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38"/>
  </p:notesMasterIdLst>
  <p:sldIdLst>
    <p:sldId id="256" r:id="rId2"/>
    <p:sldId id="290" r:id="rId3"/>
    <p:sldId id="258" r:id="rId4"/>
    <p:sldId id="259" r:id="rId5"/>
    <p:sldId id="260" r:id="rId6"/>
    <p:sldId id="261" r:id="rId7"/>
    <p:sldId id="262" r:id="rId8"/>
    <p:sldId id="291" r:id="rId9"/>
    <p:sldId id="264" r:id="rId10"/>
    <p:sldId id="292" r:id="rId11"/>
    <p:sldId id="266" r:id="rId12"/>
    <p:sldId id="293" r:id="rId13"/>
    <p:sldId id="299" r:id="rId14"/>
    <p:sldId id="300" r:id="rId15"/>
    <p:sldId id="301" r:id="rId16"/>
    <p:sldId id="294" r:id="rId17"/>
    <p:sldId id="267" r:id="rId18"/>
    <p:sldId id="295" r:id="rId19"/>
    <p:sldId id="270" r:id="rId20"/>
    <p:sldId id="296" r:id="rId21"/>
    <p:sldId id="272" r:id="rId22"/>
    <p:sldId id="297" r:id="rId23"/>
    <p:sldId id="274" r:id="rId24"/>
    <p:sldId id="298" r:id="rId25"/>
    <p:sldId id="275" r:id="rId26"/>
    <p:sldId id="279" r:id="rId27"/>
    <p:sldId id="280" r:id="rId28"/>
    <p:sldId id="281" r:id="rId29"/>
    <p:sldId id="282" r:id="rId30"/>
    <p:sldId id="283" r:id="rId31"/>
    <p:sldId id="284" r:id="rId32"/>
    <p:sldId id="285" r:id="rId33"/>
    <p:sldId id="286" r:id="rId34"/>
    <p:sldId id="287" r:id="rId35"/>
    <p:sldId id="288" r:id="rId36"/>
    <p:sldId id="289" r:id="rId37"/>
  </p:sldIdLst>
  <p:sldSz cx="9144000" cy="5715000" type="screen16x10"/>
  <p:notesSz cx="6858000" cy="9144000"/>
  <p:defaultTextStyle>
    <a:defPPr>
      <a:defRPr lang="en-US"/>
    </a:defPPr>
    <a:lvl1pPr marL="0" algn="l" defTabSz="356616" rtl="0" eaLnBrk="1" latinLnBrk="0" hangingPunct="1">
      <a:defRPr sz="1400" kern="1200">
        <a:solidFill>
          <a:schemeClr val="tx1"/>
        </a:solidFill>
        <a:latin typeface="+mn-lt"/>
        <a:ea typeface="+mn-ea"/>
        <a:cs typeface="+mn-cs"/>
      </a:defRPr>
    </a:lvl1pPr>
    <a:lvl2pPr marL="356616" algn="l" defTabSz="356616" rtl="0" eaLnBrk="1" latinLnBrk="0" hangingPunct="1">
      <a:defRPr sz="1400" kern="1200">
        <a:solidFill>
          <a:schemeClr val="tx1"/>
        </a:solidFill>
        <a:latin typeface="+mn-lt"/>
        <a:ea typeface="+mn-ea"/>
        <a:cs typeface="+mn-cs"/>
      </a:defRPr>
    </a:lvl2pPr>
    <a:lvl3pPr marL="713232" algn="l" defTabSz="356616" rtl="0" eaLnBrk="1" latinLnBrk="0" hangingPunct="1">
      <a:defRPr sz="1400" kern="1200">
        <a:solidFill>
          <a:schemeClr val="tx1"/>
        </a:solidFill>
        <a:latin typeface="+mn-lt"/>
        <a:ea typeface="+mn-ea"/>
        <a:cs typeface="+mn-cs"/>
      </a:defRPr>
    </a:lvl3pPr>
    <a:lvl4pPr marL="1069848" algn="l" defTabSz="356616" rtl="0" eaLnBrk="1" latinLnBrk="0" hangingPunct="1">
      <a:defRPr sz="1400" kern="1200">
        <a:solidFill>
          <a:schemeClr val="tx1"/>
        </a:solidFill>
        <a:latin typeface="+mn-lt"/>
        <a:ea typeface="+mn-ea"/>
        <a:cs typeface="+mn-cs"/>
      </a:defRPr>
    </a:lvl4pPr>
    <a:lvl5pPr marL="1426464" algn="l" defTabSz="356616" rtl="0" eaLnBrk="1" latinLnBrk="0" hangingPunct="1">
      <a:defRPr sz="1400" kern="1200">
        <a:solidFill>
          <a:schemeClr val="tx1"/>
        </a:solidFill>
        <a:latin typeface="+mn-lt"/>
        <a:ea typeface="+mn-ea"/>
        <a:cs typeface="+mn-cs"/>
      </a:defRPr>
    </a:lvl5pPr>
    <a:lvl6pPr marL="1783080" algn="l" defTabSz="356616" rtl="0" eaLnBrk="1" latinLnBrk="0" hangingPunct="1">
      <a:defRPr sz="1400" kern="1200">
        <a:solidFill>
          <a:schemeClr val="tx1"/>
        </a:solidFill>
        <a:latin typeface="+mn-lt"/>
        <a:ea typeface="+mn-ea"/>
        <a:cs typeface="+mn-cs"/>
      </a:defRPr>
    </a:lvl6pPr>
    <a:lvl7pPr marL="2139696" algn="l" defTabSz="356616" rtl="0" eaLnBrk="1" latinLnBrk="0" hangingPunct="1">
      <a:defRPr sz="1400" kern="1200">
        <a:solidFill>
          <a:schemeClr val="tx1"/>
        </a:solidFill>
        <a:latin typeface="+mn-lt"/>
        <a:ea typeface="+mn-ea"/>
        <a:cs typeface="+mn-cs"/>
      </a:defRPr>
    </a:lvl7pPr>
    <a:lvl8pPr marL="2496312" algn="l" defTabSz="356616" rtl="0" eaLnBrk="1" latinLnBrk="0" hangingPunct="1">
      <a:defRPr sz="1400" kern="1200">
        <a:solidFill>
          <a:schemeClr val="tx1"/>
        </a:solidFill>
        <a:latin typeface="+mn-lt"/>
        <a:ea typeface="+mn-ea"/>
        <a:cs typeface="+mn-cs"/>
      </a:defRPr>
    </a:lvl8pPr>
    <a:lvl9pPr marL="2852928" algn="l" defTabSz="356616" rtl="0" eaLnBrk="1" latinLnBrk="0" hangingPunct="1">
      <a:defRPr sz="1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016" y="-328"/>
      </p:cViewPr>
      <p:guideLst>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94BF46-A98D-464B-95BB-C6E4454C4B6D}" type="datetimeFigureOut">
              <a:rPr lang="en-US" smtClean="0"/>
              <a:t>5/16/2025</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DDAD48-487D-43CE-9461-46C2D0EC90E1}" type="slidenum">
              <a:rPr lang="en-US" smtClean="0"/>
              <a:t>‹#›</a:t>
            </a:fld>
            <a:endParaRPr lang="en-US"/>
          </a:p>
        </p:txBody>
      </p:sp>
    </p:spTree>
    <p:extLst>
      <p:ext uri="{BB962C8B-B14F-4D97-AF65-F5344CB8AC3E}">
        <p14:creationId xmlns:p14="http://schemas.microsoft.com/office/powerpoint/2010/main" val="701329598"/>
      </p:ext>
    </p:extLst>
  </p:cSld>
  <p:clrMap bg1="lt1" tx1="dk1" bg2="lt2" tx2="dk2" accent1="accent1" accent2="accent2" accent3="accent3" accent4="accent4" accent5="accent5" accent6="accent6" hlink="hlink" folHlink="folHlink"/>
  <p:notesStyle>
    <a:lvl1pPr marL="0" algn="l" defTabSz="713232" rtl="0" eaLnBrk="1" latinLnBrk="0" hangingPunct="1">
      <a:defRPr sz="900" kern="1200">
        <a:solidFill>
          <a:schemeClr val="tx1"/>
        </a:solidFill>
        <a:latin typeface="+mn-lt"/>
        <a:ea typeface="+mn-ea"/>
        <a:cs typeface="+mn-cs"/>
      </a:defRPr>
    </a:lvl1pPr>
    <a:lvl2pPr marL="356616" algn="l" defTabSz="713232" rtl="0" eaLnBrk="1" latinLnBrk="0" hangingPunct="1">
      <a:defRPr sz="900" kern="1200">
        <a:solidFill>
          <a:schemeClr val="tx1"/>
        </a:solidFill>
        <a:latin typeface="+mn-lt"/>
        <a:ea typeface="+mn-ea"/>
        <a:cs typeface="+mn-cs"/>
      </a:defRPr>
    </a:lvl2pPr>
    <a:lvl3pPr marL="713232" algn="l" defTabSz="713232" rtl="0" eaLnBrk="1" latinLnBrk="0" hangingPunct="1">
      <a:defRPr sz="900" kern="1200">
        <a:solidFill>
          <a:schemeClr val="tx1"/>
        </a:solidFill>
        <a:latin typeface="+mn-lt"/>
        <a:ea typeface="+mn-ea"/>
        <a:cs typeface="+mn-cs"/>
      </a:defRPr>
    </a:lvl3pPr>
    <a:lvl4pPr marL="1069848" algn="l" defTabSz="713232" rtl="0" eaLnBrk="1" latinLnBrk="0" hangingPunct="1">
      <a:defRPr sz="900" kern="1200">
        <a:solidFill>
          <a:schemeClr val="tx1"/>
        </a:solidFill>
        <a:latin typeface="+mn-lt"/>
        <a:ea typeface="+mn-ea"/>
        <a:cs typeface="+mn-cs"/>
      </a:defRPr>
    </a:lvl4pPr>
    <a:lvl5pPr marL="1426464" algn="l" defTabSz="713232" rtl="0" eaLnBrk="1" latinLnBrk="0" hangingPunct="1">
      <a:defRPr sz="900" kern="1200">
        <a:solidFill>
          <a:schemeClr val="tx1"/>
        </a:solidFill>
        <a:latin typeface="+mn-lt"/>
        <a:ea typeface="+mn-ea"/>
        <a:cs typeface="+mn-cs"/>
      </a:defRPr>
    </a:lvl5pPr>
    <a:lvl6pPr marL="1783080" algn="l" defTabSz="713232" rtl="0" eaLnBrk="1" latinLnBrk="0" hangingPunct="1">
      <a:defRPr sz="900" kern="1200">
        <a:solidFill>
          <a:schemeClr val="tx1"/>
        </a:solidFill>
        <a:latin typeface="+mn-lt"/>
        <a:ea typeface="+mn-ea"/>
        <a:cs typeface="+mn-cs"/>
      </a:defRPr>
    </a:lvl6pPr>
    <a:lvl7pPr marL="2139696" algn="l" defTabSz="713232" rtl="0" eaLnBrk="1" latinLnBrk="0" hangingPunct="1">
      <a:defRPr sz="900" kern="1200">
        <a:solidFill>
          <a:schemeClr val="tx1"/>
        </a:solidFill>
        <a:latin typeface="+mn-lt"/>
        <a:ea typeface="+mn-ea"/>
        <a:cs typeface="+mn-cs"/>
      </a:defRPr>
    </a:lvl7pPr>
    <a:lvl8pPr marL="2496312" algn="l" defTabSz="713232" rtl="0" eaLnBrk="1" latinLnBrk="0" hangingPunct="1">
      <a:defRPr sz="900" kern="1200">
        <a:solidFill>
          <a:schemeClr val="tx1"/>
        </a:solidFill>
        <a:latin typeface="+mn-lt"/>
        <a:ea typeface="+mn-ea"/>
        <a:cs typeface="+mn-cs"/>
      </a:defRPr>
    </a:lvl8pPr>
    <a:lvl9pPr marL="2852928" algn="l" defTabSz="713232"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5715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056442"/>
            <a:ext cx="7182197" cy="3589958"/>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5851" y="1176346"/>
            <a:ext cx="6972300" cy="3362308"/>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851910" y="1056442"/>
            <a:ext cx="1440180" cy="60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937635" y="1056442"/>
            <a:ext cx="1268730" cy="537746"/>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1742719"/>
            <a:ext cx="6801440" cy="2159000"/>
          </a:xfrm>
        </p:spPr>
        <p:txBody>
          <a:bodyPr tIns="35662" bIns="35662" anchor="ctr">
            <a:noAutofit/>
          </a:bodyPr>
          <a:lstStyle>
            <a:lvl1pPr algn="ctr">
              <a:lnSpc>
                <a:spcPct val="83000"/>
              </a:lnSpc>
              <a:defRPr lang="en-US" sz="5600" b="0" kern="1200" cap="all" spc="-78"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171575" y="3901719"/>
            <a:ext cx="6803136" cy="381001"/>
          </a:xfrm>
        </p:spPr>
        <p:txBody>
          <a:bodyPr>
            <a:normAutofit/>
          </a:bodyPr>
          <a:lstStyle>
            <a:lvl1pPr marL="0" indent="0" algn="ctr">
              <a:spcBef>
                <a:spcPts val="0"/>
              </a:spcBef>
              <a:buNone/>
              <a:defRPr sz="1200" spc="62" baseline="0">
                <a:solidFill>
                  <a:schemeClr val="tx1"/>
                </a:solidFill>
              </a:defRPr>
            </a:lvl1pPr>
            <a:lvl2pPr marL="356616" indent="0" algn="ctr">
              <a:buNone/>
              <a:defRPr sz="1200"/>
            </a:lvl2pPr>
            <a:lvl3pPr marL="713232" indent="0" algn="ctr">
              <a:buNone/>
              <a:defRPr sz="1200"/>
            </a:lvl3pPr>
            <a:lvl4pPr marL="1069848" indent="0" algn="ctr">
              <a:buNone/>
              <a:defRPr sz="1200"/>
            </a:lvl4pPr>
            <a:lvl5pPr marL="1426464" indent="0" algn="ctr">
              <a:buNone/>
              <a:defRPr sz="1200"/>
            </a:lvl5pPr>
            <a:lvl6pPr marL="1783080" indent="0" algn="ctr">
              <a:buNone/>
              <a:defRPr sz="1200"/>
            </a:lvl6pPr>
            <a:lvl7pPr marL="2139696" indent="0" algn="ctr">
              <a:buNone/>
              <a:defRPr sz="1200"/>
            </a:lvl7pPr>
            <a:lvl8pPr marL="2496312" indent="0" algn="ctr">
              <a:buNone/>
              <a:defRPr sz="1200"/>
            </a:lvl8pPr>
            <a:lvl9pPr marL="2852928" indent="0" algn="ctr">
              <a:buNone/>
              <a:defRPr sz="1200"/>
            </a:lvl9pPr>
          </a:lstStyle>
          <a:p>
            <a:r>
              <a:rPr lang="en-US"/>
              <a:t>Click to edit Master subtitle style</a:t>
            </a:r>
            <a:endParaRPr lang="en-US" dirty="0"/>
          </a:p>
        </p:txBody>
      </p:sp>
      <p:sp>
        <p:nvSpPr>
          <p:cNvPr id="20" name="Date Placeholder 19"/>
          <p:cNvSpPr>
            <a:spLocks noGrp="1"/>
          </p:cNvSpPr>
          <p:nvPr>
            <p:ph type="dt" sz="half" idx="10"/>
          </p:nvPr>
        </p:nvSpPr>
        <p:spPr>
          <a:xfrm>
            <a:off x="3989070" y="1117713"/>
            <a:ext cx="1165860" cy="439344"/>
          </a:xfrm>
        </p:spPr>
        <p:txBody>
          <a:bodyPr/>
          <a:lstStyle>
            <a:lvl1pPr algn="ctr">
              <a:defRPr sz="1000" spc="0" baseline="0">
                <a:solidFill>
                  <a:schemeClr val="tx1"/>
                </a:solidFill>
                <a:latin typeface="+mn-lt"/>
              </a:defRPr>
            </a:lvl1pPr>
          </a:lstStyle>
          <a:p>
            <a:fld id="{DDA51639-B2D6-4652-B8C3-1B4C224A7BAF}" type="datetimeFigureOut">
              <a:rPr lang="en-US" dirty="0"/>
              <a:t>5/16/2025</a:t>
            </a:fld>
            <a:endParaRPr lang="en-US" dirty="0"/>
          </a:p>
        </p:txBody>
      </p:sp>
      <p:sp>
        <p:nvSpPr>
          <p:cNvPr id="21" name="Footer Placeholder 20"/>
          <p:cNvSpPr>
            <a:spLocks noGrp="1"/>
          </p:cNvSpPr>
          <p:nvPr>
            <p:ph type="ftr" sz="quarter" idx="11"/>
          </p:nvPr>
        </p:nvSpPr>
        <p:spPr>
          <a:xfrm>
            <a:off x="1090422" y="4342550"/>
            <a:ext cx="4429125" cy="1905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6455190" y="4343400"/>
            <a:ext cx="1583911" cy="1905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5/16/2025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635000"/>
            <a:ext cx="1771650" cy="43815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635000"/>
            <a:ext cx="6057900" cy="4381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5/16/2025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5/16/2025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5715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056442"/>
            <a:ext cx="7182197" cy="3589958"/>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5850" y="1176346"/>
            <a:ext cx="6972300" cy="3362308"/>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851910" y="1056442"/>
            <a:ext cx="1440180" cy="60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937635" y="1056442"/>
            <a:ext cx="1268730" cy="537746"/>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1745258"/>
            <a:ext cx="6803136" cy="2156460"/>
          </a:xfrm>
        </p:spPr>
        <p:txBody>
          <a:bodyPr anchor="ctr">
            <a:noAutofit/>
          </a:bodyPr>
          <a:lstStyle>
            <a:lvl1pPr algn="ctr">
              <a:lnSpc>
                <a:spcPct val="83000"/>
              </a:lnSpc>
              <a:defRPr lang="en-US" sz="5600" kern="1200" cap="all" spc="-78"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172718" y="3901718"/>
            <a:ext cx="6803136" cy="381000"/>
          </a:xfrm>
        </p:spPr>
        <p:txBody>
          <a:bodyPr anchor="t">
            <a:normAutofit/>
          </a:bodyPr>
          <a:lstStyle>
            <a:lvl1pPr marL="0" indent="0" algn="ctr">
              <a:buNone/>
              <a:defRPr sz="1200">
                <a:solidFill>
                  <a:schemeClr val="tx1"/>
                </a:solidFill>
                <a:effectLst/>
              </a:defRPr>
            </a:lvl1pPr>
            <a:lvl2pPr marL="356616" indent="0">
              <a:buNone/>
              <a:defRPr sz="1200">
                <a:solidFill>
                  <a:schemeClr val="tx1">
                    <a:tint val="75000"/>
                  </a:schemeClr>
                </a:solidFill>
              </a:defRPr>
            </a:lvl2pPr>
            <a:lvl3pPr marL="713232" indent="0">
              <a:buNone/>
              <a:defRPr sz="1200">
                <a:solidFill>
                  <a:schemeClr val="tx1">
                    <a:tint val="75000"/>
                  </a:schemeClr>
                </a:solidFill>
              </a:defRPr>
            </a:lvl3pPr>
            <a:lvl4pPr marL="1069848" indent="0">
              <a:buNone/>
              <a:defRPr sz="1100">
                <a:solidFill>
                  <a:schemeClr val="tx1">
                    <a:tint val="75000"/>
                  </a:schemeClr>
                </a:solidFill>
              </a:defRPr>
            </a:lvl4pPr>
            <a:lvl5pPr marL="1426464" indent="0">
              <a:buNone/>
              <a:defRPr sz="1100">
                <a:solidFill>
                  <a:schemeClr val="tx1">
                    <a:tint val="75000"/>
                  </a:schemeClr>
                </a:solidFill>
              </a:defRPr>
            </a:lvl5pPr>
            <a:lvl6pPr marL="1783080" indent="0">
              <a:buNone/>
              <a:defRPr sz="1100">
                <a:solidFill>
                  <a:schemeClr val="tx1">
                    <a:tint val="75000"/>
                  </a:schemeClr>
                </a:solidFill>
              </a:defRPr>
            </a:lvl6pPr>
            <a:lvl7pPr marL="2139696" indent="0">
              <a:buNone/>
              <a:defRPr sz="1100">
                <a:solidFill>
                  <a:schemeClr val="tx1">
                    <a:tint val="75000"/>
                  </a:schemeClr>
                </a:solidFill>
              </a:defRPr>
            </a:lvl7pPr>
            <a:lvl8pPr marL="2496312" indent="0">
              <a:buNone/>
              <a:defRPr sz="1100">
                <a:solidFill>
                  <a:schemeClr val="tx1">
                    <a:tint val="75000"/>
                  </a:schemeClr>
                </a:solidFill>
              </a:defRPr>
            </a:lvl8pPr>
            <a:lvl9pPr marL="2852928"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991356" y="1120418"/>
            <a:ext cx="1165860" cy="441960"/>
          </a:xfrm>
        </p:spPr>
        <p:txBody>
          <a:bodyPr/>
          <a:lstStyle>
            <a:lvl1pPr algn="ctr">
              <a:defRPr lang="en-US" sz="1000" kern="1200" spc="0" baseline="0">
                <a:solidFill>
                  <a:schemeClr val="tx1"/>
                </a:solidFill>
                <a:latin typeface="+mn-lt"/>
                <a:ea typeface="+mn-ea"/>
                <a:cs typeface="+mn-cs"/>
              </a:defRPr>
            </a:lvl1pPr>
          </a:lstStyle>
          <a:p>
            <a:fld id="{C44961B7-6B89-48AB-966F-622E2788EECC}" type="datetimeFigureOut">
              <a:rPr lang="en-US" dirty="0"/>
              <a:t>5/16/2025</a:t>
            </a:fld>
            <a:endParaRPr lang="en-US" dirty="0"/>
          </a:p>
        </p:txBody>
      </p:sp>
      <p:sp>
        <p:nvSpPr>
          <p:cNvPr id="5" name="Footer Placeholder 4"/>
          <p:cNvSpPr>
            <a:spLocks noGrp="1"/>
          </p:cNvSpPr>
          <p:nvPr>
            <p:ph type="ftr" sz="quarter" idx="11"/>
          </p:nvPr>
        </p:nvSpPr>
        <p:spPr>
          <a:xfrm>
            <a:off x="1090165" y="4342550"/>
            <a:ext cx="4430268" cy="1905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6453378" y="4342550"/>
            <a:ext cx="1584198" cy="1905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0100" y="1752600"/>
            <a:ext cx="3566160" cy="3124200"/>
          </a:xfrm>
        </p:spPr>
        <p:txBody>
          <a:bodyPr/>
          <a:lstStyle>
            <a:lvl1pPr>
              <a:defRPr sz="1400"/>
            </a:lvl1pPr>
            <a:lvl2pPr>
              <a:defRPr sz="1200"/>
            </a:lvl2pPr>
            <a:lvl3pPr>
              <a:defRPr sz="11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77740" y="1752600"/>
            <a:ext cx="3566160" cy="3124200"/>
          </a:xfrm>
        </p:spPr>
        <p:txBody>
          <a:bodyPr/>
          <a:lstStyle>
            <a:lvl1pPr>
              <a:defRPr sz="1400"/>
            </a:lvl1pPr>
            <a:lvl2pPr>
              <a:defRPr sz="1200"/>
            </a:lvl2pPr>
            <a:lvl3pPr>
              <a:defRPr sz="11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5/16/2025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02386" y="1728612"/>
            <a:ext cx="3566160" cy="533400"/>
          </a:xfrm>
        </p:spPr>
        <p:txBody>
          <a:bodyPr anchor="ctr">
            <a:normAutofit/>
          </a:bodyPr>
          <a:lstStyle>
            <a:lvl1pPr marL="0" indent="0" algn="ctr">
              <a:spcBef>
                <a:spcPts val="0"/>
              </a:spcBef>
              <a:buNone/>
              <a:defRPr sz="1500" b="0">
                <a:solidFill>
                  <a:schemeClr val="tx2"/>
                </a:solidFill>
                <a:latin typeface="+mn-lt"/>
              </a:defRPr>
            </a:lvl1pPr>
            <a:lvl2pPr marL="356616" indent="0">
              <a:buNone/>
              <a:defRPr sz="1500" b="1"/>
            </a:lvl2pPr>
            <a:lvl3pPr marL="713232" indent="0">
              <a:buNone/>
              <a:defRPr sz="1400" b="1"/>
            </a:lvl3pPr>
            <a:lvl4pPr marL="1069848" indent="0">
              <a:buNone/>
              <a:defRPr sz="1200" b="1"/>
            </a:lvl4pPr>
            <a:lvl5pPr marL="1426464" indent="0">
              <a:buNone/>
              <a:defRPr sz="1200" b="1"/>
            </a:lvl5pPr>
            <a:lvl6pPr marL="1783080" indent="0">
              <a:buNone/>
              <a:defRPr sz="1200" b="1"/>
            </a:lvl6pPr>
            <a:lvl7pPr marL="2139696" indent="0">
              <a:buNone/>
              <a:defRPr sz="1200" b="1"/>
            </a:lvl7pPr>
            <a:lvl8pPr marL="2496312" indent="0">
              <a:buNone/>
              <a:defRPr sz="1200" b="1"/>
            </a:lvl8pPr>
            <a:lvl9pPr marL="2852928" indent="0">
              <a:buNone/>
              <a:defRPr sz="1200" b="1"/>
            </a:lvl9pPr>
          </a:lstStyle>
          <a:p>
            <a:pPr lvl="0"/>
            <a:r>
              <a:rPr lang="en-US"/>
              <a:t>Click to edit Master text styles</a:t>
            </a:r>
          </a:p>
        </p:txBody>
      </p:sp>
      <p:sp>
        <p:nvSpPr>
          <p:cNvPr id="4" name="Content Placeholder 3"/>
          <p:cNvSpPr>
            <a:spLocks noGrp="1"/>
          </p:cNvSpPr>
          <p:nvPr>
            <p:ph sz="half" idx="2"/>
          </p:nvPr>
        </p:nvSpPr>
        <p:spPr>
          <a:xfrm>
            <a:off x="802386" y="2296582"/>
            <a:ext cx="3566160" cy="2667000"/>
          </a:xfrm>
        </p:spPr>
        <p:txBody>
          <a:bodyPr/>
          <a:lstStyle>
            <a:lvl1pPr>
              <a:defRPr sz="1400"/>
            </a:lvl1pPr>
            <a:lvl2pPr>
              <a:defRPr sz="1200"/>
            </a:lvl2pPr>
            <a:lvl3pPr>
              <a:defRPr sz="11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80026" y="1728612"/>
            <a:ext cx="3566160" cy="533400"/>
          </a:xfrm>
        </p:spPr>
        <p:txBody>
          <a:bodyPr anchor="ctr">
            <a:normAutofit/>
          </a:bodyPr>
          <a:lstStyle>
            <a:lvl1pPr marL="0" indent="0" algn="ctr">
              <a:spcBef>
                <a:spcPts val="0"/>
              </a:spcBef>
              <a:buNone/>
              <a:defRPr sz="1500" b="0">
                <a:solidFill>
                  <a:schemeClr val="tx2"/>
                </a:solidFill>
              </a:defRPr>
            </a:lvl1pPr>
            <a:lvl2pPr marL="356616" indent="0">
              <a:buNone/>
              <a:defRPr sz="1500" b="1"/>
            </a:lvl2pPr>
            <a:lvl3pPr marL="713232" indent="0">
              <a:buNone/>
              <a:defRPr sz="1400" b="1"/>
            </a:lvl3pPr>
            <a:lvl4pPr marL="1069848" indent="0">
              <a:buNone/>
              <a:defRPr sz="1200" b="1"/>
            </a:lvl4pPr>
            <a:lvl5pPr marL="1426464" indent="0">
              <a:buNone/>
              <a:defRPr sz="1200" b="1"/>
            </a:lvl5pPr>
            <a:lvl6pPr marL="1783080" indent="0">
              <a:buNone/>
              <a:defRPr sz="1200" b="1"/>
            </a:lvl6pPr>
            <a:lvl7pPr marL="2139696" indent="0">
              <a:buNone/>
              <a:defRPr sz="1200" b="1"/>
            </a:lvl7pPr>
            <a:lvl8pPr marL="2496312" indent="0">
              <a:buNone/>
              <a:defRPr sz="1200" b="1"/>
            </a:lvl8pPr>
            <a:lvl9pPr marL="2852928"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80026" y="2297151"/>
            <a:ext cx="3566160" cy="2667000"/>
          </a:xfrm>
        </p:spPr>
        <p:txBody>
          <a:bodyPr/>
          <a:lstStyle>
            <a:lvl1pPr>
              <a:defRPr sz="1400"/>
            </a:lvl1pPr>
            <a:lvl2pPr>
              <a:defRPr sz="1200"/>
            </a:lvl2pPr>
            <a:lvl3pPr>
              <a:defRPr sz="11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5/16/2025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5/16/2025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5/16/2025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184147" y="198120"/>
            <a:ext cx="6398514" cy="5318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198120"/>
            <a:ext cx="2194560" cy="5318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506160"/>
            <a:ext cx="1823085" cy="1371600"/>
          </a:xfrm>
        </p:spPr>
        <p:txBody>
          <a:bodyPr anchor="b">
            <a:normAutofit/>
          </a:bodyPr>
          <a:lstStyle>
            <a:lvl1pPr algn="l" defTabSz="713232" rtl="0" eaLnBrk="1" latinLnBrk="0" hangingPunct="1">
              <a:lnSpc>
                <a:spcPct val="90000"/>
              </a:lnSpc>
              <a:spcBef>
                <a:spcPct val="0"/>
              </a:spcBef>
              <a:buNone/>
              <a:defRPr lang="en-US" sz="22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514350" y="508000"/>
            <a:ext cx="5829300" cy="4445000"/>
          </a:xfrm>
        </p:spPr>
        <p:txBody>
          <a:bodyPr/>
          <a:lstStyle>
            <a:lvl1pPr>
              <a:defRPr sz="1400"/>
            </a:lvl1pPr>
            <a:lvl2pPr>
              <a:defRPr sz="1200"/>
            </a:lvl2pPr>
            <a:lvl3pPr>
              <a:defRPr sz="11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72300" y="1905000"/>
            <a:ext cx="1823085" cy="2921000"/>
          </a:xfrm>
        </p:spPr>
        <p:txBody>
          <a:bodyPr>
            <a:normAutofit/>
          </a:bodyPr>
          <a:lstStyle>
            <a:lvl1pPr marL="0" indent="0">
              <a:lnSpc>
                <a:spcPct val="110000"/>
              </a:lnSpc>
              <a:spcBef>
                <a:spcPts val="624"/>
              </a:spcBef>
              <a:buNone/>
              <a:defRPr sz="1100">
                <a:solidFill>
                  <a:srgbClr val="FFFFFF"/>
                </a:solidFill>
              </a:defRPr>
            </a:lvl1pPr>
            <a:lvl2pPr marL="356616" indent="0">
              <a:buNone/>
              <a:defRPr sz="900"/>
            </a:lvl2pPr>
            <a:lvl3pPr marL="713232" indent="0">
              <a:buNone/>
              <a:defRPr sz="800"/>
            </a:lvl3pPr>
            <a:lvl4pPr marL="1069848" indent="0">
              <a:buNone/>
              <a:defRPr sz="700"/>
            </a:lvl4pPr>
            <a:lvl5pPr marL="1426464" indent="0">
              <a:buNone/>
              <a:defRPr sz="700"/>
            </a:lvl5pPr>
            <a:lvl6pPr marL="1783080" indent="0">
              <a:buNone/>
              <a:defRPr sz="700"/>
            </a:lvl6pPr>
            <a:lvl7pPr marL="2139696" indent="0">
              <a:buNone/>
              <a:defRPr sz="700"/>
            </a:lvl7pPr>
            <a:lvl8pPr marL="2496312" indent="0">
              <a:buNone/>
              <a:defRPr sz="700"/>
            </a:lvl8pPr>
            <a:lvl9pPr marL="2852928" indent="0">
              <a:buNone/>
              <a:defRPr sz="700"/>
            </a:lvl9pPr>
          </a:lstStyle>
          <a:p>
            <a:pPr lvl="0"/>
            <a:r>
              <a:rPr lang="en-US"/>
              <a:t>Click to 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5/16/2025</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7795258" y="5185835"/>
            <a:ext cx="1097280" cy="22860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6868160" y="312420"/>
            <a:ext cx="1988820" cy="50901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6765290" y="198120"/>
            <a:ext cx="2194560" cy="5318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502920"/>
            <a:ext cx="1824228" cy="1371600"/>
          </a:xfrm>
        </p:spPr>
        <p:txBody>
          <a:bodyPr anchor="b">
            <a:noAutofit/>
          </a:bodyPr>
          <a:lstStyle>
            <a:lvl1pPr algn="l">
              <a:defRPr sz="22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449" y="198120"/>
            <a:ext cx="6398514" cy="5318760"/>
          </a:xfrm>
          <a:solidFill>
            <a:schemeClr val="accent1">
              <a:lumMod val="60000"/>
              <a:lumOff val="40000"/>
            </a:schemeClr>
          </a:solidFill>
          <a:ln>
            <a:noFill/>
          </a:ln>
        </p:spPr>
        <p:txBody>
          <a:bodyPr anchor="t"/>
          <a:lstStyle>
            <a:lvl1pPr marL="0" indent="0">
              <a:buNone/>
              <a:defRPr sz="2500"/>
            </a:lvl1pPr>
            <a:lvl2pPr marL="356616" indent="0">
              <a:buNone/>
              <a:defRPr sz="2200"/>
            </a:lvl2pPr>
            <a:lvl3pPr marL="713232" indent="0">
              <a:buNone/>
              <a:defRPr sz="1900"/>
            </a:lvl3pPr>
            <a:lvl4pPr marL="1069848" indent="0">
              <a:buNone/>
              <a:defRPr sz="1600"/>
            </a:lvl4pPr>
            <a:lvl5pPr marL="1426464" indent="0">
              <a:buNone/>
              <a:defRPr sz="1600"/>
            </a:lvl5pPr>
            <a:lvl6pPr marL="1783080" indent="0">
              <a:buNone/>
              <a:defRPr sz="1600"/>
            </a:lvl6pPr>
            <a:lvl7pPr marL="2139696" indent="0">
              <a:buNone/>
              <a:defRPr sz="1600"/>
            </a:lvl7pPr>
            <a:lvl8pPr marL="2496312" indent="0">
              <a:buNone/>
              <a:defRPr sz="1600"/>
            </a:lvl8pPr>
            <a:lvl9pPr marL="2852928"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972300" y="1905000"/>
            <a:ext cx="1824228" cy="2918460"/>
          </a:xfrm>
        </p:spPr>
        <p:txBody>
          <a:bodyPr>
            <a:normAutofit/>
          </a:bodyPr>
          <a:lstStyle>
            <a:lvl1pPr marL="0" indent="0" algn="l">
              <a:lnSpc>
                <a:spcPct val="110000"/>
              </a:lnSpc>
              <a:spcBef>
                <a:spcPts val="624"/>
              </a:spcBef>
              <a:buNone/>
              <a:defRPr sz="1100">
                <a:solidFill>
                  <a:srgbClr val="FFFFFF"/>
                </a:solidFill>
              </a:defRPr>
            </a:lvl1pPr>
            <a:lvl2pPr marL="356616" indent="0">
              <a:buNone/>
              <a:defRPr sz="900"/>
            </a:lvl2pPr>
            <a:lvl3pPr marL="713232" indent="0">
              <a:buNone/>
              <a:defRPr sz="800"/>
            </a:lvl3pPr>
            <a:lvl4pPr marL="1069848" indent="0">
              <a:buNone/>
              <a:defRPr sz="700"/>
            </a:lvl4pPr>
            <a:lvl5pPr marL="1426464" indent="0">
              <a:buNone/>
              <a:defRPr sz="700"/>
            </a:lvl5pPr>
            <a:lvl6pPr marL="1783080" indent="0">
              <a:buNone/>
              <a:defRPr sz="700"/>
            </a:lvl6pPr>
            <a:lvl7pPr marL="2139696" indent="0">
              <a:buNone/>
              <a:defRPr sz="700"/>
            </a:lvl7pPr>
            <a:lvl8pPr marL="2496312" indent="0">
              <a:buNone/>
              <a:defRPr sz="700"/>
            </a:lvl8pPr>
            <a:lvl9pPr marL="2852928"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5/16/2025</a:t>
            </a:fld>
            <a:endParaRPr lang="en-US" dirty="0"/>
          </a:p>
        </p:txBody>
      </p:sp>
      <p:sp>
        <p:nvSpPr>
          <p:cNvPr id="6" name="Footer Placeholder 5"/>
          <p:cNvSpPr>
            <a:spLocks noGrp="1"/>
          </p:cNvSpPr>
          <p:nvPr>
            <p:ph type="ftr" sz="quarter" idx="11"/>
          </p:nvPr>
        </p:nvSpPr>
        <p:spPr/>
        <p:txBody>
          <a:bodyPr/>
          <a:lstStyle>
            <a:lvl1pPr marL="0" algn="r" defTabSz="713232" rtl="0" eaLnBrk="1" latinLnBrk="0" hangingPunct="1">
              <a:defRPr lang="en-US" sz="8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7797546" y="5189220"/>
            <a:ext cx="1097280" cy="22860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6868160" y="312420"/>
            <a:ext cx="1988820" cy="50901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198120"/>
            <a:ext cx="8791956" cy="5318760"/>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800100" y="535495"/>
            <a:ext cx="7543800" cy="1143000"/>
          </a:xfrm>
          <a:prstGeom prst="rect">
            <a:avLst/>
          </a:prstGeom>
        </p:spPr>
        <p:txBody>
          <a:bodyPr vert="horz" lIns="71323" tIns="35662" rIns="71323" bIns="35662"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00100" y="1752600"/>
            <a:ext cx="7543800" cy="3276600"/>
          </a:xfrm>
          <a:prstGeom prst="rect">
            <a:avLst/>
          </a:prstGeom>
        </p:spPr>
        <p:txBody>
          <a:bodyPr vert="horz" lIns="71323" tIns="35662" rIns="71323" bIns="356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5740" y="5256393"/>
            <a:ext cx="2057400" cy="228600"/>
          </a:xfrm>
          <a:prstGeom prst="rect">
            <a:avLst/>
          </a:prstGeom>
        </p:spPr>
        <p:txBody>
          <a:bodyPr vert="horz" lIns="71323" tIns="35662" rIns="71323" bIns="35662" rtlCol="0" anchor="b"/>
          <a:lstStyle>
            <a:lvl1pPr algn="l">
              <a:defRPr sz="800">
                <a:solidFill>
                  <a:schemeClr val="tx1">
                    <a:lumMod val="75000"/>
                    <a:lumOff val="25000"/>
                  </a:schemeClr>
                </a:solidFill>
              </a:defRPr>
            </a:lvl1pPr>
          </a:lstStyle>
          <a:p>
            <a:fld id="{CBC48EC7-AF6A-48D3-8284-14BACBEBDD84}" type="datetimeFigureOut">
              <a:rPr lang="en-US" dirty="0"/>
              <a:t>5/16/2025</a:t>
            </a:fld>
            <a:endParaRPr lang="en-US" dirty="0"/>
          </a:p>
        </p:txBody>
      </p:sp>
      <p:sp>
        <p:nvSpPr>
          <p:cNvPr id="5" name="Footer Placeholder 4"/>
          <p:cNvSpPr>
            <a:spLocks noGrp="1"/>
          </p:cNvSpPr>
          <p:nvPr>
            <p:ph type="ftr" sz="quarter" idx="3"/>
          </p:nvPr>
        </p:nvSpPr>
        <p:spPr>
          <a:xfrm>
            <a:off x="2617470" y="5256393"/>
            <a:ext cx="3909060" cy="228600"/>
          </a:xfrm>
          <a:prstGeom prst="rect">
            <a:avLst/>
          </a:prstGeom>
        </p:spPr>
        <p:txBody>
          <a:bodyPr vert="horz" lIns="71323" tIns="35662" rIns="71323" bIns="35662" rtlCol="0" anchor="b"/>
          <a:lstStyle>
            <a:lvl1pPr algn="ctr">
              <a:defRPr sz="8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7852410" y="5256393"/>
            <a:ext cx="1097280" cy="228600"/>
          </a:xfrm>
          <a:prstGeom prst="rect">
            <a:avLst/>
          </a:prstGeom>
        </p:spPr>
        <p:txBody>
          <a:bodyPr vert="horz" lIns="71323" tIns="35662" rIns="71323" bIns="35662" rtlCol="0" anchor="b"/>
          <a:lstStyle>
            <a:lvl1pPr algn="r">
              <a:defRPr sz="8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713232" rtl="0" eaLnBrk="1" latinLnBrk="0" hangingPunct="1">
        <a:lnSpc>
          <a:spcPct val="90000"/>
        </a:lnSpc>
        <a:spcBef>
          <a:spcPct val="0"/>
        </a:spcBef>
        <a:buNone/>
        <a:defRPr lang="en-US" sz="3700" kern="1200" cap="none" spc="0" baseline="0" dirty="0">
          <a:solidFill>
            <a:schemeClr val="tx1">
              <a:lumMod val="85000"/>
              <a:lumOff val="15000"/>
            </a:schemeClr>
          </a:solidFill>
          <a:effectLst/>
          <a:latin typeface="+mj-lt"/>
          <a:ea typeface="+mn-ea"/>
          <a:cs typeface="+mn-cs"/>
        </a:defRPr>
      </a:lvl1pPr>
    </p:titleStyle>
    <p:bodyStyle>
      <a:lvl1pPr marL="142646" indent="-142646" algn="l" defTabSz="713232" rtl="0" eaLnBrk="1" latinLnBrk="0" hangingPunct="1">
        <a:lnSpc>
          <a:spcPct val="100000"/>
        </a:lnSpc>
        <a:spcBef>
          <a:spcPts val="702"/>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356616" indent="-142646" algn="l" defTabSz="713232" rtl="0" eaLnBrk="1" latinLnBrk="0" hangingPunct="1">
        <a:lnSpc>
          <a:spcPct val="100000"/>
        </a:lnSpc>
        <a:spcBef>
          <a:spcPts val="39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70586" indent="-142646" algn="l" defTabSz="713232" rtl="0" eaLnBrk="1" latinLnBrk="0" hangingPunct="1">
        <a:lnSpc>
          <a:spcPct val="100000"/>
        </a:lnSpc>
        <a:spcBef>
          <a:spcPts val="39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784555" indent="-142646" algn="l" defTabSz="713232" rtl="0" eaLnBrk="1" latinLnBrk="0" hangingPunct="1">
        <a:lnSpc>
          <a:spcPct val="100000"/>
        </a:lnSpc>
        <a:spcBef>
          <a:spcPts val="39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998525" indent="-142646" algn="l" defTabSz="713232" rtl="0" eaLnBrk="1" latinLnBrk="0" hangingPunct="1">
        <a:lnSpc>
          <a:spcPct val="100000"/>
        </a:lnSpc>
        <a:spcBef>
          <a:spcPts val="39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248000" indent="-178308" algn="l" defTabSz="713232" rtl="0" eaLnBrk="1" latinLnBrk="0" hangingPunct="1">
        <a:lnSpc>
          <a:spcPct val="100000"/>
        </a:lnSpc>
        <a:spcBef>
          <a:spcPts val="390"/>
        </a:spcBef>
        <a:buClr>
          <a:schemeClr val="tx1">
            <a:lumMod val="85000"/>
            <a:lumOff val="15000"/>
          </a:schemeClr>
        </a:buClr>
        <a:buFont typeface="Garamond" pitchFamily="18" charset="0"/>
        <a:buChar char="◦"/>
        <a:defRPr sz="1100" kern="1200">
          <a:solidFill>
            <a:schemeClr val="tx1"/>
          </a:solidFill>
          <a:latin typeface="+mn-lt"/>
          <a:ea typeface="+mn-ea"/>
          <a:cs typeface="+mn-cs"/>
        </a:defRPr>
      </a:lvl6pPr>
      <a:lvl7pPr marL="1482000" indent="-178308" algn="l" defTabSz="713232" rtl="0" eaLnBrk="1" latinLnBrk="0" hangingPunct="1">
        <a:lnSpc>
          <a:spcPct val="100000"/>
        </a:lnSpc>
        <a:spcBef>
          <a:spcPts val="390"/>
        </a:spcBef>
        <a:buClr>
          <a:schemeClr val="tx1">
            <a:lumMod val="85000"/>
            <a:lumOff val="15000"/>
          </a:schemeClr>
        </a:buClr>
        <a:buFont typeface="Garamond" pitchFamily="18" charset="0"/>
        <a:buChar char="◦"/>
        <a:defRPr sz="1100" kern="1200">
          <a:solidFill>
            <a:schemeClr val="tx1"/>
          </a:solidFill>
          <a:latin typeface="+mn-lt"/>
          <a:ea typeface="+mn-ea"/>
          <a:cs typeface="+mn-cs"/>
        </a:defRPr>
      </a:lvl7pPr>
      <a:lvl8pPr marL="1716000" indent="-178308" algn="l" defTabSz="713232" rtl="0" eaLnBrk="1" latinLnBrk="0" hangingPunct="1">
        <a:lnSpc>
          <a:spcPct val="100000"/>
        </a:lnSpc>
        <a:spcBef>
          <a:spcPts val="390"/>
        </a:spcBef>
        <a:buClr>
          <a:schemeClr val="tx1">
            <a:lumMod val="85000"/>
            <a:lumOff val="15000"/>
          </a:schemeClr>
        </a:buClr>
        <a:buFont typeface="Garamond" pitchFamily="18" charset="0"/>
        <a:buChar char="◦"/>
        <a:defRPr sz="1100" kern="1200">
          <a:solidFill>
            <a:schemeClr val="tx1"/>
          </a:solidFill>
          <a:latin typeface="+mn-lt"/>
          <a:ea typeface="+mn-ea"/>
          <a:cs typeface="+mn-cs"/>
        </a:defRPr>
      </a:lvl8pPr>
      <a:lvl9pPr marL="1950000" indent="-178308" algn="l" defTabSz="713232" rtl="0" eaLnBrk="1" latinLnBrk="0" hangingPunct="1">
        <a:lnSpc>
          <a:spcPct val="100000"/>
        </a:lnSpc>
        <a:spcBef>
          <a:spcPts val="390"/>
        </a:spcBef>
        <a:buClr>
          <a:schemeClr val="tx1">
            <a:lumMod val="85000"/>
            <a:lumOff val="15000"/>
          </a:schemeClr>
        </a:buClr>
        <a:buFont typeface="Garamond" pitchFamily="18" charset="0"/>
        <a:buChar char="◦"/>
        <a:defRPr sz="1100" kern="1200">
          <a:solidFill>
            <a:schemeClr val="tx1"/>
          </a:solidFill>
          <a:latin typeface="+mn-lt"/>
          <a:ea typeface="+mn-ea"/>
          <a:cs typeface="+mn-cs"/>
        </a:defRPr>
      </a:lvl9pPr>
    </p:bodyStyle>
    <p:otherStyle>
      <a:defPPr>
        <a:defRPr lang="en-US"/>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44062" y="1206500"/>
            <a:ext cx="7042639" cy="3372892"/>
            <a:chOff x="351693" y="-114300"/>
            <a:chExt cx="8792307" cy="4047470"/>
          </a:xfrm>
        </p:grpSpPr>
        <p:sp>
          <p:nvSpPr>
            <p:cNvPr id="5" name="Rectangle 4"/>
            <p:cNvSpPr/>
            <p:nvPr/>
          </p:nvSpPr>
          <p:spPr>
            <a:xfrm>
              <a:off x="351693" y="-114300"/>
              <a:ext cx="3868615" cy="1128553"/>
            </a:xfrm>
            <a:prstGeom prst="rect">
              <a:avLst/>
            </a:prstGeom>
            <a:noFill/>
          </p:spPr>
          <p:txBody>
            <a:bodyPr wrap="square" lIns="77925" tIns="38963" rIns="77925" bIns="38963">
              <a:spAutoFit/>
            </a:bodyPr>
            <a:lstStyle/>
            <a:p>
              <a:pPr algn="ctr"/>
              <a:r>
                <a:rPr lang="en-US" sz="5600" b="1" dirty="0">
                  <a:ln w="31550"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latin typeface="Georgia" pitchFamily="18" charset="0"/>
                </a:rPr>
                <a:t>J</a:t>
              </a:r>
              <a:r>
                <a:rPr lang="en-US" sz="5600" b="1" dirty="0">
                  <a:ln w="31550"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rPr>
                <a:t>.P.S.</a:t>
              </a:r>
            </a:p>
          </p:txBody>
        </p:sp>
        <p:sp>
          <p:nvSpPr>
            <p:cNvPr id="6" name="Rectangle 5"/>
            <p:cNvSpPr/>
            <p:nvPr/>
          </p:nvSpPr>
          <p:spPr>
            <a:xfrm>
              <a:off x="4267201" y="-19050"/>
              <a:ext cx="4149969" cy="537623"/>
            </a:xfrm>
            <a:prstGeom prst="rect">
              <a:avLst/>
            </a:prstGeom>
            <a:noFill/>
          </p:spPr>
          <p:txBody>
            <a:bodyPr wrap="square" lIns="77925" tIns="38963" rIns="77925" bIns="38963">
              <a:spAutoFit/>
            </a:bodyPr>
            <a:lstStyle/>
            <a:p>
              <a:pPr algn="ctr"/>
              <a:r>
                <a:rPr lang="en-IN" sz="2400" b="1" dirty="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rPr>
                <a:t>NH-16, Gangapada,</a:t>
              </a:r>
              <a:endParaRPr lang="en-US" sz="2400" b="1" dirty="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endParaRPr>
            </a:p>
          </p:txBody>
        </p:sp>
        <p:sp>
          <p:nvSpPr>
            <p:cNvPr id="7" name="Rectangle 6"/>
            <p:cNvSpPr/>
            <p:nvPr/>
          </p:nvSpPr>
          <p:spPr>
            <a:xfrm>
              <a:off x="3962400" y="445843"/>
              <a:ext cx="5064369" cy="601907"/>
            </a:xfrm>
            <a:prstGeom prst="rect">
              <a:avLst/>
            </a:prstGeom>
            <a:noFill/>
          </p:spPr>
          <p:txBody>
            <a:bodyPr wrap="square" lIns="77925" tIns="38963" rIns="77925" bIns="38963">
              <a:spAutoFit/>
            </a:bodyPr>
            <a:lstStyle/>
            <a:p>
              <a:pPr algn="ctr"/>
              <a:r>
                <a:rPr lang="en-US" sz="2700" b="1" dirty="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rPr>
                <a:t>Khurda</a:t>
              </a:r>
            </a:p>
          </p:txBody>
        </p:sp>
        <p:cxnSp>
          <p:nvCxnSpPr>
            <p:cNvPr id="8" name="Straight Connector 7"/>
            <p:cNvCxnSpPr/>
            <p:nvPr/>
          </p:nvCxnSpPr>
          <p:spPr>
            <a:xfrm>
              <a:off x="844062" y="970359"/>
              <a:ext cx="8299938" cy="1191"/>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9" name="Rectangle 8"/>
            <p:cNvSpPr/>
            <p:nvPr/>
          </p:nvSpPr>
          <p:spPr>
            <a:xfrm>
              <a:off x="3376245" y="1543050"/>
              <a:ext cx="5588673" cy="1068088"/>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10" name="Notched Right Arrow 9"/>
            <p:cNvSpPr/>
            <p:nvPr/>
          </p:nvSpPr>
          <p:spPr>
            <a:xfrm rot="10800000">
              <a:off x="2321169" y="1543050"/>
              <a:ext cx="2102069" cy="1068088"/>
            </a:xfrm>
            <a:prstGeom prst="notchedRightArrow">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11" name="Notched Right Arrow 10"/>
            <p:cNvSpPr/>
            <p:nvPr/>
          </p:nvSpPr>
          <p:spPr>
            <a:xfrm>
              <a:off x="2391508" y="1543050"/>
              <a:ext cx="2102069" cy="1068088"/>
            </a:xfrm>
            <a:prstGeom prst="notchedRightArrow">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12" name="Rectangle 11"/>
            <p:cNvSpPr/>
            <p:nvPr/>
          </p:nvSpPr>
          <p:spPr>
            <a:xfrm>
              <a:off x="4431323" y="1626893"/>
              <a:ext cx="4103077" cy="962342"/>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Aft>
                  <a:spcPts val="399"/>
                </a:spcAft>
              </a:pPr>
              <a:r>
                <a:rPr lang="hi-IN" sz="4700" spc="34" dirty="0">
                  <a:ln w="6350">
                    <a:solidFill>
                      <a:schemeClr val="bg1"/>
                    </a:solidFill>
                  </a:ln>
                  <a:solidFill>
                    <a:schemeClr val="bg1"/>
                  </a:solidFill>
                  <a:latin typeface="Bell MT" pitchFamily="18" charset="0"/>
                </a:rPr>
                <a:t>साखी</a:t>
              </a:r>
              <a:endParaRPr lang="en-US" sz="4700" spc="34" dirty="0">
                <a:ln w="6350">
                  <a:solidFill>
                    <a:schemeClr val="bg1"/>
                  </a:solidFill>
                </a:ln>
                <a:solidFill>
                  <a:schemeClr val="bg1"/>
                </a:solidFill>
                <a:latin typeface="Bell MT" pitchFamily="18" charset="0"/>
              </a:endParaRPr>
            </a:p>
          </p:txBody>
        </p:sp>
        <p:sp>
          <p:nvSpPr>
            <p:cNvPr id="13" name="Rectangle 12"/>
            <p:cNvSpPr/>
            <p:nvPr/>
          </p:nvSpPr>
          <p:spPr>
            <a:xfrm>
              <a:off x="2859049" y="1809750"/>
              <a:ext cx="1331951" cy="4941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77916" tIns="38958" rIns="77916" bIns="38958">
              <a:spAutoFit/>
            </a:bodyPr>
            <a:lstStyle/>
            <a:p>
              <a:r>
                <a:rPr lang="hi-IN" sz="21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rPr>
                <a:t>प्रकरण</a:t>
              </a:r>
              <a:r>
                <a:rPr lang="en-US" sz="21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rPr>
                <a:t> -</a:t>
              </a:r>
            </a:p>
          </p:txBody>
        </p:sp>
        <p:sp>
          <p:nvSpPr>
            <p:cNvPr id="14" name="Chevron 13"/>
            <p:cNvSpPr/>
            <p:nvPr/>
          </p:nvSpPr>
          <p:spPr>
            <a:xfrm>
              <a:off x="4009292" y="1543050"/>
              <a:ext cx="778170" cy="1068088"/>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5" name="Chevron 14"/>
            <p:cNvSpPr/>
            <p:nvPr/>
          </p:nvSpPr>
          <p:spPr>
            <a:xfrm rot="10800000">
              <a:off x="2110153" y="1543050"/>
              <a:ext cx="778170" cy="1068088"/>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6" name="Chevron 15"/>
            <p:cNvSpPr/>
            <p:nvPr/>
          </p:nvSpPr>
          <p:spPr>
            <a:xfrm rot="10800000">
              <a:off x="8159260" y="1543045"/>
              <a:ext cx="778174" cy="1068093"/>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7" name="Rectangle 16"/>
            <p:cNvSpPr/>
            <p:nvPr/>
          </p:nvSpPr>
          <p:spPr>
            <a:xfrm>
              <a:off x="5978769" y="971550"/>
              <a:ext cx="3165231" cy="571119"/>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500" b="1" spc="34" dirty="0" smtClean="0">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rPr>
                <a:t>2025-26</a:t>
              </a:r>
              <a:endParaRPr lang="en-US" sz="2500" b="1" spc="34" dirty="0">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endParaRPr>
            </a:p>
          </p:txBody>
        </p:sp>
        <p:sp>
          <p:nvSpPr>
            <p:cNvPr id="18" name="Rectangle 17"/>
            <p:cNvSpPr/>
            <p:nvPr/>
          </p:nvSpPr>
          <p:spPr>
            <a:xfrm>
              <a:off x="4972263" y="2724150"/>
              <a:ext cx="3178389" cy="517064"/>
            </a:xfrm>
            <a:prstGeom prst="rect">
              <a:avLst/>
            </a:prstGeom>
            <a:noFill/>
          </p:spPr>
          <p:txBody>
            <a:bodyPr wrap="none" lIns="91440" tIns="45720" rIns="91440" bIns="45720">
              <a:spAutoFit/>
            </a:bodyPr>
            <a:lstStyle/>
            <a:p>
              <a:pPr algn="ctr"/>
              <a:r>
                <a:rPr lang="hi-IN" sz="2200" dirty="0">
                  <a:ln w="18415" cmpd="sng">
                    <a:solidFill>
                      <a:schemeClr val="tx1"/>
                    </a:solidFill>
                    <a:prstDash val="solid"/>
                  </a:ln>
                  <a:solidFill>
                    <a:srgbClr val="FFFFFF"/>
                  </a:solidFill>
                  <a:effectLst>
                    <a:outerShdw blurRad="63500" dir="3600000" algn="tl" rotWithShape="0">
                      <a:srgbClr val="000000">
                        <a:alpha val="70000"/>
                      </a:srgbClr>
                    </a:outerShdw>
                  </a:effectLst>
                </a:rPr>
                <a:t>विपिन कुमार यादव </a:t>
              </a:r>
              <a:endParaRPr lang="en-US" sz="2200" dirty="0">
                <a:ln w="18415" cmpd="sng">
                  <a:solidFill>
                    <a:schemeClr val="tx1"/>
                  </a:solidFill>
                  <a:prstDash val="solid"/>
                </a:ln>
                <a:solidFill>
                  <a:srgbClr val="FFFFFF"/>
                </a:solidFill>
                <a:effectLst>
                  <a:outerShdw blurRad="63500" dir="3600000" algn="tl" rotWithShape="0">
                    <a:srgbClr val="000000">
                      <a:alpha val="70000"/>
                    </a:srgbClr>
                  </a:outerShdw>
                </a:effectLst>
              </a:endParaRPr>
            </a:p>
          </p:txBody>
        </p:sp>
        <p:sp>
          <p:nvSpPr>
            <p:cNvPr id="19" name="Rectangle 18"/>
            <p:cNvSpPr/>
            <p:nvPr/>
          </p:nvSpPr>
          <p:spPr>
            <a:xfrm>
              <a:off x="5410200" y="3201710"/>
              <a:ext cx="1981200" cy="707886"/>
            </a:xfrm>
            <a:prstGeom prst="rect">
              <a:avLst/>
            </a:prstGeom>
            <a:noFill/>
          </p:spPr>
          <p:txBody>
            <a:bodyPr wrap="square" lIns="91440" tIns="45720" rIns="91440" bIns="45720">
              <a:spAutoFit/>
            </a:bodyPr>
            <a:lstStyle/>
            <a:p>
              <a:pPr algn="ctr"/>
              <a:r>
                <a:rPr lang="hi-IN" sz="1600" dirty="0">
                  <a:ln w="9525" cmpd="sng">
                    <a:solidFill>
                      <a:schemeClr val="tx1"/>
                    </a:solidFill>
                    <a:prstDash val="solid"/>
                  </a:ln>
                  <a:solidFill>
                    <a:srgbClr val="FFFFFF"/>
                  </a:solidFill>
                  <a:effectLst>
                    <a:outerShdw blurRad="63500" dir="3600000" algn="tl" rotWithShape="0">
                      <a:srgbClr val="000000">
                        <a:alpha val="70000"/>
                      </a:srgbClr>
                    </a:outerShdw>
                  </a:effectLst>
                </a:rPr>
                <a:t>टी. जी. टी.</a:t>
              </a:r>
            </a:p>
            <a:p>
              <a:pPr algn="ctr"/>
              <a:r>
                <a:rPr lang="hi-IN" sz="1600" dirty="0">
                  <a:ln w="9525" cmpd="sng">
                    <a:solidFill>
                      <a:schemeClr val="tx1"/>
                    </a:solidFill>
                    <a:prstDash val="solid"/>
                  </a:ln>
                  <a:solidFill>
                    <a:srgbClr val="FFFFFF"/>
                  </a:solidFill>
                  <a:effectLst>
                    <a:outerShdw blurRad="63500" dir="3600000" algn="tl" rotWithShape="0">
                      <a:srgbClr val="000000">
                        <a:alpha val="70000"/>
                      </a:srgbClr>
                    </a:outerShdw>
                  </a:effectLst>
                </a:rPr>
                <a:t>हिंदी विभाग  </a:t>
              </a:r>
              <a:endParaRPr lang="en-US" sz="1600" dirty="0">
                <a:ln w="9525" cmpd="sng">
                  <a:solidFill>
                    <a:schemeClr val="tx1"/>
                  </a:solidFill>
                  <a:prstDash val="solid"/>
                </a:ln>
                <a:solidFill>
                  <a:srgbClr val="FFFFFF"/>
                </a:solidFill>
                <a:effectLst>
                  <a:outerShdw blurRad="63500" dir="3600000" algn="tl" rotWithShape="0">
                    <a:srgbClr val="000000">
                      <a:alpha val="70000"/>
                    </a:srgbClr>
                  </a:outerShdw>
                </a:effectLst>
              </a:endParaRPr>
            </a:p>
          </p:txBody>
        </p:sp>
        <p:sp>
          <p:nvSpPr>
            <p:cNvPr id="20" name="Rectangle 19"/>
            <p:cNvSpPr/>
            <p:nvPr/>
          </p:nvSpPr>
          <p:spPr>
            <a:xfrm>
              <a:off x="5481902" y="3071396"/>
              <a:ext cx="1909498" cy="861774"/>
            </a:xfrm>
            <a:prstGeom prst="rect">
              <a:avLst/>
            </a:prstGeom>
            <a:noFill/>
          </p:spPr>
          <p:txBody>
            <a:bodyPr wrap="none" lIns="91440" tIns="45720" rIns="91440" bIns="45720">
              <a:spAutoFit/>
            </a:bodyPr>
            <a:lstStyle/>
            <a:p>
              <a:pPr algn="ctr"/>
              <a:r>
                <a:rPr lang="hi-IN" sz="3900" dirty="0">
                  <a:ln w="18415" cmpd="sng">
                    <a:solidFill>
                      <a:schemeClr val="tx1"/>
                    </a:solidFill>
                    <a:prstDash val="solid"/>
                  </a:ln>
                  <a:solidFill>
                    <a:srgbClr val="FFFFFF"/>
                  </a:solidFill>
                  <a:effectLst>
                    <a:outerShdw blurRad="63500" dir="3600000" algn="tl" rotWithShape="0">
                      <a:srgbClr val="000000">
                        <a:alpha val="70000"/>
                      </a:srgbClr>
                    </a:outerShdw>
                  </a:effectLst>
                </a:rPr>
                <a:t>{    }</a:t>
              </a:r>
              <a:endParaRPr lang="en-US" sz="3900" dirty="0">
                <a:ln w="18415" cmpd="sng">
                  <a:solidFill>
                    <a:schemeClr val="tx1"/>
                  </a:solidFill>
                  <a:prstDash val="solid"/>
                </a:ln>
                <a:solidFill>
                  <a:srgbClr val="FFFFFF"/>
                </a:solidFill>
                <a:effectLst>
                  <a:outerShdw blurRad="63500" dir="3600000" algn="tl" rotWithShape="0">
                    <a:srgbClr val="000000">
                      <a:alpha val="70000"/>
                    </a:srgbClr>
                  </a:outerShdw>
                </a:effectLst>
              </a:endParaRPr>
            </a:p>
          </p:txBody>
        </p:sp>
      </p:grpSp>
    </p:spTree>
    <p:extLst>
      <p:ext uri="{BB962C8B-B14F-4D97-AF65-F5344CB8AC3E}">
        <p14:creationId xmlns:p14="http://schemas.microsoft.com/office/powerpoint/2010/main" val="38455702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463808"/>
            <a:ext cx="7010400" cy="3247043"/>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fontAlgn="base"/>
            <a:r>
              <a:rPr lang="en-US" sz="600" dirty="0" smtClean="0">
                <a:latin typeface="Laila SemiBold" pitchFamily="2" charset="0"/>
                <a:cs typeface="Laila SemiBold" pitchFamily="2" charset="0"/>
              </a:rPr>
              <a:t> </a:t>
            </a:r>
            <a:endParaRPr lang="en-US" sz="2800" dirty="0" smtClean="0">
              <a:latin typeface="Laila SemiBold" pitchFamily="2" charset="0"/>
              <a:cs typeface="Laila SemiBold" pitchFamily="2" charset="0"/>
            </a:endParaRPr>
          </a:p>
          <a:p>
            <a:pPr fontAlgn="base"/>
            <a:r>
              <a:rPr lang="en-US" sz="2700" dirty="0" smtClean="0">
                <a:latin typeface="Laila SemiBold" pitchFamily="2" charset="0"/>
                <a:cs typeface="Laila SemiBold" pitchFamily="2" charset="0"/>
              </a:rPr>
              <a:t>		</a:t>
            </a:r>
            <a:r>
              <a:rPr lang="hi-IN" sz="2700" dirty="0">
                <a:latin typeface="Laila SemiBold" pitchFamily="2" charset="0"/>
                <a:cs typeface="Laila SemiBold" pitchFamily="2" charset="0"/>
              </a:rPr>
              <a:t>जब मैं था तब हरि नहीं ,अब हरि हैं मैं नांहि।</a:t>
            </a:r>
            <a:br>
              <a:rPr lang="hi-IN" sz="2700" dirty="0">
                <a:latin typeface="Laila SemiBold" pitchFamily="2" charset="0"/>
                <a:cs typeface="Laila SemiBold" pitchFamily="2" charset="0"/>
              </a:rPr>
            </a:br>
            <a:r>
              <a:rPr lang="en-IN" sz="2700" dirty="0" smtClean="0">
                <a:latin typeface="Laila SemiBold" pitchFamily="2" charset="0"/>
                <a:cs typeface="Laila SemiBold" pitchFamily="2" charset="0"/>
              </a:rPr>
              <a:t>	</a:t>
            </a:r>
            <a:r>
              <a:rPr lang="hi-IN" sz="2700" dirty="0" smtClean="0">
                <a:latin typeface="Laila SemiBold" pitchFamily="2" charset="0"/>
                <a:cs typeface="Laila SemiBold" pitchFamily="2" charset="0"/>
              </a:rPr>
              <a:t>सब </a:t>
            </a:r>
            <a:r>
              <a:rPr lang="hi-IN" sz="2700" dirty="0">
                <a:latin typeface="Laila SemiBold" pitchFamily="2" charset="0"/>
                <a:cs typeface="Laila SemiBold" pitchFamily="2" charset="0"/>
              </a:rPr>
              <a:t>अँधियारा मिटी गया , जब दीपक देख्या माँहि।।</a:t>
            </a:r>
            <a:endParaRPr lang="en-US" sz="2700" dirty="0" smtClean="0">
              <a:latin typeface="Laila SemiBold" pitchFamily="2" charset="0"/>
              <a:cs typeface="Laila SemiBold" pitchFamily="2" charset="0"/>
            </a:endParaRPr>
          </a:p>
          <a:p>
            <a:pPr fontAlgn="base"/>
            <a:endParaRPr lang="hi-IN" sz="2800" dirty="0">
              <a:latin typeface="Laila SemiBold" pitchFamily="2" charset="0"/>
              <a:cs typeface="Laila SemiBold" pitchFamily="2" charset="0"/>
            </a:endParaRPr>
          </a:p>
          <a:p>
            <a:pPr fontAlgn="base"/>
            <a:r>
              <a:rPr lang="en-US" sz="2800" b="1" u="sng" dirty="0" smtClean="0">
                <a:solidFill>
                  <a:srgbClr val="C00000"/>
                </a:solidFill>
                <a:latin typeface="Laila SemiBold" pitchFamily="2" charset="0"/>
                <a:cs typeface="Laila SemiBold" pitchFamily="2" charset="0"/>
              </a:rPr>
              <a:t>    </a:t>
            </a:r>
            <a:r>
              <a:rPr lang="hi-IN" sz="2800" b="1" u="sng" dirty="0" smtClean="0">
                <a:solidFill>
                  <a:srgbClr val="C00000"/>
                </a:solidFill>
                <a:latin typeface="Laila SemiBold" pitchFamily="2" charset="0"/>
                <a:cs typeface="Laila SemiBold" pitchFamily="2" charset="0"/>
              </a:rPr>
              <a:t>शब्दार्थ</a:t>
            </a:r>
            <a:r>
              <a:rPr lang="en-US" sz="2800" b="1" u="sng" dirty="0" smtClean="0">
                <a:solidFill>
                  <a:srgbClr val="C00000"/>
                </a:solidFill>
                <a:latin typeface="Laila SemiBold" pitchFamily="2" charset="0"/>
                <a:cs typeface="Laila SemiBold" pitchFamily="2" charset="0"/>
              </a:rPr>
              <a:t> :         -</a:t>
            </a:r>
          </a:p>
          <a:p>
            <a:pPr fontAlgn="base"/>
            <a:r>
              <a:rPr lang="en-US" sz="500" b="1" dirty="0">
                <a:latin typeface="Laila SemiBold" pitchFamily="2" charset="0"/>
                <a:cs typeface="Laila SemiBold" pitchFamily="2" charset="0"/>
              </a:rPr>
              <a:t> </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मैं – </a:t>
            </a:r>
            <a:r>
              <a:rPr lang="hi-IN" sz="2800" dirty="0">
                <a:latin typeface="Laila SemiBold" pitchFamily="2" charset="0"/>
                <a:cs typeface="Laila SemiBold" pitchFamily="2" charset="0"/>
              </a:rPr>
              <a:t>अहम् ( अहंकार )</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हरि – </a:t>
            </a:r>
            <a:r>
              <a:rPr lang="hi-IN" sz="2800" dirty="0">
                <a:latin typeface="Laila SemiBold" pitchFamily="2" charset="0"/>
                <a:cs typeface="Laila SemiBold" pitchFamily="2" charset="0"/>
              </a:rPr>
              <a:t>परमेश्वर</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अँधियारा – </a:t>
            </a:r>
            <a:r>
              <a:rPr lang="hi-IN" sz="2800" dirty="0">
                <a:latin typeface="Laila SemiBold" pitchFamily="2" charset="0"/>
                <a:cs typeface="Laila SemiBold" pitchFamily="2" charset="0"/>
              </a:rPr>
              <a:t>अंधकार</a:t>
            </a:r>
            <a:endParaRPr lang="en-US" sz="2800" dirty="0">
              <a:latin typeface="Laila SemiBold" pitchFamily="2" charset="0"/>
              <a:cs typeface="Laila SemiBold" pitchFamily="2" charset="0"/>
            </a:endParaRPr>
          </a:p>
        </p:txBody>
      </p:sp>
      <p:sp>
        <p:nvSpPr>
          <p:cNvPr id="4" name="Rounded Rectangle 3"/>
          <p:cNvSpPr/>
          <p:nvPr/>
        </p:nvSpPr>
        <p:spPr>
          <a:xfrm>
            <a:off x="914400" y="463808"/>
            <a:ext cx="7010400" cy="1022092"/>
          </a:xfrm>
          <a:prstGeom prst="roundRect">
            <a:avLst>
              <a:gd name="adj" fmla="val 592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47697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66700"/>
            <a:ext cx="8153400" cy="3262432"/>
          </a:xfrm>
          <a:prstGeom prst="rect">
            <a:avLst/>
          </a:prstGeom>
          <a:noFill/>
        </p:spPr>
        <p:txBody>
          <a:bodyPr wrap="square" rtlCol="0">
            <a:spAutoFit/>
          </a:bodyPr>
          <a:lstStyle/>
          <a:p>
            <a:pPr fontAlgn="base"/>
            <a:r>
              <a:rPr lang="hi-IN" sz="2400" b="1" dirty="0">
                <a:solidFill>
                  <a:srgbClr val="C00000"/>
                </a:solidFill>
                <a:latin typeface="Laila SemiBold" pitchFamily="2" charset="0"/>
                <a:cs typeface="Laila SemiBold" pitchFamily="2" charset="0"/>
              </a:rPr>
              <a:t>प्रसंग -:</a:t>
            </a:r>
            <a:r>
              <a:rPr lang="hi-IN" sz="2400" dirty="0">
                <a:latin typeface="Laila SemiBold" pitchFamily="2" charset="0"/>
                <a:cs typeface="Laila SemiBold" pitchFamily="2" charset="0"/>
              </a:rPr>
              <a:t> प्रस्तुत साखी हमारी हिंदी पाठ्य पुस्तक ‘स्पर्श ‘ से ली गई है।  इस साखी के कवि कबीरदास जी हैं। इसमें कबीर जी मन में अहम् या अहंकार के मिट जाने के बाद मन में परमेश्वर के वास की बात कहते है</a:t>
            </a:r>
            <a:r>
              <a:rPr lang="hi-IN" sz="2400" dirty="0" smtClean="0">
                <a:latin typeface="Laila SemiBold" pitchFamily="2" charset="0"/>
                <a:cs typeface="Laila SemiBold" pitchFamily="2" charset="0"/>
              </a:rPr>
              <a:t>।</a:t>
            </a:r>
            <a:endParaRPr lang="en-IN" sz="2400" dirty="0" smtClean="0">
              <a:latin typeface="Laila SemiBold" pitchFamily="2" charset="0"/>
              <a:cs typeface="Laila SemiBold" pitchFamily="2" charset="0"/>
            </a:endParaRPr>
          </a:p>
          <a:p>
            <a:pPr fontAlgn="base"/>
            <a:endParaRPr lang="hi-IN" dirty="0">
              <a:latin typeface="Laila SemiBold" pitchFamily="2" charset="0"/>
              <a:cs typeface="Laila SemiBold" pitchFamily="2" charset="0"/>
            </a:endParaRPr>
          </a:p>
          <a:p>
            <a:pPr fontAlgn="base"/>
            <a:r>
              <a:rPr lang="hi-IN" sz="2400" b="1" dirty="0">
                <a:solidFill>
                  <a:srgbClr val="C00000"/>
                </a:solidFill>
                <a:latin typeface="Laila SemiBold" pitchFamily="2" charset="0"/>
                <a:cs typeface="Laila SemiBold" pitchFamily="2" charset="0"/>
              </a:rPr>
              <a:t>व्याख्या -:</a:t>
            </a:r>
            <a:r>
              <a:rPr lang="hi-IN" sz="2400" dirty="0">
                <a:latin typeface="Laila SemiBold" pitchFamily="2" charset="0"/>
                <a:cs typeface="Laila SemiBold" pitchFamily="2" charset="0"/>
              </a:rPr>
              <a:t> कबीर जी कहते हैं कि जब इस हृदय में ‘</a:t>
            </a:r>
            <a:r>
              <a:rPr lang="hi-IN" sz="2400" dirty="0" smtClean="0">
                <a:latin typeface="Laila SemiBold" pitchFamily="2" charset="0"/>
                <a:cs typeface="Laila SemiBold" pitchFamily="2" charset="0"/>
              </a:rPr>
              <a:t>मैं</a:t>
            </a:r>
            <a:r>
              <a:rPr lang="en-IN" sz="2400" dirty="0" smtClean="0">
                <a:latin typeface="Laila SemiBold" pitchFamily="2" charset="0"/>
                <a:cs typeface="Laila SemiBold" pitchFamily="2" charset="0"/>
              </a:rPr>
              <a:t>’</a:t>
            </a:r>
            <a:r>
              <a:rPr lang="hi-IN" sz="2400" dirty="0" smtClean="0">
                <a:latin typeface="Laila SemiBold" pitchFamily="2" charset="0"/>
                <a:cs typeface="Laila SemiBold" pitchFamily="2" charset="0"/>
              </a:rPr>
              <a:t> </a:t>
            </a:r>
            <a:r>
              <a:rPr lang="hi-IN" sz="2400" dirty="0">
                <a:latin typeface="Laila SemiBold" pitchFamily="2" charset="0"/>
                <a:cs typeface="Laila SemiBold" pitchFamily="2" charset="0"/>
              </a:rPr>
              <a:t>अर्थात मेरा अहंकार था तब इसमें परमेश्वर का वास नहीं था परन्तु अब हृदय में अहंकार नहीं है तो इसमें प्रभु का वास है।  जब परमेश्वर नमक दीपक के दर्शन हुए तो अज्ञान रूपी अहंकार का विनाश हो गया।</a:t>
            </a:r>
          </a:p>
          <a:p>
            <a:endParaRPr lang="en-US" sz="2400" dirty="0">
              <a:latin typeface="Laila SemiBold" pitchFamily="2" charset="0"/>
              <a:cs typeface="Laila SemiBold" pitchFamily="2" charset="0"/>
            </a:endParaRPr>
          </a:p>
        </p:txBody>
      </p:sp>
      <p:pic>
        <p:nvPicPr>
          <p:cNvPr id="2052" name="Picture 4" descr="893+ Shri Ram Bhagwan Photo | Ram Bhagwan Ki Photo 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3280" y="2794951"/>
            <a:ext cx="2098720" cy="2653349"/>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4" name="Picture 6" descr="Diwali PNG Diya PNG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352800"/>
            <a:ext cx="2033802" cy="1962150"/>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90500"/>
            <a:ext cx="8839200" cy="685800"/>
          </a:xfrm>
          <a:solidFill>
            <a:srgbClr val="FFFF00"/>
          </a:solidFill>
          <a:ln>
            <a:noFill/>
          </a:ln>
          <a:effectLst/>
          <a:scene3d>
            <a:camera prst="orthographicFront">
              <a:rot lat="0" lon="0" rev="0"/>
            </a:camera>
            <a:lightRig rig="chilly" dir="t">
              <a:rot lat="0" lon="0" rev="18480000"/>
            </a:lightRig>
          </a:scene3d>
          <a:sp3d prstMaterial="clear">
            <a:bevelT h="63500"/>
          </a:sp3d>
        </p:spPr>
        <p:txBody>
          <a:bodyPr>
            <a:noAutofit/>
          </a:bodyPr>
          <a:lstStyle/>
          <a:p>
            <a:pPr algn="ctr"/>
            <a:r>
              <a:rPr lang="hi-IN" sz="3200" u="sng" dirty="0" smtClean="0">
                <a:solidFill>
                  <a:srgbClr val="C00000"/>
                </a:solidFill>
                <a:latin typeface="Laila SemiBold" pitchFamily="2" charset="0"/>
                <a:cs typeface="Laila SemiBold" pitchFamily="2" charset="0"/>
              </a:rPr>
              <a:t>बोधात्मक ज्ञान परख प्रश्न</a:t>
            </a:r>
            <a:endParaRPr lang="en-US" sz="3200" u="sng" dirty="0">
              <a:solidFill>
                <a:srgbClr val="C00000"/>
              </a:solidFill>
              <a:latin typeface="Laila SemiBold" pitchFamily="2" charset="0"/>
              <a:cs typeface="Laila SemiBold" pitchFamily="2" charset="0"/>
            </a:endParaRPr>
          </a:p>
        </p:txBody>
      </p:sp>
      <p:sp>
        <p:nvSpPr>
          <p:cNvPr id="3" name="TextBox 2"/>
          <p:cNvSpPr txBox="1"/>
          <p:nvPr/>
        </p:nvSpPr>
        <p:spPr>
          <a:xfrm>
            <a:off x="304800" y="1028700"/>
            <a:ext cx="8610600" cy="4524315"/>
          </a:xfrm>
          <a:prstGeom prst="rect">
            <a:avLst/>
          </a:prstGeom>
          <a:noFill/>
        </p:spPr>
        <p:txBody>
          <a:bodyPr wrap="square" rtlCol="0">
            <a:spAutoFit/>
          </a:bodyPr>
          <a:lstStyle/>
          <a:p>
            <a:pPr marL="342900" indent="-342900">
              <a:buFont typeface="+mj-lt"/>
              <a:buAutoNum type="arabicPeriod"/>
            </a:pPr>
            <a:r>
              <a:rPr lang="hi-IN" sz="2400" dirty="0" smtClean="0">
                <a:latin typeface="Laila SemiBold" pitchFamily="2" charset="0"/>
                <a:cs typeface="Laila SemiBold" pitchFamily="2" charset="0"/>
              </a:rPr>
              <a:t>कबीरदास </a:t>
            </a:r>
            <a:r>
              <a:rPr lang="hi-IN" sz="2400" dirty="0">
                <a:latin typeface="Laila SemiBold" pitchFamily="2" charset="0"/>
                <a:cs typeface="Laila SemiBold" pitchFamily="2" charset="0"/>
              </a:rPr>
              <a:t>जी के अनुसार, हमें अपनी भाषा में किस प्रकार की विशेषता रखनी चाहिए और क्यों?</a:t>
            </a:r>
          </a:p>
          <a:p>
            <a:pPr marL="342900" indent="-342900">
              <a:buFont typeface="+mj-lt"/>
              <a:buAutoNum type="arabicPeriod"/>
            </a:pPr>
            <a:r>
              <a:rPr lang="hi-IN" sz="2400" dirty="0">
                <a:latin typeface="Laila SemiBold" pitchFamily="2" charset="0"/>
                <a:cs typeface="Laila SemiBold" pitchFamily="2" charset="0"/>
              </a:rPr>
              <a:t>कबीरदास जी द्वारा दिए गए पहले काव्यांश में "आपना तन सीतल करै" का क्या अर्थ है?</a:t>
            </a:r>
          </a:p>
          <a:p>
            <a:pPr marL="342900" indent="-342900">
              <a:buFont typeface="+mj-lt"/>
              <a:buAutoNum type="arabicPeriod"/>
            </a:pPr>
            <a:r>
              <a:rPr lang="hi-IN" sz="2400" dirty="0">
                <a:latin typeface="Laila SemiBold" pitchFamily="2" charset="0"/>
                <a:cs typeface="Laila SemiBold" pitchFamily="2" charset="0"/>
              </a:rPr>
              <a:t>कस्तूरी और हिरण के उदाहरण में कबीरदास जी क्या संदेश देना चाहते हैं?</a:t>
            </a:r>
          </a:p>
          <a:p>
            <a:pPr marL="342900" indent="-342900">
              <a:buFont typeface="+mj-lt"/>
              <a:buAutoNum type="arabicPeriod"/>
            </a:pPr>
            <a:r>
              <a:rPr lang="hi-IN" sz="2400" dirty="0">
                <a:latin typeface="Laila SemiBold" pitchFamily="2" charset="0"/>
                <a:cs typeface="Laila SemiBold" pitchFamily="2" charset="0"/>
              </a:rPr>
              <a:t>कबीरदास जी का कहना है कि ईश्वर को कहाँ ढूँढ़ना चाहिए? उनका क्या दृष्टिकोण है?</a:t>
            </a:r>
          </a:p>
          <a:p>
            <a:pPr marL="342900" indent="-342900">
              <a:buFont typeface="+mj-lt"/>
              <a:buAutoNum type="arabicPeriod"/>
            </a:pPr>
            <a:r>
              <a:rPr lang="hi-IN" sz="2400" dirty="0">
                <a:latin typeface="Laila SemiBold" pitchFamily="2" charset="0"/>
                <a:cs typeface="Laila SemiBold" pitchFamily="2" charset="0"/>
              </a:rPr>
              <a:t>कबीरदास जी के तीसरे काव्यांश में 'मैं' और 'हरि' का संबंध किस प्रकार से व्यक्त किया गया है?</a:t>
            </a:r>
          </a:p>
          <a:p>
            <a:pPr marL="342900" indent="-342900">
              <a:buFont typeface="+mj-lt"/>
              <a:buAutoNum type="arabicPeriod"/>
            </a:pPr>
            <a:r>
              <a:rPr lang="hi-IN" sz="2400" dirty="0">
                <a:latin typeface="Laila SemiBold" pitchFamily="2" charset="0"/>
                <a:cs typeface="Laila SemiBold" pitchFamily="2" charset="0"/>
              </a:rPr>
              <a:t>कबीरदास जी के अनुसार अहंकार का क्या प्रभाव होता है, और इसे कैसे मिटाना चाहिए?</a:t>
            </a:r>
          </a:p>
          <a:p>
            <a:pPr marL="342900" indent="-342900">
              <a:buFont typeface="+mj-lt"/>
              <a:buAutoNum type="arabicPeriod"/>
            </a:pPr>
            <a:r>
              <a:rPr lang="hi-IN" sz="2400" dirty="0">
                <a:latin typeface="Laila SemiBold" pitchFamily="2" charset="0"/>
                <a:cs typeface="Laila SemiBold" pitchFamily="2" charset="0"/>
              </a:rPr>
              <a:t>"जब दीपक देख्या माँहि" के संदर्भ में कबीरदास जी का क्या तात्पर्य है</a:t>
            </a:r>
            <a:r>
              <a:rPr lang="hi-IN" sz="2400" dirty="0" smtClean="0">
                <a:latin typeface="Laila SemiBold" pitchFamily="2" charset="0"/>
                <a:cs typeface="Laila SemiBold" pitchFamily="2" charset="0"/>
              </a:rPr>
              <a:t>?</a:t>
            </a:r>
            <a:endParaRPr lang="en-US" sz="2400" dirty="0">
              <a:latin typeface="Laila SemiBold" pitchFamily="2" charset="0"/>
              <a:cs typeface="Laila SemiBold" pitchFamily="2" charset="0"/>
            </a:endParaRPr>
          </a:p>
        </p:txBody>
      </p:sp>
    </p:spTree>
    <p:extLst>
      <p:ext uri="{BB962C8B-B14F-4D97-AF65-F5344CB8AC3E}">
        <p14:creationId xmlns:p14="http://schemas.microsoft.com/office/powerpoint/2010/main" val="117805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42900"/>
            <a:ext cx="8686800" cy="5116785"/>
          </a:xfrm>
          <a:prstGeom prst="rect">
            <a:avLst/>
          </a:prstGeom>
          <a:noFill/>
        </p:spPr>
        <p:txBody>
          <a:bodyPr wrap="square" rtlCol="0">
            <a:spAutoFit/>
          </a:bodyPr>
          <a:lstStyle/>
          <a:p>
            <a:pPr marL="342900" indent="-342900">
              <a:buFont typeface="+mj-lt"/>
              <a:buAutoNum type="arabicPeriod"/>
            </a:pPr>
            <a:r>
              <a:rPr lang="hi-IN" sz="2000" b="1" dirty="0">
                <a:latin typeface="Laila SemiBold" pitchFamily="2" charset="0"/>
                <a:cs typeface="Laila SemiBold" pitchFamily="2" charset="0"/>
              </a:rPr>
              <a:t>कबीरदास जी के अनुसार, हमें अपनी भाषा में किस प्रकार की विशेषता रखनी चाहिए और </a:t>
            </a:r>
            <a:r>
              <a:rPr lang="hi-IN" sz="2000" b="1" dirty="0" smtClean="0">
                <a:latin typeface="Laila SemiBold" pitchFamily="2" charset="0"/>
                <a:cs typeface="Laila SemiBold" pitchFamily="2" charset="0"/>
              </a:rPr>
              <a:t>क्यों?</a:t>
            </a:r>
            <a:endParaRPr lang="hi-IN" sz="2000" dirty="0" smtClean="0">
              <a:latin typeface="Laila SemiBold" pitchFamily="2" charset="0"/>
              <a:cs typeface="Laila SemiBold" pitchFamily="2" charset="0"/>
            </a:endParaRPr>
          </a:p>
          <a:p>
            <a:pPr lvl="1"/>
            <a:r>
              <a:rPr lang="hi-IN" sz="2000" dirty="0" smtClean="0">
                <a:solidFill>
                  <a:srgbClr val="0070C0"/>
                </a:solidFill>
                <a:latin typeface="Laila SemiBold" pitchFamily="2" charset="0"/>
                <a:cs typeface="Laila SemiBold" pitchFamily="2" charset="0"/>
              </a:rPr>
              <a:t>कबीरदास जी के अनुसार, हमें अपनी भाषा में सरल, सटीक और मीठी विशेषता रखनी चाहिए। ऐसी भाषा बोलनी चाहिए जिसमें न तो किसी का अहंकार बढ़े और न ही किसी को दुःख पहुंचे। इसका उद्देश्य यह है कि हमारी बोली से हम खुद भी शांति और संतोष का अनुभव करें और दूसरों को भी सुख मिले।</a:t>
            </a:r>
          </a:p>
          <a:p>
            <a:pPr lvl="1"/>
            <a:endParaRPr lang="hi-IN" sz="1050" dirty="0" smtClean="0">
              <a:latin typeface="Laila SemiBold" pitchFamily="2" charset="0"/>
              <a:cs typeface="Laila SemiBold" pitchFamily="2" charset="0"/>
            </a:endParaRPr>
          </a:p>
          <a:p>
            <a:pPr marL="342900" indent="-342900">
              <a:buFont typeface="+mj-lt"/>
              <a:buAutoNum type="arabicPeriod"/>
            </a:pPr>
            <a:r>
              <a:rPr lang="hi-IN" sz="2000" b="1" dirty="0" smtClean="0">
                <a:latin typeface="Laila SemiBold" pitchFamily="2" charset="0"/>
                <a:cs typeface="Laila SemiBold" pitchFamily="2" charset="0"/>
              </a:rPr>
              <a:t>कबीरदास </a:t>
            </a:r>
            <a:r>
              <a:rPr lang="hi-IN" sz="2000" b="1" dirty="0">
                <a:latin typeface="Laila SemiBold" pitchFamily="2" charset="0"/>
                <a:cs typeface="Laila SemiBold" pitchFamily="2" charset="0"/>
              </a:rPr>
              <a:t>जी द्वारा दिए गए पहले काव्यांश में "आपना तन सीतल करै" का क्या अर्थ है?</a:t>
            </a:r>
            <a:endParaRPr lang="hi-IN" sz="2000" dirty="0">
              <a:latin typeface="Laila SemiBold" pitchFamily="2" charset="0"/>
              <a:cs typeface="Laila SemiBold" pitchFamily="2" charset="0"/>
            </a:endParaRPr>
          </a:p>
          <a:p>
            <a:pPr lvl="1"/>
            <a:r>
              <a:rPr lang="hi-IN" sz="2000" dirty="0">
                <a:solidFill>
                  <a:srgbClr val="0070C0"/>
                </a:solidFill>
                <a:latin typeface="Laila SemiBold" pitchFamily="2" charset="0"/>
                <a:cs typeface="Laila SemiBold" pitchFamily="2" charset="0"/>
              </a:rPr>
              <a:t>"आपना तन सीतल करै" का अर्थ है कि हमें ऐसी भाषा बोलनी चाहिए, जो हमारे मन और शरीर को शांति और सुख प्रदान करे। इससे हमारी आत्मा और तन दोनों शांत रहते हैं और दूसरों को भी सुख मिलता है। यहाँ "सीतल" से तात्पर्य शांति और ठंडक से है</a:t>
            </a:r>
            <a:r>
              <a:rPr lang="hi-IN" sz="2000" dirty="0" smtClean="0">
                <a:latin typeface="Laila SemiBold" pitchFamily="2" charset="0"/>
                <a:cs typeface="Laila SemiBold" pitchFamily="2" charset="0"/>
              </a:rPr>
              <a:t>।</a:t>
            </a:r>
          </a:p>
          <a:p>
            <a:pPr lvl="1"/>
            <a:endParaRPr lang="hi-IN" sz="1200" dirty="0">
              <a:latin typeface="Laila SemiBold" pitchFamily="2" charset="0"/>
              <a:cs typeface="Laila SemiBold" pitchFamily="2" charset="0"/>
            </a:endParaRPr>
          </a:p>
          <a:p>
            <a:pPr marL="342900" indent="-342900">
              <a:buFont typeface="+mj-lt"/>
              <a:buAutoNum type="arabicPeriod"/>
            </a:pPr>
            <a:r>
              <a:rPr lang="hi-IN" sz="2000" b="1" dirty="0">
                <a:latin typeface="Laila SemiBold" pitchFamily="2" charset="0"/>
                <a:cs typeface="Laila SemiBold" pitchFamily="2" charset="0"/>
              </a:rPr>
              <a:t>कस्तूरी और हिरण के उदाहरण में कबीरदास जी क्या संदेश देना चाहते हैं?</a:t>
            </a:r>
            <a:endParaRPr lang="hi-IN" sz="2000" dirty="0">
              <a:latin typeface="Laila SemiBold" pitchFamily="2" charset="0"/>
              <a:cs typeface="Laila SemiBold" pitchFamily="2" charset="0"/>
            </a:endParaRPr>
          </a:p>
          <a:p>
            <a:pPr lvl="1"/>
            <a:r>
              <a:rPr lang="hi-IN" sz="2000" dirty="0">
                <a:solidFill>
                  <a:srgbClr val="0070C0"/>
                </a:solidFill>
                <a:latin typeface="Laila SemiBold" pitchFamily="2" charset="0"/>
                <a:cs typeface="Laila SemiBold" pitchFamily="2" charset="0"/>
              </a:rPr>
              <a:t>कबीरदास जी कस्तूरी और हिरण के उदाहरण से यह संदेश देना चाहते हैं कि लोग ईश्वर को बाहर ढूंढ़ते रहते हैं, जैसे हिरण कस्तूरी की खुशबू को जंगल में खोजता है, जबकि वह खुशबू उसकी अपनी नाभि में होती है। इसी तरह, ईश्वर भी हर जगह विद्यमान है, लेकिन लोग इसे बाहर खोजने की बजाय अपने भीतर ढूंढ़ें</a:t>
            </a:r>
            <a:r>
              <a:rPr lang="hi-IN" sz="2000" dirty="0" smtClean="0">
                <a:solidFill>
                  <a:srgbClr val="0070C0"/>
                </a:solidFill>
                <a:latin typeface="Laila SemiBold" pitchFamily="2" charset="0"/>
                <a:cs typeface="Laila SemiBold" pitchFamily="2" charset="0"/>
              </a:rPr>
              <a:t>।</a:t>
            </a:r>
            <a:endParaRPr lang="en-US" sz="2000" dirty="0">
              <a:solidFill>
                <a:srgbClr val="0070C0"/>
              </a:solidFill>
              <a:latin typeface="Laila SemiBold" pitchFamily="2" charset="0"/>
              <a:cs typeface="Laila SemiBold" pitchFamily="2" charset="0"/>
            </a:endParaRPr>
          </a:p>
        </p:txBody>
      </p:sp>
    </p:spTree>
    <p:extLst>
      <p:ext uri="{BB962C8B-B14F-4D97-AF65-F5344CB8AC3E}">
        <p14:creationId xmlns:p14="http://schemas.microsoft.com/office/powerpoint/2010/main" val="180684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42900"/>
            <a:ext cx="8686800" cy="5047536"/>
          </a:xfrm>
          <a:prstGeom prst="rect">
            <a:avLst/>
          </a:prstGeom>
          <a:noFill/>
        </p:spPr>
        <p:txBody>
          <a:bodyPr wrap="square" rtlCol="0">
            <a:spAutoFit/>
          </a:bodyPr>
          <a:lstStyle/>
          <a:p>
            <a:pPr marL="342900" indent="-342900">
              <a:buFont typeface="+mj-lt"/>
              <a:buAutoNum type="arabicPeriod" startAt="4"/>
            </a:pPr>
            <a:r>
              <a:rPr lang="hi-IN" sz="2300" b="1" dirty="0" smtClean="0">
                <a:latin typeface="Laila SemiBold" pitchFamily="2" charset="0"/>
                <a:cs typeface="Laila SemiBold" pitchFamily="2" charset="0"/>
              </a:rPr>
              <a:t>कबीरदास </a:t>
            </a:r>
            <a:r>
              <a:rPr lang="hi-IN" sz="2300" b="1" dirty="0">
                <a:latin typeface="Laila SemiBold" pitchFamily="2" charset="0"/>
                <a:cs typeface="Laila SemiBold" pitchFamily="2" charset="0"/>
              </a:rPr>
              <a:t>जी का कहना है कि ईश्वर को कहाँ ढूँढ़ना चाहिए? उनका क्या दृष्टिकोण है?</a:t>
            </a:r>
            <a:endParaRPr lang="hi-IN" sz="2300" dirty="0">
              <a:latin typeface="Laila SemiBold" pitchFamily="2" charset="0"/>
              <a:cs typeface="Laila SemiBold" pitchFamily="2" charset="0"/>
            </a:endParaRPr>
          </a:p>
          <a:p>
            <a:pPr lvl="1"/>
            <a:r>
              <a:rPr lang="hi-IN" sz="2300" dirty="0">
                <a:solidFill>
                  <a:srgbClr val="0070C0"/>
                </a:solidFill>
                <a:latin typeface="Laila SemiBold" pitchFamily="2" charset="0"/>
                <a:cs typeface="Laila SemiBold" pitchFamily="2" charset="0"/>
              </a:rPr>
              <a:t>कबीरदास जी का कहना है कि ईश्वर को बाहर किसी देवालय या तीर्थ में नहीं, बल्कि अपने भीतर ढूंढ़ना चाहिए। ईश्वर हर जगह मौजूद हैं, और उनका वास्तविक स्थान हमारे हृदय में है। वे यह मानते हैं कि जब हम अपने भीतर की तलाश करते हैं, तो हमें ईश्वर की असल अनुभूति होती है</a:t>
            </a:r>
            <a:r>
              <a:rPr lang="hi-IN" sz="2300" dirty="0" smtClean="0">
                <a:solidFill>
                  <a:srgbClr val="0070C0"/>
                </a:solidFill>
                <a:latin typeface="Laila SemiBold" pitchFamily="2" charset="0"/>
                <a:cs typeface="Laila SemiBold" pitchFamily="2" charset="0"/>
              </a:rPr>
              <a:t>।</a:t>
            </a:r>
          </a:p>
          <a:p>
            <a:pPr lvl="1"/>
            <a:r>
              <a:rPr lang="hi-IN" sz="2300" dirty="0" smtClean="0">
                <a:latin typeface="Laila SemiBold" pitchFamily="2" charset="0"/>
                <a:cs typeface="Laila SemiBold" pitchFamily="2" charset="0"/>
              </a:rPr>
              <a:t> </a:t>
            </a:r>
            <a:endParaRPr lang="hi-IN" sz="2300" dirty="0">
              <a:latin typeface="Laila SemiBold" pitchFamily="2" charset="0"/>
              <a:cs typeface="Laila SemiBold" pitchFamily="2" charset="0"/>
            </a:endParaRPr>
          </a:p>
          <a:p>
            <a:pPr marL="342900" indent="-342900">
              <a:buFont typeface="+mj-lt"/>
              <a:buAutoNum type="arabicPeriod" startAt="4"/>
            </a:pPr>
            <a:r>
              <a:rPr lang="hi-IN" sz="2300" b="1" dirty="0">
                <a:latin typeface="Laila SemiBold" pitchFamily="2" charset="0"/>
                <a:cs typeface="Laila SemiBold" pitchFamily="2" charset="0"/>
              </a:rPr>
              <a:t>कबीरदास जी के तीसरे काव्यांश में 'मैं' और 'हरि' का संबंध किस प्रकार से व्यक्त किया गया है?</a:t>
            </a:r>
            <a:endParaRPr lang="hi-IN" sz="2300" dirty="0">
              <a:latin typeface="Laila SemiBold" pitchFamily="2" charset="0"/>
              <a:cs typeface="Laila SemiBold" pitchFamily="2" charset="0"/>
            </a:endParaRPr>
          </a:p>
          <a:p>
            <a:pPr lvl="1"/>
            <a:r>
              <a:rPr lang="hi-IN" sz="2300" dirty="0">
                <a:solidFill>
                  <a:srgbClr val="0070C0"/>
                </a:solidFill>
                <a:latin typeface="Laila SemiBold" pitchFamily="2" charset="0"/>
                <a:cs typeface="Laila SemiBold" pitchFamily="2" charset="0"/>
              </a:rPr>
              <a:t>कबीरदास जी के तीसरे काव्यांश में 'मैं' (अहंकार) और 'हरि' (परमेश्वर) के बीच संबंध इस तरह से व्यक्त किया गया है कि जब 'मैं' अर्थात अहंकार हृदय में था, तब प्रभु का वास नहीं हो सकता था। परंतु जब अहंकार का विनाश हुआ और 'मैं' समाप्त हो गया, तब हृदय में प्रभु का वास हुआ। इसका अर्थ है कि आत्मा में प्रभु का अनुभव तभी होता है जब हम अपने अहंकार को मिटा देते हैं</a:t>
            </a:r>
            <a:r>
              <a:rPr lang="hi-IN" sz="2300" dirty="0" smtClean="0">
                <a:solidFill>
                  <a:srgbClr val="0070C0"/>
                </a:solidFill>
                <a:latin typeface="Laila SemiBold" pitchFamily="2" charset="0"/>
                <a:cs typeface="Laila SemiBold" pitchFamily="2" charset="0"/>
              </a:rPr>
              <a:t>।</a:t>
            </a:r>
            <a:endParaRPr lang="en-US" sz="2300" dirty="0">
              <a:solidFill>
                <a:srgbClr val="0070C0"/>
              </a:solidFill>
              <a:latin typeface="Laila SemiBold" pitchFamily="2" charset="0"/>
              <a:cs typeface="Laila SemiBold" pitchFamily="2" charset="0"/>
            </a:endParaRPr>
          </a:p>
        </p:txBody>
      </p:sp>
    </p:spTree>
    <p:extLst>
      <p:ext uri="{BB962C8B-B14F-4D97-AF65-F5344CB8AC3E}">
        <p14:creationId xmlns:p14="http://schemas.microsoft.com/office/powerpoint/2010/main" val="3425126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42900"/>
            <a:ext cx="8686800" cy="5262979"/>
          </a:xfrm>
          <a:prstGeom prst="rect">
            <a:avLst/>
          </a:prstGeom>
          <a:noFill/>
        </p:spPr>
        <p:txBody>
          <a:bodyPr wrap="square" rtlCol="0">
            <a:spAutoFit/>
          </a:bodyPr>
          <a:lstStyle/>
          <a:p>
            <a:pPr marL="457200" indent="-457200">
              <a:buFont typeface="+mj-lt"/>
              <a:buAutoNum type="arabicPeriod" startAt="6"/>
            </a:pPr>
            <a:r>
              <a:rPr lang="hi-IN" sz="2400" b="1" dirty="0" smtClean="0">
                <a:latin typeface="Laila SemiBold" pitchFamily="2" charset="0"/>
                <a:cs typeface="Laila SemiBold" pitchFamily="2" charset="0"/>
              </a:rPr>
              <a:t>कबीरदास </a:t>
            </a:r>
            <a:r>
              <a:rPr lang="hi-IN" sz="2400" b="1" dirty="0">
                <a:latin typeface="Laila SemiBold" pitchFamily="2" charset="0"/>
                <a:cs typeface="Laila SemiBold" pitchFamily="2" charset="0"/>
              </a:rPr>
              <a:t>जी के अनुसार अहंकार का क्या प्रभाव होता है, और इसे कैसे मिटाना चाहिए?</a:t>
            </a:r>
            <a:endParaRPr lang="hi-IN" sz="2400" dirty="0">
              <a:latin typeface="Laila SemiBold" pitchFamily="2" charset="0"/>
              <a:cs typeface="Laila SemiBold" pitchFamily="2" charset="0"/>
            </a:endParaRPr>
          </a:p>
          <a:p>
            <a:pPr lvl="1"/>
            <a:r>
              <a:rPr lang="hi-IN" sz="2400" dirty="0">
                <a:solidFill>
                  <a:srgbClr val="0070C0"/>
                </a:solidFill>
                <a:latin typeface="Laila SemiBold" pitchFamily="2" charset="0"/>
                <a:cs typeface="Laila SemiBold" pitchFamily="2" charset="0"/>
              </a:rPr>
              <a:t>कबीरदास जी के अनुसार, अहंकार मनुष्य को सत्य और ईश्वर से दूर कर देता है। यह अज्ञान का कारण बनता है और जीवन में दुःख और विषमता उत्पन्न करता है। अहंकार को मिटाने के लिए हमें अपने मन को शांत और विनम्र रखना चाहिए और सच्चाई की ओर बढ़ना चाहिए। जब अहंकार नष्ट हो जाता है, तब प्रभु का वास हृदय में होता है</a:t>
            </a:r>
            <a:r>
              <a:rPr lang="hi-IN" sz="2400" dirty="0" smtClean="0">
                <a:solidFill>
                  <a:srgbClr val="0070C0"/>
                </a:solidFill>
                <a:latin typeface="Laila SemiBold" pitchFamily="2" charset="0"/>
                <a:cs typeface="Laila SemiBold" pitchFamily="2" charset="0"/>
              </a:rPr>
              <a:t>।</a:t>
            </a:r>
          </a:p>
          <a:p>
            <a:pPr marL="813816" lvl="1" indent="-457200">
              <a:buFont typeface="+mj-lt"/>
              <a:buAutoNum type="arabicPeriod" startAt="6"/>
            </a:pPr>
            <a:endParaRPr lang="hi-IN" sz="2400" dirty="0">
              <a:latin typeface="Laila SemiBold" pitchFamily="2" charset="0"/>
              <a:cs typeface="Laila SemiBold" pitchFamily="2" charset="0"/>
            </a:endParaRPr>
          </a:p>
          <a:p>
            <a:pPr marL="457200" indent="-457200">
              <a:buFont typeface="+mj-lt"/>
              <a:buAutoNum type="arabicPeriod" startAt="6"/>
            </a:pPr>
            <a:r>
              <a:rPr lang="hi-IN" sz="2400" b="1" dirty="0">
                <a:latin typeface="Laila SemiBold" pitchFamily="2" charset="0"/>
                <a:cs typeface="Laila SemiBold" pitchFamily="2" charset="0"/>
              </a:rPr>
              <a:t>"जब दीपक देख्या माँहि" के संदर्भ में कबीरदास जी का क्या तात्पर्य है?</a:t>
            </a:r>
            <a:endParaRPr lang="hi-IN" sz="2400" dirty="0">
              <a:latin typeface="Laila SemiBold" pitchFamily="2" charset="0"/>
              <a:cs typeface="Laila SemiBold" pitchFamily="2" charset="0"/>
            </a:endParaRPr>
          </a:p>
          <a:p>
            <a:pPr lvl="1"/>
            <a:r>
              <a:rPr lang="hi-IN" sz="2400" dirty="0">
                <a:solidFill>
                  <a:srgbClr val="0070C0"/>
                </a:solidFill>
                <a:latin typeface="Laila SemiBold" pitchFamily="2" charset="0"/>
                <a:cs typeface="Laila SemiBold" pitchFamily="2" charset="0"/>
              </a:rPr>
              <a:t>"जब दीपक देख्या माँहि" का तात्पर्य है कि जैसे दीपक अंधकार को दूर करता है, वैसे ही जब हृदय में अहंकार समाप्त हो जाता है, तब परमेश्वर का ज्ञान और प्रकाश उसमें समाहित होता है। इस तात्पर्य से कबीरदास जी यह समझाना चाहते हैं कि अज्ञान रूपी अंधकार को केवल ज्ञान और सत्य ही समाप्त कर सकते हैं, और यह ज्ञान हमारे भीतर से ही उत्पन्न होता है</a:t>
            </a:r>
            <a:r>
              <a:rPr lang="hi-IN" sz="2400" dirty="0" smtClean="0">
                <a:solidFill>
                  <a:srgbClr val="0070C0"/>
                </a:solidFill>
                <a:latin typeface="Laila SemiBold" pitchFamily="2" charset="0"/>
                <a:cs typeface="Laila SemiBold" pitchFamily="2" charset="0"/>
              </a:rPr>
              <a:t>।</a:t>
            </a:r>
            <a:endParaRPr lang="en-US" sz="2400" dirty="0">
              <a:latin typeface="Laila SemiBold" pitchFamily="2" charset="0"/>
              <a:cs typeface="Laila SemiBold" pitchFamily="2" charset="0"/>
            </a:endParaRPr>
          </a:p>
        </p:txBody>
      </p:sp>
    </p:spTree>
    <p:extLst>
      <p:ext uri="{BB962C8B-B14F-4D97-AF65-F5344CB8AC3E}">
        <p14:creationId xmlns:p14="http://schemas.microsoft.com/office/powerpoint/2010/main" val="3425126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463808"/>
            <a:ext cx="7010400" cy="4139595"/>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fontAlgn="base"/>
            <a:r>
              <a:rPr lang="en-US" sz="600" dirty="0" smtClean="0">
                <a:latin typeface="Laila SemiBold" pitchFamily="2" charset="0"/>
                <a:cs typeface="Laila SemiBold" pitchFamily="2" charset="0"/>
              </a:rPr>
              <a:t> </a:t>
            </a:r>
            <a:endParaRPr lang="en-US" sz="2800" dirty="0" smtClean="0">
              <a:latin typeface="Laila SemiBold" pitchFamily="2" charset="0"/>
              <a:cs typeface="Laila SemiBold" pitchFamily="2" charset="0"/>
            </a:endParaRPr>
          </a:p>
          <a:p>
            <a:pPr fontAlgn="base"/>
            <a:r>
              <a:rPr lang="en-US" sz="2700" dirty="0" smtClean="0">
                <a:latin typeface="Laila SemiBold" pitchFamily="2" charset="0"/>
                <a:cs typeface="Laila SemiBold" pitchFamily="2" charset="0"/>
              </a:rPr>
              <a:t>		</a:t>
            </a:r>
            <a:r>
              <a:rPr lang="hi-IN" sz="2800" dirty="0">
                <a:latin typeface="Laila SemiBold" pitchFamily="2" charset="0"/>
                <a:cs typeface="Laila SemiBold" pitchFamily="2" charset="0"/>
              </a:rPr>
              <a:t>सुखिया सब संसार है , खायै अरु सोवै।</a:t>
            </a:r>
            <a:br>
              <a:rPr lang="hi-IN" sz="2800" dirty="0">
                <a:latin typeface="Laila SemiBold" pitchFamily="2" charset="0"/>
                <a:cs typeface="Laila SemiBold" pitchFamily="2" charset="0"/>
              </a:rPr>
            </a:br>
            <a:r>
              <a:rPr lang="hi-IN" sz="2800" dirty="0" smtClean="0">
                <a:latin typeface="Laila SemiBold" pitchFamily="2" charset="0"/>
                <a:cs typeface="Laila SemiBold" pitchFamily="2" charset="0"/>
              </a:rPr>
              <a:t>		दुखिया </a:t>
            </a:r>
            <a:r>
              <a:rPr lang="hi-IN" sz="2800" dirty="0">
                <a:latin typeface="Laila SemiBold" pitchFamily="2" charset="0"/>
                <a:cs typeface="Laila SemiBold" pitchFamily="2" charset="0"/>
              </a:rPr>
              <a:t>दास कबीर है , जागै अरु रोवै।।</a:t>
            </a:r>
            <a:endParaRPr lang="en-US" sz="2700" dirty="0" smtClean="0">
              <a:latin typeface="Laila SemiBold" pitchFamily="2" charset="0"/>
              <a:cs typeface="Laila SemiBold" pitchFamily="2" charset="0"/>
            </a:endParaRPr>
          </a:p>
          <a:p>
            <a:pPr fontAlgn="base"/>
            <a:endParaRPr lang="hi-IN" sz="2800" dirty="0" smtClean="0">
              <a:latin typeface="Laila SemiBold" pitchFamily="2" charset="0"/>
              <a:cs typeface="Laila SemiBold" pitchFamily="2" charset="0"/>
            </a:endParaRPr>
          </a:p>
          <a:p>
            <a:pPr fontAlgn="base"/>
            <a:r>
              <a:rPr lang="en-US" sz="2800" b="1" u="sng" dirty="0" smtClean="0">
                <a:solidFill>
                  <a:srgbClr val="C00000"/>
                </a:solidFill>
                <a:latin typeface="Laila SemiBold" pitchFamily="2" charset="0"/>
                <a:cs typeface="Laila SemiBold" pitchFamily="2" charset="0"/>
              </a:rPr>
              <a:t>    </a:t>
            </a:r>
            <a:r>
              <a:rPr lang="hi-IN" sz="2800" b="1" u="sng" dirty="0" smtClean="0">
                <a:solidFill>
                  <a:srgbClr val="C00000"/>
                </a:solidFill>
                <a:latin typeface="Laila SemiBold" pitchFamily="2" charset="0"/>
                <a:cs typeface="Laila SemiBold" pitchFamily="2" charset="0"/>
              </a:rPr>
              <a:t>शब्दार्थ</a:t>
            </a:r>
            <a:r>
              <a:rPr lang="en-US" sz="2800" b="1" u="sng" dirty="0" smtClean="0">
                <a:solidFill>
                  <a:srgbClr val="C00000"/>
                </a:solidFill>
                <a:latin typeface="Laila SemiBold" pitchFamily="2" charset="0"/>
                <a:cs typeface="Laila SemiBold" pitchFamily="2" charset="0"/>
              </a:rPr>
              <a:t> :         -</a:t>
            </a:r>
          </a:p>
          <a:p>
            <a:pPr fontAlgn="base"/>
            <a:r>
              <a:rPr lang="en-US" sz="500" b="1" dirty="0">
                <a:latin typeface="Laila SemiBold" pitchFamily="2" charset="0"/>
                <a:cs typeface="Laila SemiBold" pitchFamily="2" charset="0"/>
              </a:rPr>
              <a:t> </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सुखिया – </a:t>
            </a:r>
            <a:r>
              <a:rPr lang="hi-IN" sz="2800" dirty="0">
                <a:latin typeface="Laila SemiBold" pitchFamily="2" charset="0"/>
                <a:cs typeface="Laila SemiBold" pitchFamily="2" charset="0"/>
              </a:rPr>
              <a:t>सुखी</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अरु – </a:t>
            </a:r>
            <a:r>
              <a:rPr lang="hi-IN" sz="2800" dirty="0">
                <a:latin typeface="Laila SemiBold" pitchFamily="2" charset="0"/>
                <a:cs typeface="Laila SemiBold" pitchFamily="2" charset="0"/>
              </a:rPr>
              <a:t>अज्ञान रूपी अंधकार</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सोवै – </a:t>
            </a:r>
            <a:r>
              <a:rPr lang="hi-IN" sz="2800" dirty="0">
                <a:latin typeface="Laila SemiBold" pitchFamily="2" charset="0"/>
                <a:cs typeface="Laila SemiBold" pitchFamily="2" charset="0"/>
              </a:rPr>
              <a:t>सोये हुए</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दुखिया – </a:t>
            </a:r>
            <a:r>
              <a:rPr lang="hi-IN" sz="2800" dirty="0">
                <a:latin typeface="Laila SemiBold" pitchFamily="2" charset="0"/>
                <a:cs typeface="Laila SemiBold" pitchFamily="2" charset="0"/>
              </a:rPr>
              <a:t>दुःखी</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रोवै – </a:t>
            </a:r>
            <a:r>
              <a:rPr lang="hi-IN" sz="2800" dirty="0">
                <a:latin typeface="Laila SemiBold" pitchFamily="2" charset="0"/>
                <a:cs typeface="Laila SemiBold" pitchFamily="2" charset="0"/>
              </a:rPr>
              <a:t>रो रहे</a:t>
            </a:r>
            <a:endParaRPr lang="en-US" sz="2800" dirty="0">
              <a:latin typeface="Laila SemiBold" pitchFamily="2" charset="0"/>
              <a:cs typeface="Laila SemiBold" pitchFamily="2" charset="0"/>
            </a:endParaRPr>
          </a:p>
        </p:txBody>
      </p:sp>
      <p:sp>
        <p:nvSpPr>
          <p:cNvPr id="4" name="Rounded Rectangle 3"/>
          <p:cNvSpPr/>
          <p:nvPr/>
        </p:nvSpPr>
        <p:spPr>
          <a:xfrm>
            <a:off x="914400" y="463808"/>
            <a:ext cx="7010400" cy="1022092"/>
          </a:xfrm>
          <a:prstGeom prst="roundRect">
            <a:avLst>
              <a:gd name="adj" fmla="val 592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7294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46508" t="20889" r="7165" b="3259"/>
          <a:stretch/>
        </p:blipFill>
        <p:spPr>
          <a:xfrm>
            <a:off x="5907104" y="1714500"/>
            <a:ext cx="2872830" cy="3695700"/>
          </a:xfrm>
          <a:prstGeom prst="round2DiagRect">
            <a:avLst>
              <a:gd name="adj1" fmla="val 16667"/>
              <a:gd name="adj2" fmla="val 0"/>
            </a:avLst>
          </a:prstGeom>
          <a:ln w="88900" cap="sq">
            <a:solidFill>
              <a:schemeClr val="tx2"/>
            </a:solidFill>
            <a:miter lim="800000"/>
          </a:ln>
          <a:effectLst>
            <a:outerShdw blurRad="254000" algn="tl" rotWithShape="0">
              <a:srgbClr val="000000">
                <a:alpha val="43000"/>
              </a:srgbClr>
            </a:outerShdw>
          </a:effectLst>
        </p:spPr>
      </p:pic>
      <p:sp>
        <p:nvSpPr>
          <p:cNvPr id="3" name="TextBox 2"/>
          <p:cNvSpPr txBox="1"/>
          <p:nvPr/>
        </p:nvSpPr>
        <p:spPr>
          <a:xfrm>
            <a:off x="304800" y="419100"/>
            <a:ext cx="8610600" cy="4154984"/>
          </a:xfrm>
          <a:prstGeom prst="rect">
            <a:avLst/>
          </a:prstGeom>
          <a:noFill/>
        </p:spPr>
        <p:txBody>
          <a:bodyPr wrap="square" rtlCol="0">
            <a:spAutoFit/>
          </a:bodyPr>
          <a:lstStyle/>
          <a:p>
            <a:pPr fontAlgn="base"/>
            <a:r>
              <a:rPr lang="hi-IN" sz="2400" b="1" dirty="0">
                <a:solidFill>
                  <a:srgbClr val="C00000"/>
                </a:solidFill>
                <a:latin typeface="Laila SemiBold" pitchFamily="2" charset="0"/>
                <a:cs typeface="Laila SemiBold" pitchFamily="2" charset="0"/>
              </a:rPr>
              <a:t>प्रसंग -:</a:t>
            </a:r>
            <a:r>
              <a:rPr lang="hi-IN" sz="2400" dirty="0">
                <a:latin typeface="Laila SemiBold" pitchFamily="2" charset="0"/>
                <a:cs typeface="Laila SemiBold" pitchFamily="2" charset="0"/>
              </a:rPr>
              <a:t> प्रस्तुत साखी हमारी हिंदी पाठ्य पुस्तक ‘स्पर्श ‘ से ली गई है।  इस साखी के कवि कबीरदास जी है। इसमें कबीर जी अज्ञान रूपी अंधकार में सोये हुए मनुष्यों को देखकर दुःखी हैं और रो रहे है हैं</a:t>
            </a:r>
            <a:r>
              <a:rPr lang="hi-IN" sz="2400" dirty="0" smtClean="0">
                <a:latin typeface="Laila SemiBold" pitchFamily="2" charset="0"/>
                <a:cs typeface="Laila SemiBold" pitchFamily="2" charset="0"/>
              </a:rPr>
              <a:t>।</a:t>
            </a:r>
          </a:p>
          <a:p>
            <a:pPr fontAlgn="base"/>
            <a:endParaRPr lang="hi-IN" sz="2400" dirty="0">
              <a:latin typeface="Laila SemiBold" pitchFamily="2" charset="0"/>
              <a:cs typeface="Laila SemiBold" pitchFamily="2" charset="0"/>
            </a:endParaRPr>
          </a:p>
          <a:p>
            <a:pPr fontAlgn="base"/>
            <a:r>
              <a:rPr lang="hi-IN" sz="2400" b="1" dirty="0">
                <a:solidFill>
                  <a:srgbClr val="C00000"/>
                </a:solidFill>
                <a:latin typeface="Laila SemiBold" pitchFamily="2" charset="0"/>
                <a:cs typeface="Laila SemiBold" pitchFamily="2" charset="0"/>
              </a:rPr>
              <a:t>व्याख्या </a:t>
            </a:r>
            <a:r>
              <a:rPr lang="hi-IN" sz="2400" b="1" dirty="0" smtClean="0">
                <a:solidFill>
                  <a:srgbClr val="C00000"/>
                </a:solidFill>
                <a:latin typeface="Laila SemiBold" pitchFamily="2" charset="0"/>
                <a:cs typeface="Laila SemiBold" pitchFamily="2" charset="0"/>
              </a:rPr>
              <a:t>-:</a:t>
            </a:r>
            <a:r>
              <a:rPr lang="hi-IN" sz="2400" dirty="0" smtClean="0">
                <a:latin typeface="Laila SemiBold" pitchFamily="2" charset="0"/>
                <a:cs typeface="Laila SemiBold" pitchFamily="2" charset="0"/>
              </a:rPr>
              <a:t> कबीरदास के अनुसार ये  </a:t>
            </a:r>
            <a:r>
              <a:rPr lang="hi-IN" sz="2400" dirty="0">
                <a:latin typeface="Laila SemiBold" pitchFamily="2" charset="0"/>
                <a:cs typeface="Laila SemiBold" pitchFamily="2" charset="0"/>
              </a:rPr>
              <a:t>संसार के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लोग सुखी हैं, क्योंकि ये केवल खाने और सोने </a:t>
            </a:r>
          </a:p>
          <a:p>
            <a:pPr fontAlgn="base"/>
            <a:r>
              <a:rPr lang="hi-IN" sz="2400" dirty="0" smtClean="0">
                <a:latin typeface="Laila SemiBold" pitchFamily="2" charset="0"/>
                <a:cs typeface="Laila SemiBold" pitchFamily="2" charset="0"/>
              </a:rPr>
              <a:t>करते हैं</a:t>
            </a:r>
            <a:r>
              <a:rPr lang="hi-IN" sz="2400" dirty="0">
                <a:latin typeface="Laila SemiBold" pitchFamily="2" charset="0"/>
                <a:cs typeface="Laila SemiBold" pitchFamily="2" charset="0"/>
              </a:rPr>
              <a:t> ।</a:t>
            </a:r>
            <a:r>
              <a:rPr lang="hi-IN" sz="2400" dirty="0" smtClean="0">
                <a:latin typeface="Laila SemiBold" pitchFamily="2" charset="0"/>
                <a:cs typeface="Laila SemiBold" pitchFamily="2" charset="0"/>
              </a:rPr>
              <a:t> अज्ञान </a:t>
            </a:r>
            <a:r>
              <a:rPr lang="hi-IN" sz="2400" dirty="0">
                <a:latin typeface="Laila SemiBold" pitchFamily="2" charset="0"/>
                <a:cs typeface="Laila SemiBold" pitchFamily="2" charset="0"/>
              </a:rPr>
              <a:t>रूपी अंधकार में डूबे हुए हैं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अपनी </a:t>
            </a:r>
            <a:r>
              <a:rPr lang="hi-IN" sz="2400" dirty="0">
                <a:latin typeface="Laila SemiBold" pitchFamily="2" charset="0"/>
                <a:cs typeface="Laila SemiBold" pitchFamily="2" charset="0"/>
              </a:rPr>
              <a:t>मृत्यु आदि से भी अनजान सोये हुये हैं।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ये </a:t>
            </a:r>
            <a:r>
              <a:rPr lang="hi-IN" sz="2400" dirty="0">
                <a:latin typeface="Laila SemiBold" pitchFamily="2" charset="0"/>
                <a:cs typeface="Laila SemiBold" pitchFamily="2" charset="0"/>
              </a:rPr>
              <a:t>सब देख कर कबीर दुखी हैं और वे रो रहे हैं।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वे </a:t>
            </a:r>
            <a:r>
              <a:rPr lang="hi-IN" sz="2400" dirty="0">
                <a:latin typeface="Laila SemiBold" pitchFamily="2" charset="0"/>
                <a:cs typeface="Laila SemiBold" pitchFamily="2" charset="0"/>
              </a:rPr>
              <a:t>प्रभु को पाने की आशा में हमेशा चिंता में </a:t>
            </a:r>
            <a:r>
              <a:rPr lang="hi-IN" sz="2400" dirty="0" smtClean="0">
                <a:latin typeface="Laila SemiBold" pitchFamily="2" charset="0"/>
                <a:cs typeface="Laila SemiBold" pitchFamily="2" charset="0"/>
              </a:rPr>
              <a:t>जागते</a:t>
            </a:r>
          </a:p>
          <a:p>
            <a:pPr fontAlgn="base"/>
            <a:r>
              <a:rPr lang="hi-IN" sz="2400" dirty="0" smtClean="0">
                <a:latin typeface="Laila SemiBold" pitchFamily="2" charset="0"/>
                <a:cs typeface="Laila SemiBold" pitchFamily="2" charset="0"/>
              </a:rPr>
              <a:t> </a:t>
            </a:r>
            <a:r>
              <a:rPr lang="hi-IN" sz="2400" dirty="0">
                <a:latin typeface="Laila SemiBold" pitchFamily="2" charset="0"/>
                <a:cs typeface="Laila SemiBold" pitchFamily="2" charset="0"/>
              </a:rPr>
              <a:t>रहते हैं।</a:t>
            </a:r>
            <a:endParaRPr lang="en-US" sz="2400" dirty="0">
              <a:latin typeface="Laila SemiBold" pitchFamily="2" charset="0"/>
              <a:cs typeface="Laila SemiBold" pitchFamily="2" charset="0"/>
            </a:endParaRPr>
          </a:p>
        </p:txBody>
      </p:sp>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463808"/>
            <a:ext cx="7010400" cy="1022092"/>
          </a:xfrm>
          <a:prstGeom prst="roundRect">
            <a:avLst>
              <a:gd name="adj" fmla="val 592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14400" y="463808"/>
            <a:ext cx="7010400" cy="3277820"/>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fontAlgn="base"/>
            <a:r>
              <a:rPr lang="en-US" sz="600" dirty="0" smtClean="0">
                <a:latin typeface="Laila SemiBold" pitchFamily="2" charset="0"/>
                <a:cs typeface="Laila SemiBold" pitchFamily="2" charset="0"/>
              </a:rPr>
              <a:t> </a:t>
            </a:r>
            <a:endParaRPr lang="en-US" sz="2800" dirty="0" smtClean="0">
              <a:latin typeface="Laila SemiBold" pitchFamily="2" charset="0"/>
              <a:cs typeface="Laila SemiBold" pitchFamily="2" charset="0"/>
            </a:endParaRPr>
          </a:p>
          <a:p>
            <a:pPr fontAlgn="base"/>
            <a:r>
              <a:rPr lang="en-US" sz="2700" dirty="0" smtClean="0">
                <a:latin typeface="Laila SemiBold" pitchFamily="2" charset="0"/>
                <a:cs typeface="Laila SemiBold" pitchFamily="2" charset="0"/>
              </a:rPr>
              <a:t>		</a:t>
            </a:r>
            <a:r>
              <a:rPr lang="hi-IN" sz="2800" dirty="0">
                <a:latin typeface="Laila SemiBold" pitchFamily="2" charset="0"/>
                <a:cs typeface="Laila SemiBold" pitchFamily="2" charset="0"/>
              </a:rPr>
              <a:t>बिरह भुवंगम तन बसै , मंत्र न लागै कोइ।</a:t>
            </a:r>
            <a:br>
              <a:rPr lang="hi-IN" sz="2800" dirty="0">
                <a:latin typeface="Laila SemiBold" pitchFamily="2" charset="0"/>
                <a:cs typeface="Laila SemiBold" pitchFamily="2" charset="0"/>
              </a:rPr>
            </a:br>
            <a:r>
              <a:rPr lang="hi-IN" sz="2800" dirty="0" smtClean="0">
                <a:latin typeface="Laila SemiBold" pitchFamily="2" charset="0"/>
                <a:cs typeface="Laila SemiBold" pitchFamily="2" charset="0"/>
              </a:rPr>
              <a:t>		राम </a:t>
            </a:r>
            <a:r>
              <a:rPr lang="hi-IN" sz="2800" dirty="0">
                <a:latin typeface="Laila SemiBold" pitchFamily="2" charset="0"/>
                <a:cs typeface="Laila SemiBold" pitchFamily="2" charset="0"/>
              </a:rPr>
              <a:t>बियोगी ना जिवै ,जिवै तो बौरा होइ।।</a:t>
            </a:r>
            <a:endParaRPr lang="en-US" sz="2700" dirty="0" smtClean="0">
              <a:latin typeface="Laila SemiBold" pitchFamily="2" charset="0"/>
              <a:cs typeface="Laila SemiBold" pitchFamily="2" charset="0"/>
            </a:endParaRPr>
          </a:p>
          <a:p>
            <a:pPr fontAlgn="base"/>
            <a:endParaRPr lang="hi-IN" sz="2800" dirty="0" smtClean="0">
              <a:latin typeface="Laila SemiBold" pitchFamily="2" charset="0"/>
              <a:cs typeface="Laila SemiBold" pitchFamily="2" charset="0"/>
            </a:endParaRPr>
          </a:p>
          <a:p>
            <a:pPr fontAlgn="base"/>
            <a:r>
              <a:rPr lang="en-US" sz="2800" b="1" u="sng" dirty="0" smtClean="0">
                <a:solidFill>
                  <a:srgbClr val="C00000"/>
                </a:solidFill>
                <a:latin typeface="Laila SemiBold" pitchFamily="2" charset="0"/>
                <a:cs typeface="Laila SemiBold" pitchFamily="2" charset="0"/>
              </a:rPr>
              <a:t>    </a:t>
            </a:r>
            <a:r>
              <a:rPr lang="hi-IN" sz="2800" b="1" u="sng" dirty="0" smtClean="0">
                <a:solidFill>
                  <a:srgbClr val="C00000"/>
                </a:solidFill>
                <a:latin typeface="Laila SemiBold" pitchFamily="2" charset="0"/>
                <a:cs typeface="Laila SemiBold" pitchFamily="2" charset="0"/>
              </a:rPr>
              <a:t>शब्दार्थ</a:t>
            </a:r>
            <a:r>
              <a:rPr lang="en-US" sz="2800" b="1" u="sng" dirty="0" smtClean="0">
                <a:solidFill>
                  <a:srgbClr val="C00000"/>
                </a:solidFill>
                <a:latin typeface="Laila SemiBold" pitchFamily="2" charset="0"/>
                <a:cs typeface="Laila SemiBold" pitchFamily="2" charset="0"/>
              </a:rPr>
              <a:t> :         -</a:t>
            </a:r>
          </a:p>
          <a:p>
            <a:pPr fontAlgn="base"/>
            <a:r>
              <a:rPr lang="en-US" sz="500" b="1" dirty="0">
                <a:latin typeface="Laila SemiBold" pitchFamily="2" charset="0"/>
                <a:cs typeface="Laila SemiBold" pitchFamily="2" charset="0"/>
              </a:rPr>
              <a:t> </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बिरह –</a:t>
            </a:r>
            <a:r>
              <a:rPr lang="hi-IN" sz="2800" dirty="0">
                <a:latin typeface="Laila SemiBold" pitchFamily="2" charset="0"/>
                <a:cs typeface="Laila SemiBold" pitchFamily="2" charset="0"/>
              </a:rPr>
              <a:t> बिछड़ने का गम</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भुवंगम – </a:t>
            </a:r>
            <a:r>
              <a:rPr lang="hi-IN" sz="2800" dirty="0">
                <a:latin typeface="Laila SemiBold" pitchFamily="2" charset="0"/>
                <a:cs typeface="Laila SemiBold" pitchFamily="2" charset="0"/>
              </a:rPr>
              <a:t>भुजंग , </a:t>
            </a:r>
            <a:r>
              <a:rPr lang="hi-IN" sz="2800" dirty="0" smtClean="0">
                <a:latin typeface="Laila SemiBold" pitchFamily="2" charset="0"/>
                <a:cs typeface="Laila SemiBold" pitchFamily="2" charset="0"/>
              </a:rPr>
              <a:t>साँप</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बौरा – </a:t>
            </a:r>
            <a:r>
              <a:rPr lang="hi-IN" sz="2800" dirty="0">
                <a:latin typeface="Laila SemiBold" pitchFamily="2" charset="0"/>
                <a:cs typeface="Laila SemiBold" pitchFamily="2" charset="0"/>
              </a:rPr>
              <a:t>पागल</a:t>
            </a:r>
            <a:endParaRPr lang="en-US" sz="2800" dirty="0">
              <a:latin typeface="Laila SemiBold" pitchFamily="2" charset="0"/>
              <a:cs typeface="Laila SemiBold" pitchFamily="2" charset="0"/>
            </a:endParaRPr>
          </a:p>
        </p:txBody>
      </p:sp>
    </p:spTree>
    <p:extLst>
      <p:ext uri="{BB962C8B-B14F-4D97-AF65-F5344CB8AC3E}">
        <p14:creationId xmlns:p14="http://schemas.microsoft.com/office/powerpoint/2010/main" val="5932853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0000" t="46666" r="7864" b="4296"/>
          <a:stretch/>
        </p:blipFill>
        <p:spPr>
          <a:xfrm>
            <a:off x="5774266" y="2569633"/>
            <a:ext cx="3064934" cy="2802467"/>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sp>
        <p:nvSpPr>
          <p:cNvPr id="3" name="TextBox 2"/>
          <p:cNvSpPr txBox="1"/>
          <p:nvPr/>
        </p:nvSpPr>
        <p:spPr>
          <a:xfrm>
            <a:off x="304800" y="342900"/>
            <a:ext cx="8305800" cy="4324261"/>
          </a:xfrm>
          <a:prstGeom prst="rect">
            <a:avLst/>
          </a:prstGeom>
          <a:noFill/>
        </p:spPr>
        <p:txBody>
          <a:bodyPr wrap="square" rtlCol="0">
            <a:spAutoFit/>
          </a:bodyPr>
          <a:lstStyle/>
          <a:p>
            <a:pPr fontAlgn="base"/>
            <a:r>
              <a:rPr lang="hi-IN" sz="2400" b="1" dirty="0">
                <a:solidFill>
                  <a:srgbClr val="C00000"/>
                </a:solidFill>
                <a:latin typeface="Laila SemiBold" pitchFamily="2" charset="0"/>
                <a:cs typeface="Laila SemiBold" pitchFamily="2" charset="0"/>
              </a:rPr>
              <a:t>प्रसंग -:</a:t>
            </a:r>
            <a:r>
              <a:rPr lang="hi-IN" sz="2400" dirty="0">
                <a:latin typeface="Laila SemiBold" pitchFamily="2" charset="0"/>
                <a:cs typeface="Laila SemiBold" pitchFamily="2" charset="0"/>
              </a:rPr>
              <a:t> प्रस्तुत साखी हमारी हिंदी पाठ्य पुस्तक ‘स्पर्श ‘ से ली गयी है। इस साखी के कवि कबीरदास जी हैं। इसमें कबीर कहते हैं कि ईश्वर के वियोग में मनुष्य जीवित नहीं रह सकता और अगर रह भी जाता है तो वह पागल हो जाता है</a:t>
            </a:r>
            <a:r>
              <a:rPr lang="hi-IN" sz="2400" dirty="0" smtClean="0">
                <a:latin typeface="Laila SemiBold" pitchFamily="2" charset="0"/>
                <a:cs typeface="Laila SemiBold" pitchFamily="2" charset="0"/>
              </a:rPr>
              <a:t>।</a:t>
            </a:r>
          </a:p>
          <a:p>
            <a:pPr fontAlgn="base"/>
            <a:endParaRPr lang="hi-IN" sz="1100" dirty="0">
              <a:latin typeface="Laila SemiBold" pitchFamily="2" charset="0"/>
              <a:cs typeface="Laila SemiBold" pitchFamily="2" charset="0"/>
            </a:endParaRPr>
          </a:p>
          <a:p>
            <a:pPr fontAlgn="base"/>
            <a:r>
              <a:rPr lang="hi-IN" sz="2400" b="1" dirty="0">
                <a:solidFill>
                  <a:srgbClr val="C00000"/>
                </a:solidFill>
                <a:latin typeface="Laila SemiBold" pitchFamily="2" charset="0"/>
                <a:cs typeface="Laila SemiBold" pitchFamily="2" charset="0"/>
              </a:rPr>
              <a:t>व्याख्या -:</a:t>
            </a:r>
            <a:r>
              <a:rPr lang="hi-IN" sz="2400" dirty="0">
                <a:latin typeface="Laila SemiBold" pitchFamily="2" charset="0"/>
                <a:cs typeface="Laila SemiBold" pitchFamily="2" charset="0"/>
              </a:rPr>
              <a:t> कबीरदास जी कहते हैं कि जब मनुष्य के मन में अपनों के बिछड़ने का गम सांप बन कर लोटने  लगता है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तो </a:t>
            </a:r>
            <a:r>
              <a:rPr lang="hi-IN" sz="2400" dirty="0">
                <a:latin typeface="Laila SemiBold" pitchFamily="2" charset="0"/>
                <a:cs typeface="Laila SemiBold" pitchFamily="2" charset="0"/>
              </a:rPr>
              <a:t>उस पर न कोई मन्त्र असर करता है और न </a:t>
            </a:r>
            <a:r>
              <a:rPr lang="hi-IN" sz="2400" dirty="0" smtClean="0">
                <a:latin typeface="Laila SemiBold" pitchFamily="2" charset="0"/>
                <a:cs typeface="Laila SemiBold" pitchFamily="2" charset="0"/>
              </a:rPr>
              <a:t>ही</a:t>
            </a:r>
          </a:p>
          <a:p>
            <a:pPr fontAlgn="base"/>
            <a:r>
              <a:rPr lang="hi-IN" sz="2400" dirty="0" smtClean="0">
                <a:latin typeface="Laila SemiBold" pitchFamily="2" charset="0"/>
                <a:cs typeface="Laila SemiBold" pitchFamily="2" charset="0"/>
              </a:rPr>
              <a:t> </a:t>
            </a:r>
            <a:r>
              <a:rPr lang="hi-IN" sz="2400" dirty="0">
                <a:latin typeface="Laila SemiBold" pitchFamily="2" charset="0"/>
                <a:cs typeface="Laila SemiBold" pitchFamily="2" charset="0"/>
              </a:rPr>
              <a:t>कोई दवा असर करती है। उसी तरह राम अर्थात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ईश्वर </a:t>
            </a:r>
            <a:r>
              <a:rPr lang="hi-IN" sz="2400" dirty="0">
                <a:latin typeface="Laila SemiBold" pitchFamily="2" charset="0"/>
                <a:cs typeface="Laila SemiBold" pitchFamily="2" charset="0"/>
              </a:rPr>
              <a:t>के वियोग में मनुष्य जीवित नहीं रह सकता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और </a:t>
            </a:r>
            <a:r>
              <a:rPr lang="hi-IN" sz="2400" dirty="0">
                <a:latin typeface="Laila SemiBold" pitchFamily="2" charset="0"/>
                <a:cs typeface="Laila SemiBold" pitchFamily="2" charset="0"/>
              </a:rPr>
              <a:t>यदि वह जीवित रहता भी है तो उसकी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स्थिति </a:t>
            </a:r>
            <a:r>
              <a:rPr lang="hi-IN" sz="2400" dirty="0">
                <a:latin typeface="Laila SemiBold" pitchFamily="2" charset="0"/>
                <a:cs typeface="Laila SemiBold" pitchFamily="2" charset="0"/>
              </a:rPr>
              <a:t>पागलों  जैसी हो जाती है</a:t>
            </a:r>
            <a:r>
              <a:rPr lang="hi-IN" sz="2400" dirty="0" smtClean="0">
                <a:latin typeface="Laila SemiBold" pitchFamily="2" charset="0"/>
                <a:cs typeface="Laila SemiBold" pitchFamily="2" charset="0"/>
              </a:rPr>
              <a:t>।</a:t>
            </a:r>
            <a:endParaRPr lang="hi-IN" sz="2400" dirty="0">
              <a:latin typeface="Laila SemiBold" pitchFamily="2" charset="0"/>
              <a:cs typeface="Laila SemiBold" pitchFamily="2" charset="0"/>
            </a:endParaRPr>
          </a:p>
        </p:txBody>
      </p:sp>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a:extLst>
              <a:ext uri="{FF2B5EF4-FFF2-40B4-BE49-F238E27FC236}">
                <a16:creationId xmlns:a16="http://schemas.microsoft.com/office/drawing/2014/main" xmlns="" id="{3517B5E0-133F-EF92-40B1-43EDBCC0CB71}"/>
              </a:ext>
            </a:extLst>
          </p:cNvPr>
          <p:cNvPicPr>
            <a:picLocks noChangeAspect="1"/>
          </p:cNvPicPr>
          <p:nvPr/>
        </p:nvPicPr>
        <p:blipFill rotWithShape="1">
          <a:blip r:embed="rId2"/>
          <a:srcRect l="12935" t="4453" r="499" b="8123"/>
          <a:stretch/>
        </p:blipFill>
        <p:spPr>
          <a:xfrm>
            <a:off x="0" y="0"/>
            <a:ext cx="4538132" cy="5715000"/>
          </a:xfrm>
          <a:prstGeom prst="rect">
            <a:avLst/>
          </a:prstGeom>
        </p:spPr>
      </p:pic>
      <p:sp>
        <p:nvSpPr>
          <p:cNvPr id="3" name="Rectangle 2"/>
          <p:cNvSpPr/>
          <p:nvPr/>
        </p:nvSpPr>
        <p:spPr>
          <a:xfrm>
            <a:off x="4538132" y="0"/>
            <a:ext cx="4605868" cy="5715000"/>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 name="TextBox 4"/>
          <p:cNvSpPr txBox="1"/>
          <p:nvPr/>
        </p:nvSpPr>
        <p:spPr>
          <a:xfrm>
            <a:off x="4495800" y="114300"/>
            <a:ext cx="4572000" cy="5232202"/>
          </a:xfrm>
          <a:prstGeom prst="rect">
            <a:avLst/>
          </a:prstGeom>
          <a:noFill/>
        </p:spPr>
        <p:txBody>
          <a:bodyPr wrap="square" rtlCol="0">
            <a:spAutoFit/>
          </a:bodyPr>
          <a:lstStyle/>
          <a:p>
            <a:pPr algn="ctr"/>
            <a:r>
              <a:rPr lang="hi-IN" sz="2800" b="1" dirty="0" smtClean="0">
                <a:solidFill>
                  <a:srgbClr val="C00000"/>
                </a:solidFill>
                <a:latin typeface="Laila SemiBold" pitchFamily="2" charset="0"/>
                <a:cs typeface="Laila SemiBold" pitchFamily="2" charset="0"/>
              </a:rPr>
              <a:t>कवि परिचय:</a:t>
            </a:r>
            <a:endParaRPr lang="en-US" b="1" dirty="0" smtClean="0">
              <a:latin typeface="Laila SemiBold" pitchFamily="2" charset="0"/>
              <a:cs typeface="Laila SemiBold" pitchFamily="2" charset="0"/>
            </a:endParaRPr>
          </a:p>
          <a:p>
            <a:pPr algn="just"/>
            <a:r>
              <a:rPr lang="hi-IN" sz="1800" b="1" dirty="0">
                <a:latin typeface="Laila SemiBold" pitchFamily="2" charset="0"/>
                <a:cs typeface="Laila SemiBold" pitchFamily="2" charset="0"/>
              </a:rPr>
              <a:t>कबीर का </a:t>
            </a:r>
            <a:r>
              <a:rPr lang="hi-IN" sz="1800" b="1" dirty="0">
                <a:solidFill>
                  <a:srgbClr val="C00000"/>
                </a:solidFill>
                <a:latin typeface="Laila SemiBold" pitchFamily="2" charset="0"/>
                <a:cs typeface="Laila SemiBold" pitchFamily="2" charset="0"/>
              </a:rPr>
              <a:t>जन्म 1398 </a:t>
            </a:r>
            <a:r>
              <a:rPr lang="hi-IN" sz="1800" b="1" dirty="0">
                <a:latin typeface="Laila SemiBold" pitchFamily="2" charset="0"/>
                <a:cs typeface="Laila SemiBold" pitchFamily="2" charset="0"/>
              </a:rPr>
              <a:t>में काशी में हुआ माना जाता है। गुरु </a:t>
            </a:r>
            <a:r>
              <a:rPr lang="hi-IN" sz="1800" b="1" dirty="0">
                <a:solidFill>
                  <a:srgbClr val="C00000"/>
                </a:solidFill>
                <a:latin typeface="Laila SemiBold" pitchFamily="2" charset="0"/>
                <a:cs typeface="Laila SemiBold" pitchFamily="2" charset="0"/>
              </a:rPr>
              <a:t>रामानंद </a:t>
            </a:r>
            <a:r>
              <a:rPr lang="hi-IN" sz="1800" b="1" dirty="0">
                <a:latin typeface="Laila SemiBold" pitchFamily="2" charset="0"/>
                <a:cs typeface="Laila SemiBold" pitchFamily="2" charset="0"/>
              </a:rPr>
              <a:t>के शिष्य कबीर ने </a:t>
            </a:r>
            <a:r>
              <a:rPr lang="hi-IN" sz="1800" b="1" dirty="0">
                <a:solidFill>
                  <a:srgbClr val="C00000"/>
                </a:solidFill>
                <a:latin typeface="Laila SemiBold" pitchFamily="2" charset="0"/>
                <a:cs typeface="Laila SemiBold" pitchFamily="2" charset="0"/>
              </a:rPr>
              <a:t>120 वर्ष </a:t>
            </a:r>
            <a:r>
              <a:rPr lang="hi-IN" sz="1800" b="1" dirty="0">
                <a:latin typeface="Laila SemiBold" pitchFamily="2" charset="0"/>
                <a:cs typeface="Laila SemiBold" pitchFamily="2" charset="0"/>
              </a:rPr>
              <a:t>की आयु पाई। जीवन के अंतिम कुछ वर्ष मगहर में बिताए और वहीं चिरनिद्रा में लीन हो गए।कबीर का आविर्भाव ऐसे समय में हुआ था जब </a:t>
            </a:r>
            <a:r>
              <a:rPr lang="hi-IN" sz="1800" b="1" dirty="0">
                <a:solidFill>
                  <a:srgbClr val="C00000"/>
                </a:solidFill>
                <a:latin typeface="Laila SemiBold" pitchFamily="2" charset="0"/>
                <a:cs typeface="Laila SemiBold" pitchFamily="2" charset="0"/>
              </a:rPr>
              <a:t>राजनीतिक, धार्मिक </a:t>
            </a:r>
            <a:r>
              <a:rPr lang="hi-IN" sz="1800" b="1" dirty="0">
                <a:latin typeface="Laila SemiBold" pitchFamily="2" charset="0"/>
                <a:cs typeface="Laila SemiBold" pitchFamily="2" charset="0"/>
              </a:rPr>
              <a:t>और </a:t>
            </a:r>
            <a:r>
              <a:rPr lang="hi-IN" sz="1800" b="1" dirty="0">
                <a:solidFill>
                  <a:srgbClr val="C00000"/>
                </a:solidFill>
                <a:latin typeface="Laila SemiBold" pitchFamily="2" charset="0"/>
                <a:cs typeface="Laila SemiBold" pitchFamily="2" charset="0"/>
              </a:rPr>
              <a:t>सामाजिक क्रांतियाँ </a:t>
            </a:r>
            <a:r>
              <a:rPr lang="hi-IN" sz="1800" b="1" dirty="0">
                <a:latin typeface="Laila SemiBold" pitchFamily="2" charset="0"/>
                <a:cs typeface="Laila SemiBold" pitchFamily="2" charset="0"/>
              </a:rPr>
              <a:t>अपने चरम पर थीं। कबीर क्रांतदर्शी कवि थे। उनकी कविता में गहरी सामाजिक चेतना प्रकट होती है। उनकी कविता सहज ही मर्म को छू लेती है। एक ओर धर्म के बाह्याडंबरों पर उन्होंने गहरी और तीखी चोट की है तो दूसरी ओर आत्मा-परमात्मा के विरह मिलन के भावपूर्ण गीत गाए हैं। कबीर शास्त्रीय ज्ञान की अपेक्षा अनुभव ज्ञान को अधिक महत्त्व देते थे। उनका विश्वास सत्संग में था और वे मानते थे कि ईश्वर एक है, वह निर्विकार है, अरूप है।कबीर की भाषा पूर्वी जनपद की भाषा थी। उन्होंने जनचेतना और जनभावनाओं को अपने सबद और साखियों के माध्यम से जन-जन तक पहुँचाया।</a:t>
            </a:r>
            <a:endParaRPr lang="en-US" dirty="0">
              <a:latin typeface="Laila SemiBold" pitchFamily="2" charset="0"/>
              <a:cs typeface="Laila SemiBold" pitchFamily="2" charset="0"/>
            </a:endParaRPr>
          </a:p>
        </p:txBody>
      </p:sp>
      <p:cxnSp>
        <p:nvCxnSpPr>
          <p:cNvPr id="7" name="Straight Connector 6"/>
          <p:cNvCxnSpPr/>
          <p:nvPr/>
        </p:nvCxnSpPr>
        <p:spPr>
          <a:xfrm>
            <a:off x="4538132" y="495300"/>
            <a:ext cx="452966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90220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463808"/>
            <a:ext cx="7010400" cy="1022092"/>
          </a:xfrm>
          <a:prstGeom prst="roundRect">
            <a:avLst>
              <a:gd name="adj" fmla="val 592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14400" y="463808"/>
            <a:ext cx="7010400" cy="4570482"/>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fontAlgn="base"/>
            <a:r>
              <a:rPr lang="en-US" sz="600" dirty="0" smtClean="0">
                <a:latin typeface="Laila SemiBold" pitchFamily="2" charset="0"/>
                <a:cs typeface="Laila SemiBold" pitchFamily="2" charset="0"/>
              </a:rPr>
              <a:t> </a:t>
            </a:r>
            <a:endParaRPr lang="en-US" sz="2800" dirty="0" smtClean="0">
              <a:latin typeface="Laila SemiBold" pitchFamily="2" charset="0"/>
              <a:cs typeface="Laila SemiBold" pitchFamily="2" charset="0"/>
            </a:endParaRPr>
          </a:p>
          <a:p>
            <a:pPr fontAlgn="base"/>
            <a:r>
              <a:rPr lang="en-US" sz="2700" dirty="0" smtClean="0">
                <a:latin typeface="Laila SemiBold" pitchFamily="2" charset="0"/>
                <a:cs typeface="Laila SemiBold" pitchFamily="2" charset="0"/>
              </a:rPr>
              <a:t>		</a:t>
            </a:r>
            <a:r>
              <a:rPr lang="hi-IN" sz="2800" dirty="0">
                <a:latin typeface="Laila SemiBold" pitchFamily="2" charset="0"/>
                <a:cs typeface="Laila SemiBold" pitchFamily="2" charset="0"/>
              </a:rPr>
              <a:t>निंदक नेड़ा राखिये , आँगणि कुटी बँधाइ।</a:t>
            </a:r>
            <a:br>
              <a:rPr lang="hi-IN" sz="2800" dirty="0">
                <a:latin typeface="Laila SemiBold" pitchFamily="2" charset="0"/>
                <a:cs typeface="Laila SemiBold" pitchFamily="2" charset="0"/>
              </a:rPr>
            </a:br>
            <a:r>
              <a:rPr lang="hi-IN" sz="2800" dirty="0" smtClean="0">
                <a:latin typeface="Laila SemiBold" pitchFamily="2" charset="0"/>
                <a:cs typeface="Laila SemiBold" pitchFamily="2" charset="0"/>
              </a:rPr>
              <a:t>	बिन </a:t>
            </a:r>
            <a:r>
              <a:rPr lang="hi-IN" sz="2800" dirty="0">
                <a:latin typeface="Laila SemiBold" pitchFamily="2" charset="0"/>
                <a:cs typeface="Laila SemiBold" pitchFamily="2" charset="0"/>
              </a:rPr>
              <a:t>साबण पाँणीं बिना , निरमल करै सुभाइ।।</a:t>
            </a:r>
            <a:endParaRPr lang="en-US" sz="2700" dirty="0" smtClean="0">
              <a:latin typeface="Laila SemiBold" pitchFamily="2" charset="0"/>
              <a:cs typeface="Laila SemiBold" pitchFamily="2" charset="0"/>
            </a:endParaRPr>
          </a:p>
          <a:p>
            <a:pPr fontAlgn="base"/>
            <a:endParaRPr lang="hi-IN" sz="2800" dirty="0" smtClean="0">
              <a:latin typeface="Laila SemiBold" pitchFamily="2" charset="0"/>
              <a:cs typeface="Laila SemiBold" pitchFamily="2" charset="0"/>
            </a:endParaRPr>
          </a:p>
          <a:p>
            <a:pPr fontAlgn="base"/>
            <a:r>
              <a:rPr lang="en-US" sz="2800" b="1" u="sng" dirty="0" smtClean="0">
                <a:solidFill>
                  <a:srgbClr val="C00000"/>
                </a:solidFill>
                <a:latin typeface="Laila SemiBold" pitchFamily="2" charset="0"/>
                <a:cs typeface="Laila SemiBold" pitchFamily="2" charset="0"/>
              </a:rPr>
              <a:t>    </a:t>
            </a:r>
            <a:r>
              <a:rPr lang="hi-IN" sz="2800" b="1" u="sng" dirty="0" smtClean="0">
                <a:solidFill>
                  <a:srgbClr val="C00000"/>
                </a:solidFill>
                <a:latin typeface="Laila SemiBold" pitchFamily="2" charset="0"/>
                <a:cs typeface="Laila SemiBold" pitchFamily="2" charset="0"/>
              </a:rPr>
              <a:t>शब्दार्थ</a:t>
            </a:r>
            <a:r>
              <a:rPr lang="en-US" sz="2800" b="1" u="sng" dirty="0" smtClean="0">
                <a:solidFill>
                  <a:srgbClr val="C00000"/>
                </a:solidFill>
                <a:latin typeface="Laila SemiBold" pitchFamily="2" charset="0"/>
                <a:cs typeface="Laila SemiBold" pitchFamily="2" charset="0"/>
              </a:rPr>
              <a:t> :         -</a:t>
            </a:r>
          </a:p>
          <a:p>
            <a:pPr fontAlgn="base"/>
            <a:r>
              <a:rPr lang="en-US" sz="500" b="1" dirty="0">
                <a:latin typeface="Laila SemiBold" pitchFamily="2" charset="0"/>
                <a:cs typeface="Laila SemiBold" pitchFamily="2" charset="0"/>
              </a:rPr>
              <a:t> </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निंदक – </a:t>
            </a:r>
            <a:r>
              <a:rPr lang="hi-IN" sz="2800" dirty="0">
                <a:latin typeface="Laila SemiBold" pitchFamily="2" charset="0"/>
                <a:cs typeface="Laila SemiBold" pitchFamily="2" charset="0"/>
              </a:rPr>
              <a:t>निंदा करने वाला</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नेड़ा – </a:t>
            </a:r>
            <a:r>
              <a:rPr lang="hi-IN" sz="2800" dirty="0">
                <a:latin typeface="Laila SemiBold" pitchFamily="2" charset="0"/>
                <a:cs typeface="Laila SemiBold" pitchFamily="2" charset="0"/>
              </a:rPr>
              <a:t>निकट</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आँगणि – </a:t>
            </a:r>
            <a:r>
              <a:rPr lang="hi-IN" sz="2800" dirty="0">
                <a:latin typeface="Laila SemiBold" pitchFamily="2" charset="0"/>
                <a:cs typeface="Laila SemiBold" pitchFamily="2" charset="0"/>
              </a:rPr>
              <a:t>आँगन</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साबण – </a:t>
            </a:r>
            <a:r>
              <a:rPr lang="hi-IN" sz="2800" dirty="0">
                <a:latin typeface="Laila SemiBold" pitchFamily="2" charset="0"/>
                <a:cs typeface="Laila SemiBold" pitchFamily="2" charset="0"/>
              </a:rPr>
              <a:t>साबुन</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निरमल – </a:t>
            </a:r>
            <a:r>
              <a:rPr lang="hi-IN" sz="2800" dirty="0">
                <a:latin typeface="Laila SemiBold" pitchFamily="2" charset="0"/>
                <a:cs typeface="Laila SemiBold" pitchFamily="2" charset="0"/>
              </a:rPr>
              <a:t>साफ़</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सुभाइ – </a:t>
            </a:r>
            <a:r>
              <a:rPr lang="hi-IN" sz="2800" dirty="0">
                <a:latin typeface="Laila SemiBold" pitchFamily="2" charset="0"/>
                <a:cs typeface="Laila SemiBold" pitchFamily="2" charset="0"/>
              </a:rPr>
              <a:t>स्वभाव</a:t>
            </a:r>
            <a:endParaRPr lang="en-US" sz="2800" dirty="0">
              <a:latin typeface="Laila SemiBold" pitchFamily="2" charset="0"/>
              <a:cs typeface="Laila SemiBold" pitchFamily="2" charset="0"/>
            </a:endParaRPr>
          </a:p>
        </p:txBody>
      </p:sp>
    </p:spTree>
    <p:extLst>
      <p:ext uri="{BB962C8B-B14F-4D97-AF65-F5344CB8AC3E}">
        <p14:creationId xmlns:p14="http://schemas.microsoft.com/office/powerpoint/2010/main" val="37137604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513" t="37628" r="9610" b="4149"/>
          <a:stretch/>
        </p:blipFill>
        <p:spPr>
          <a:xfrm>
            <a:off x="6011334" y="2044699"/>
            <a:ext cx="2827866" cy="3327401"/>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sp>
        <p:nvSpPr>
          <p:cNvPr id="3" name="TextBox 2"/>
          <p:cNvSpPr txBox="1"/>
          <p:nvPr/>
        </p:nvSpPr>
        <p:spPr>
          <a:xfrm>
            <a:off x="381000" y="342900"/>
            <a:ext cx="8305800" cy="4893647"/>
          </a:xfrm>
          <a:prstGeom prst="rect">
            <a:avLst/>
          </a:prstGeom>
          <a:noFill/>
        </p:spPr>
        <p:txBody>
          <a:bodyPr wrap="square" rtlCol="0">
            <a:spAutoFit/>
          </a:bodyPr>
          <a:lstStyle/>
          <a:p>
            <a:pPr fontAlgn="base"/>
            <a:r>
              <a:rPr lang="hi-IN" sz="2400" b="1" dirty="0">
                <a:solidFill>
                  <a:srgbClr val="C00000"/>
                </a:solidFill>
                <a:latin typeface="Laila SemiBold" pitchFamily="2" charset="0"/>
                <a:cs typeface="Laila SemiBold" pitchFamily="2" charset="0"/>
              </a:rPr>
              <a:t>प्रसंग-:</a:t>
            </a:r>
            <a:r>
              <a:rPr lang="hi-IN" sz="2400" dirty="0">
                <a:latin typeface="Laila SemiBold" pitchFamily="2" charset="0"/>
                <a:cs typeface="Laila SemiBold" pitchFamily="2" charset="0"/>
              </a:rPr>
              <a:t> प्रस्तुत साखी हमारी हिंदी पाठ्य पुस्तक ‘स्पर्श ‘ से ली गई है। इस साखी के कवी कबीदास जी हैं। इसमें कबीरदास जी निंदा करने वाले व्यक्तियों को अपने पास रखने की सलाह देते हैं ताकि आपके स्वभाव में सकारात्मक परिवर्तन आ सके</a:t>
            </a:r>
            <a:r>
              <a:rPr lang="hi-IN" sz="2400" dirty="0" smtClean="0">
                <a:latin typeface="Laila SemiBold" pitchFamily="2" charset="0"/>
                <a:cs typeface="Laila SemiBold" pitchFamily="2" charset="0"/>
              </a:rPr>
              <a:t>।</a:t>
            </a:r>
          </a:p>
          <a:p>
            <a:pPr fontAlgn="base"/>
            <a:endParaRPr lang="hi-IN" sz="2400" dirty="0">
              <a:latin typeface="Laila SemiBold" pitchFamily="2" charset="0"/>
              <a:cs typeface="Laila SemiBold" pitchFamily="2" charset="0"/>
            </a:endParaRPr>
          </a:p>
          <a:p>
            <a:pPr fontAlgn="base"/>
            <a:r>
              <a:rPr lang="hi-IN" sz="2400" b="1" dirty="0">
                <a:solidFill>
                  <a:srgbClr val="C00000"/>
                </a:solidFill>
                <a:latin typeface="Laila SemiBold" pitchFamily="2" charset="0"/>
                <a:cs typeface="Laila SemiBold" pitchFamily="2" charset="0"/>
              </a:rPr>
              <a:t>व्याख्या -:</a:t>
            </a:r>
            <a:r>
              <a:rPr lang="hi-IN" sz="2400" dirty="0">
                <a:latin typeface="Laila SemiBold" pitchFamily="2" charset="0"/>
                <a:cs typeface="Laila SemiBold" pitchFamily="2" charset="0"/>
              </a:rPr>
              <a:t> इसमें कबीरदास जी कहते हैं कि हमें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हमेशा </a:t>
            </a:r>
            <a:r>
              <a:rPr lang="hi-IN" sz="2400" dirty="0">
                <a:latin typeface="Laila SemiBold" pitchFamily="2" charset="0"/>
                <a:cs typeface="Laila SemiBold" pitchFamily="2" charset="0"/>
              </a:rPr>
              <a:t>निंदा करने वाले व्यक्तिओं को अपने निकट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रखना </a:t>
            </a:r>
            <a:r>
              <a:rPr lang="hi-IN" sz="2400" dirty="0">
                <a:latin typeface="Laila SemiBold" pitchFamily="2" charset="0"/>
                <a:cs typeface="Laila SemiBold" pitchFamily="2" charset="0"/>
              </a:rPr>
              <a:t>चाहिए। हो सके तो अपने आँगन में ही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उनके </a:t>
            </a:r>
            <a:r>
              <a:rPr lang="hi-IN" sz="2400" dirty="0">
                <a:latin typeface="Laila SemiBold" pitchFamily="2" charset="0"/>
                <a:cs typeface="Laila SemiBold" pitchFamily="2" charset="0"/>
              </a:rPr>
              <a:t>लिए घर बनवा लेना चाहिए अर्थात हमेशा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अपने </a:t>
            </a:r>
            <a:r>
              <a:rPr lang="hi-IN" sz="2400" dirty="0">
                <a:latin typeface="Laila SemiBold" pitchFamily="2" charset="0"/>
                <a:cs typeface="Laila SemiBold" pitchFamily="2" charset="0"/>
              </a:rPr>
              <a:t>आस पास ही रखना चाहिए।  ताकि हम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उनके </a:t>
            </a:r>
            <a:r>
              <a:rPr lang="hi-IN" sz="2400" dirty="0">
                <a:latin typeface="Laila SemiBold" pitchFamily="2" charset="0"/>
                <a:cs typeface="Laila SemiBold" pitchFamily="2" charset="0"/>
              </a:rPr>
              <a:t>द्वारा बताई गई हमारी गलतिओं को सुधर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सकें</a:t>
            </a:r>
            <a:r>
              <a:rPr lang="hi-IN" sz="2400" dirty="0">
                <a:latin typeface="Laila SemiBold" pitchFamily="2" charset="0"/>
                <a:cs typeface="Laila SemiBold" pitchFamily="2" charset="0"/>
              </a:rPr>
              <a:t>। इससे हमारा स्वभाव बिना साबुन और </a:t>
            </a:r>
            <a:r>
              <a:rPr lang="hi-IN" sz="2400" dirty="0" smtClean="0">
                <a:latin typeface="Laila SemiBold" pitchFamily="2" charset="0"/>
                <a:cs typeface="Laila SemiBold" pitchFamily="2" charset="0"/>
              </a:rPr>
              <a:t>पानी</a:t>
            </a:r>
          </a:p>
          <a:p>
            <a:pPr fontAlgn="base"/>
            <a:r>
              <a:rPr lang="hi-IN" sz="2400" dirty="0" smtClean="0">
                <a:latin typeface="Laila SemiBold" pitchFamily="2" charset="0"/>
                <a:cs typeface="Laila SemiBold" pitchFamily="2" charset="0"/>
              </a:rPr>
              <a:t>की </a:t>
            </a:r>
            <a:r>
              <a:rPr lang="hi-IN" sz="2400" dirty="0">
                <a:latin typeface="Laila SemiBold" pitchFamily="2" charset="0"/>
                <a:cs typeface="Laila SemiBold" pitchFamily="2" charset="0"/>
              </a:rPr>
              <a:t>मदद के ही साफ़ हो जायेगा</a:t>
            </a:r>
            <a:r>
              <a:rPr lang="hi-IN" sz="2400" dirty="0" smtClean="0">
                <a:latin typeface="Laila SemiBold" pitchFamily="2" charset="0"/>
                <a:cs typeface="Laila SemiBold" pitchFamily="2" charset="0"/>
              </a:rPr>
              <a:t>।</a:t>
            </a:r>
            <a:endParaRPr lang="hi-IN" sz="2400" dirty="0">
              <a:latin typeface="Laila SemiBold" pitchFamily="2" charset="0"/>
              <a:cs typeface="Laila SemiBold" pitchFamily="2" charset="0"/>
            </a:endParaRPr>
          </a:p>
        </p:txBody>
      </p:sp>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463808"/>
            <a:ext cx="7010400" cy="1022092"/>
          </a:xfrm>
          <a:prstGeom prst="roundRect">
            <a:avLst>
              <a:gd name="adj" fmla="val 592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14400" y="463808"/>
            <a:ext cx="7010400" cy="4139595"/>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fontAlgn="base"/>
            <a:r>
              <a:rPr lang="en-US" sz="600" dirty="0" smtClean="0">
                <a:latin typeface="Laila SemiBold" pitchFamily="2" charset="0"/>
                <a:cs typeface="Laila SemiBold" pitchFamily="2" charset="0"/>
              </a:rPr>
              <a:t> </a:t>
            </a:r>
            <a:endParaRPr lang="en-US" sz="2800" dirty="0" smtClean="0">
              <a:latin typeface="Laila SemiBold" pitchFamily="2" charset="0"/>
              <a:cs typeface="Laila SemiBold" pitchFamily="2" charset="0"/>
            </a:endParaRPr>
          </a:p>
          <a:p>
            <a:pPr fontAlgn="base"/>
            <a:r>
              <a:rPr lang="en-US" sz="2700" dirty="0" smtClean="0">
                <a:latin typeface="Laila SemiBold" pitchFamily="2" charset="0"/>
                <a:cs typeface="Laila SemiBold" pitchFamily="2" charset="0"/>
              </a:rPr>
              <a:t>		</a:t>
            </a:r>
            <a:r>
              <a:rPr lang="hi-IN" sz="2800" dirty="0">
                <a:latin typeface="Laila SemiBold" pitchFamily="2" charset="0"/>
                <a:cs typeface="Laila SemiBold" pitchFamily="2" charset="0"/>
              </a:rPr>
              <a:t>पोथी पढ़ि – पढ़ि जग मुवा , पंडित भया न कोइ।</a:t>
            </a:r>
            <a:br>
              <a:rPr lang="hi-IN" sz="2800" dirty="0">
                <a:latin typeface="Laila SemiBold" pitchFamily="2" charset="0"/>
                <a:cs typeface="Laila SemiBold" pitchFamily="2" charset="0"/>
              </a:rPr>
            </a:br>
            <a:r>
              <a:rPr lang="hi-IN" sz="2800" dirty="0" smtClean="0">
                <a:latin typeface="Laila SemiBold" pitchFamily="2" charset="0"/>
                <a:cs typeface="Laila SemiBold" pitchFamily="2" charset="0"/>
              </a:rPr>
              <a:t>		ऐकै </a:t>
            </a:r>
            <a:r>
              <a:rPr lang="hi-IN" sz="2800" dirty="0">
                <a:latin typeface="Laila SemiBold" pitchFamily="2" charset="0"/>
                <a:cs typeface="Laila SemiBold" pitchFamily="2" charset="0"/>
              </a:rPr>
              <a:t>अषिर पीव का , पढ़ै सु पंडित होइ।</a:t>
            </a:r>
            <a:endParaRPr lang="en-US" sz="2800" dirty="0" smtClean="0">
              <a:latin typeface="Laila SemiBold" pitchFamily="2" charset="0"/>
              <a:cs typeface="Laila SemiBold" pitchFamily="2" charset="0"/>
            </a:endParaRPr>
          </a:p>
          <a:p>
            <a:pPr fontAlgn="base"/>
            <a:endParaRPr lang="hi-IN" sz="2800" dirty="0" smtClean="0">
              <a:latin typeface="Laila SemiBold" pitchFamily="2" charset="0"/>
              <a:cs typeface="Laila SemiBold" pitchFamily="2" charset="0"/>
            </a:endParaRPr>
          </a:p>
          <a:p>
            <a:pPr fontAlgn="base"/>
            <a:r>
              <a:rPr lang="en-US" sz="2800" b="1" u="sng" dirty="0" smtClean="0">
                <a:solidFill>
                  <a:srgbClr val="C00000"/>
                </a:solidFill>
                <a:latin typeface="Laila SemiBold" pitchFamily="2" charset="0"/>
                <a:cs typeface="Laila SemiBold" pitchFamily="2" charset="0"/>
              </a:rPr>
              <a:t>    </a:t>
            </a:r>
            <a:r>
              <a:rPr lang="hi-IN" sz="2800" b="1" u="sng" dirty="0" smtClean="0">
                <a:solidFill>
                  <a:srgbClr val="C00000"/>
                </a:solidFill>
                <a:latin typeface="Laila SemiBold" pitchFamily="2" charset="0"/>
                <a:cs typeface="Laila SemiBold" pitchFamily="2" charset="0"/>
              </a:rPr>
              <a:t>शब्दार्थ</a:t>
            </a:r>
            <a:r>
              <a:rPr lang="en-US" sz="2800" b="1" u="sng" dirty="0" smtClean="0">
                <a:solidFill>
                  <a:srgbClr val="C00000"/>
                </a:solidFill>
                <a:latin typeface="Laila SemiBold" pitchFamily="2" charset="0"/>
                <a:cs typeface="Laila SemiBold" pitchFamily="2" charset="0"/>
              </a:rPr>
              <a:t> :         -</a:t>
            </a:r>
          </a:p>
          <a:p>
            <a:pPr fontAlgn="base"/>
            <a:r>
              <a:rPr lang="en-US" sz="500" b="1" dirty="0">
                <a:latin typeface="Laila SemiBold" pitchFamily="2" charset="0"/>
                <a:cs typeface="Laila SemiBold" pitchFamily="2" charset="0"/>
              </a:rPr>
              <a:t> </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पोथी – </a:t>
            </a:r>
            <a:r>
              <a:rPr lang="hi-IN" sz="2800" dirty="0">
                <a:latin typeface="Laila SemiBold" pitchFamily="2" charset="0"/>
                <a:cs typeface="Laila SemiBold" pitchFamily="2" charset="0"/>
              </a:rPr>
              <a:t>पुस्तक</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मुवा – </a:t>
            </a:r>
            <a:r>
              <a:rPr lang="hi-IN" sz="2800" dirty="0">
                <a:latin typeface="Laila SemiBold" pitchFamily="2" charset="0"/>
                <a:cs typeface="Laila SemiBold" pitchFamily="2" charset="0"/>
              </a:rPr>
              <a:t>मरना</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भया – </a:t>
            </a:r>
            <a:r>
              <a:rPr lang="hi-IN" sz="2800" dirty="0">
                <a:latin typeface="Laila SemiBold" pitchFamily="2" charset="0"/>
                <a:cs typeface="Laila SemiBold" pitchFamily="2" charset="0"/>
              </a:rPr>
              <a:t>बनना</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अषिर – </a:t>
            </a:r>
            <a:r>
              <a:rPr lang="hi-IN" sz="2800" dirty="0">
                <a:latin typeface="Laila SemiBold" pitchFamily="2" charset="0"/>
                <a:cs typeface="Laila SemiBold" pitchFamily="2" charset="0"/>
              </a:rPr>
              <a:t>अक्षर</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पीव – </a:t>
            </a:r>
            <a:r>
              <a:rPr lang="hi-IN" sz="2800" dirty="0" smtClean="0">
                <a:latin typeface="Laila SemiBold" pitchFamily="2" charset="0"/>
                <a:cs typeface="Laila SemiBold" pitchFamily="2" charset="0"/>
              </a:rPr>
              <a:t>प्रिय/प्रेम</a:t>
            </a:r>
            <a:endParaRPr lang="en-US" sz="2800" dirty="0">
              <a:latin typeface="Laila SemiBold" pitchFamily="2" charset="0"/>
              <a:cs typeface="Laila SemiBold" pitchFamily="2" charset="0"/>
            </a:endParaRPr>
          </a:p>
        </p:txBody>
      </p:sp>
      <p:pic>
        <p:nvPicPr>
          <p:cNvPr id="1026" name="Picture 2" descr="मेरी पसंद की साल की दस किताबें… | हिंदी मिडि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628900"/>
            <a:ext cx="3412185" cy="2559139"/>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0109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419100"/>
            <a:ext cx="8229600" cy="4154984"/>
          </a:xfrm>
          <a:prstGeom prst="rect">
            <a:avLst/>
          </a:prstGeom>
          <a:noFill/>
        </p:spPr>
        <p:txBody>
          <a:bodyPr wrap="square" rtlCol="0">
            <a:spAutoFit/>
          </a:bodyPr>
          <a:lstStyle/>
          <a:p>
            <a:pPr fontAlgn="base"/>
            <a:r>
              <a:rPr lang="hi-IN" sz="2400" b="1" dirty="0">
                <a:solidFill>
                  <a:srgbClr val="C00000"/>
                </a:solidFill>
                <a:latin typeface="Laila SemiBold" pitchFamily="2" charset="0"/>
                <a:cs typeface="Laila SemiBold" pitchFamily="2" charset="0"/>
              </a:rPr>
              <a:t>प्रसंग -:</a:t>
            </a:r>
            <a:r>
              <a:rPr lang="hi-IN" sz="2400" dirty="0">
                <a:latin typeface="Laila SemiBold" pitchFamily="2" charset="0"/>
                <a:cs typeface="Laila SemiBold" pitchFamily="2" charset="0"/>
              </a:rPr>
              <a:t> प्रस्तुत साखी हमारी हिंदी पाठ्य पुस्तक ‘स्पर्श ‘ से ली गई है।  इस साखी के कवि कबीरदास जी हैं। इसमें कबीर जी पुस्तक ज्ञान को महत्त्व न देकर ईश्वर – प्रेम को  महत्त्व देते हैं</a:t>
            </a:r>
            <a:r>
              <a:rPr lang="hi-IN" sz="2400" dirty="0" smtClean="0">
                <a:latin typeface="Laila SemiBold" pitchFamily="2" charset="0"/>
                <a:cs typeface="Laila SemiBold" pitchFamily="2" charset="0"/>
              </a:rPr>
              <a:t>।</a:t>
            </a:r>
          </a:p>
          <a:p>
            <a:pPr fontAlgn="base"/>
            <a:endParaRPr lang="hi-IN" sz="2400" dirty="0">
              <a:latin typeface="Laila SemiBold" pitchFamily="2" charset="0"/>
              <a:cs typeface="Laila SemiBold" pitchFamily="2" charset="0"/>
            </a:endParaRPr>
          </a:p>
          <a:p>
            <a:pPr fontAlgn="base"/>
            <a:r>
              <a:rPr lang="hi-IN" sz="2400" b="1" dirty="0">
                <a:solidFill>
                  <a:srgbClr val="C00000"/>
                </a:solidFill>
                <a:latin typeface="Laila SemiBold" pitchFamily="2" charset="0"/>
                <a:cs typeface="Laila SemiBold" pitchFamily="2" charset="0"/>
              </a:rPr>
              <a:t>व्याख्या -:</a:t>
            </a:r>
            <a:r>
              <a:rPr lang="hi-IN" sz="2400" dirty="0">
                <a:latin typeface="Laila SemiBold" pitchFamily="2" charset="0"/>
                <a:cs typeface="Laila SemiBold" pitchFamily="2" charset="0"/>
              </a:rPr>
              <a:t> कबीर जी कहते है कि इस संसार में मोटी – मोटी पुस्तकें (किताबें ) पढ़ कर कई मनुष्य मर गए परन्तु कोई भी मनुष्य पंडित (ज्ञानी ) नहीं बन सका।  यदि किसी व्यक्ति ने </a:t>
            </a:r>
            <a:r>
              <a:rPr lang="hi-IN" sz="2400" dirty="0" smtClean="0">
                <a:latin typeface="Laila SemiBold" pitchFamily="2" charset="0"/>
                <a:cs typeface="Laila SemiBold" pitchFamily="2" charset="0"/>
              </a:rPr>
              <a:t>ईश्वर</a:t>
            </a:r>
          </a:p>
          <a:p>
            <a:pPr fontAlgn="base"/>
            <a:r>
              <a:rPr lang="hi-IN" sz="2400" dirty="0" smtClean="0">
                <a:latin typeface="Laila SemiBold" pitchFamily="2" charset="0"/>
                <a:cs typeface="Laila SemiBold" pitchFamily="2" charset="0"/>
              </a:rPr>
              <a:t>नामक प्रेम </a:t>
            </a:r>
            <a:r>
              <a:rPr lang="hi-IN" sz="2400" dirty="0">
                <a:latin typeface="Laila SemiBold" pitchFamily="2" charset="0"/>
                <a:cs typeface="Laila SemiBold" pitchFamily="2" charset="0"/>
              </a:rPr>
              <a:t>का एक भी अक्षर पढ़ लिया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होता </a:t>
            </a:r>
            <a:r>
              <a:rPr lang="hi-IN" sz="2400" dirty="0">
                <a:latin typeface="Laila SemiBold" pitchFamily="2" charset="0"/>
                <a:cs typeface="Laila SemiBold" pitchFamily="2" charset="0"/>
              </a:rPr>
              <a:t>तो वह पंडित बन जाता अर्थात ईश्वर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प्रेम </a:t>
            </a:r>
            <a:r>
              <a:rPr lang="hi-IN" sz="2400" dirty="0">
                <a:latin typeface="Laila SemiBold" pitchFamily="2" charset="0"/>
                <a:cs typeface="Laila SemiBold" pitchFamily="2" charset="0"/>
              </a:rPr>
              <a:t>ही एक सच है इसे जानने वाला ही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वास्तविक </a:t>
            </a:r>
            <a:r>
              <a:rPr lang="hi-IN" sz="2400" dirty="0">
                <a:latin typeface="Laila SemiBold" pitchFamily="2" charset="0"/>
                <a:cs typeface="Laila SemiBold" pitchFamily="2" charset="0"/>
              </a:rPr>
              <a:t>ज्ञानी है</a:t>
            </a:r>
            <a:r>
              <a:rPr lang="hi-IN" sz="2400" dirty="0" smtClean="0">
                <a:latin typeface="Laila SemiBold" pitchFamily="2" charset="0"/>
                <a:cs typeface="Laila SemiBold" pitchFamily="2" charset="0"/>
              </a:rPr>
              <a:t>।</a:t>
            </a:r>
            <a:endParaRPr lang="hi-IN" sz="2400" dirty="0">
              <a:latin typeface="Laila SemiBold" pitchFamily="2" charset="0"/>
              <a:cs typeface="Laila SemiBold" pitchFamily="2" charset="0"/>
            </a:endParaRPr>
          </a:p>
        </p:txBody>
      </p:sp>
      <p:pic>
        <p:nvPicPr>
          <p:cNvPr id="4" name="Picture 2" descr="मेरी पसंद की साल की दस किताबें… | हिंदी मिडि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8415" y="2812961"/>
            <a:ext cx="3412185" cy="2559139"/>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463808"/>
            <a:ext cx="7010400" cy="1022092"/>
          </a:xfrm>
          <a:prstGeom prst="roundRect">
            <a:avLst>
              <a:gd name="adj" fmla="val 592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14400" y="463808"/>
            <a:ext cx="7010400" cy="4570482"/>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fontAlgn="base"/>
            <a:r>
              <a:rPr lang="en-US" sz="600" dirty="0" smtClean="0">
                <a:latin typeface="Laila SemiBold" pitchFamily="2" charset="0"/>
                <a:cs typeface="Laila SemiBold" pitchFamily="2" charset="0"/>
              </a:rPr>
              <a:t> </a:t>
            </a:r>
            <a:endParaRPr lang="en-US" sz="2800" dirty="0" smtClean="0">
              <a:latin typeface="Laila SemiBold" pitchFamily="2" charset="0"/>
              <a:cs typeface="Laila SemiBold" pitchFamily="2" charset="0"/>
            </a:endParaRPr>
          </a:p>
          <a:p>
            <a:pPr fontAlgn="base"/>
            <a:r>
              <a:rPr lang="en-US" sz="2700" dirty="0" smtClean="0">
                <a:latin typeface="Laila SemiBold" pitchFamily="2" charset="0"/>
                <a:cs typeface="Laila SemiBold" pitchFamily="2" charset="0"/>
              </a:rPr>
              <a:t>		</a:t>
            </a:r>
            <a:r>
              <a:rPr lang="hi-IN" sz="2800" dirty="0">
                <a:latin typeface="Laila SemiBold" pitchFamily="2" charset="0"/>
                <a:cs typeface="Laila SemiBold" pitchFamily="2" charset="0"/>
              </a:rPr>
              <a:t>हम घर जाल्या आपणाँ , लिया मुराड़ा हाथि।</a:t>
            </a:r>
            <a:br>
              <a:rPr lang="hi-IN" sz="2800" dirty="0">
                <a:latin typeface="Laila SemiBold" pitchFamily="2" charset="0"/>
                <a:cs typeface="Laila SemiBold" pitchFamily="2" charset="0"/>
              </a:rPr>
            </a:br>
            <a:r>
              <a:rPr lang="hi-IN" sz="2800" dirty="0" smtClean="0">
                <a:latin typeface="Laila SemiBold" pitchFamily="2" charset="0"/>
                <a:cs typeface="Laila SemiBold" pitchFamily="2" charset="0"/>
              </a:rPr>
              <a:t>		अब </a:t>
            </a:r>
            <a:r>
              <a:rPr lang="hi-IN" sz="2800" dirty="0">
                <a:latin typeface="Laila SemiBold" pitchFamily="2" charset="0"/>
                <a:cs typeface="Laila SemiBold" pitchFamily="2" charset="0"/>
              </a:rPr>
              <a:t>घर जालौं तास का, जे चलै हमारे साथि</a:t>
            </a:r>
            <a:r>
              <a:rPr lang="hi-IN" sz="2800" dirty="0" smtClean="0">
                <a:latin typeface="Laila SemiBold" pitchFamily="2" charset="0"/>
                <a:cs typeface="Laila SemiBold" pitchFamily="2" charset="0"/>
              </a:rPr>
              <a:t>।।</a:t>
            </a:r>
          </a:p>
          <a:p>
            <a:pPr fontAlgn="base"/>
            <a:endParaRPr lang="hi-IN" sz="2800" dirty="0" smtClean="0">
              <a:latin typeface="Laila SemiBold" pitchFamily="2" charset="0"/>
              <a:cs typeface="Laila SemiBold" pitchFamily="2" charset="0"/>
            </a:endParaRPr>
          </a:p>
          <a:p>
            <a:pPr fontAlgn="base"/>
            <a:r>
              <a:rPr lang="en-US" sz="2800" b="1" u="sng" dirty="0" smtClean="0">
                <a:solidFill>
                  <a:srgbClr val="C00000"/>
                </a:solidFill>
                <a:latin typeface="Laila SemiBold" pitchFamily="2" charset="0"/>
                <a:cs typeface="Laila SemiBold" pitchFamily="2" charset="0"/>
              </a:rPr>
              <a:t>    </a:t>
            </a:r>
            <a:r>
              <a:rPr lang="hi-IN" sz="2800" b="1" u="sng" dirty="0" smtClean="0">
                <a:solidFill>
                  <a:srgbClr val="C00000"/>
                </a:solidFill>
                <a:latin typeface="Laila SemiBold" pitchFamily="2" charset="0"/>
                <a:cs typeface="Laila SemiBold" pitchFamily="2" charset="0"/>
              </a:rPr>
              <a:t>शब्दार्थ</a:t>
            </a:r>
            <a:r>
              <a:rPr lang="en-US" sz="2800" b="1" u="sng" dirty="0" smtClean="0">
                <a:solidFill>
                  <a:srgbClr val="C00000"/>
                </a:solidFill>
                <a:latin typeface="Laila SemiBold" pitchFamily="2" charset="0"/>
                <a:cs typeface="Laila SemiBold" pitchFamily="2" charset="0"/>
              </a:rPr>
              <a:t> :         -</a:t>
            </a:r>
          </a:p>
          <a:p>
            <a:pPr fontAlgn="base"/>
            <a:r>
              <a:rPr lang="en-US" sz="500" b="1" dirty="0">
                <a:latin typeface="Laila SemiBold" pitchFamily="2" charset="0"/>
                <a:cs typeface="Laila SemiBold" pitchFamily="2" charset="0"/>
              </a:rPr>
              <a:t> </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जाल्या –</a:t>
            </a:r>
            <a:r>
              <a:rPr lang="hi-IN" sz="2800" dirty="0">
                <a:latin typeface="Laila SemiBold" pitchFamily="2" charset="0"/>
                <a:cs typeface="Laila SemiBold" pitchFamily="2" charset="0"/>
              </a:rPr>
              <a:t> जलाया</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आपणाँ – </a:t>
            </a:r>
            <a:r>
              <a:rPr lang="hi-IN" sz="2800" dirty="0">
                <a:latin typeface="Laila SemiBold" pitchFamily="2" charset="0"/>
                <a:cs typeface="Laila SemiBold" pitchFamily="2" charset="0"/>
              </a:rPr>
              <a:t>अपना</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मुराड़ा – </a:t>
            </a:r>
            <a:r>
              <a:rPr lang="hi-IN" sz="2800" dirty="0">
                <a:latin typeface="Laila SemiBold" pitchFamily="2" charset="0"/>
                <a:cs typeface="Laila SemiBold" pitchFamily="2" charset="0"/>
              </a:rPr>
              <a:t>जलती हुई </a:t>
            </a:r>
            <a:endParaRPr lang="hi-IN" sz="2800" dirty="0" smtClean="0">
              <a:latin typeface="Laila SemiBold" pitchFamily="2" charset="0"/>
              <a:cs typeface="Laila SemiBold" pitchFamily="2" charset="0"/>
            </a:endParaRPr>
          </a:p>
          <a:p>
            <a:pPr fontAlgn="base"/>
            <a:r>
              <a:rPr lang="hi-IN" sz="2800" dirty="0">
                <a:latin typeface="Laila SemiBold" pitchFamily="2" charset="0"/>
                <a:cs typeface="Laila SemiBold" pitchFamily="2" charset="0"/>
              </a:rPr>
              <a:t>	</a:t>
            </a:r>
            <a:r>
              <a:rPr lang="hi-IN" sz="2800" dirty="0" smtClean="0">
                <a:latin typeface="Laila SemiBold" pitchFamily="2" charset="0"/>
                <a:cs typeface="Laila SemiBold" pitchFamily="2" charset="0"/>
              </a:rPr>
              <a:t>		लकड़ी /ज्ञान</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जालौं – </a:t>
            </a:r>
            <a:r>
              <a:rPr lang="hi-IN" sz="2800" dirty="0">
                <a:latin typeface="Laila SemiBold" pitchFamily="2" charset="0"/>
                <a:cs typeface="Laila SemiBold" pitchFamily="2" charset="0"/>
              </a:rPr>
              <a:t>जलाऊं</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तास का – </a:t>
            </a:r>
            <a:r>
              <a:rPr lang="hi-IN" sz="2800" dirty="0">
                <a:latin typeface="Laila SemiBold" pitchFamily="2" charset="0"/>
                <a:cs typeface="Laila SemiBold" pitchFamily="2" charset="0"/>
              </a:rPr>
              <a:t>उसका</a:t>
            </a:r>
            <a:endParaRPr lang="en-US" sz="2800" dirty="0">
              <a:latin typeface="Laila SemiBold" pitchFamily="2" charset="0"/>
              <a:cs typeface="Laila SemiBold" pitchFamily="2"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64899" t="42074" r="7398" b="9926"/>
          <a:stretch/>
        </p:blipFill>
        <p:spPr>
          <a:xfrm>
            <a:off x="5300134" y="1722826"/>
            <a:ext cx="2624666" cy="3573075"/>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71109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4899" t="42074" r="7398" b="9926"/>
          <a:stretch/>
        </p:blipFill>
        <p:spPr>
          <a:xfrm>
            <a:off x="6824133" y="2705099"/>
            <a:ext cx="2015067" cy="2743201"/>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sp>
        <p:nvSpPr>
          <p:cNvPr id="3" name="TextBox 2"/>
          <p:cNvSpPr txBox="1"/>
          <p:nvPr/>
        </p:nvSpPr>
        <p:spPr>
          <a:xfrm>
            <a:off x="304800" y="342900"/>
            <a:ext cx="8382000" cy="3600986"/>
          </a:xfrm>
          <a:prstGeom prst="rect">
            <a:avLst/>
          </a:prstGeom>
          <a:noFill/>
        </p:spPr>
        <p:txBody>
          <a:bodyPr wrap="square" rtlCol="0">
            <a:spAutoFit/>
          </a:bodyPr>
          <a:lstStyle/>
          <a:p>
            <a:pPr fontAlgn="base"/>
            <a:r>
              <a:rPr lang="hi-IN" sz="2400" b="1" dirty="0">
                <a:solidFill>
                  <a:srgbClr val="C00000"/>
                </a:solidFill>
                <a:latin typeface="Laila SemiBold" pitchFamily="2" charset="0"/>
                <a:cs typeface="Laila SemiBold" pitchFamily="2" charset="0"/>
              </a:rPr>
              <a:t>प्रसंग -:</a:t>
            </a:r>
            <a:r>
              <a:rPr lang="hi-IN" sz="2400" dirty="0">
                <a:latin typeface="Laila SemiBold" pitchFamily="2" charset="0"/>
                <a:cs typeface="Laila SemiBold" pitchFamily="2" charset="0"/>
              </a:rPr>
              <a:t> प्रस्तुत साखी हमारी हिंदी पाठ्य पुस्तक ‘स्पर्श ‘ से ली गई है।  इस साखी के कवि कबीरदास जी हैं। इसमें कबीर मोह – माया रूपी घर को जला कर  अर्थात त्याग कर ज्ञान को प्राप्त करने की बात करते हैं</a:t>
            </a:r>
            <a:r>
              <a:rPr lang="hi-IN" sz="2400" dirty="0" smtClean="0">
                <a:latin typeface="Laila SemiBold" pitchFamily="2" charset="0"/>
                <a:cs typeface="Laila SemiBold" pitchFamily="2" charset="0"/>
              </a:rPr>
              <a:t>।</a:t>
            </a:r>
          </a:p>
          <a:p>
            <a:pPr fontAlgn="base"/>
            <a:endParaRPr lang="hi-IN" sz="1200" dirty="0">
              <a:latin typeface="Laila SemiBold" pitchFamily="2" charset="0"/>
              <a:cs typeface="Laila SemiBold" pitchFamily="2" charset="0"/>
            </a:endParaRPr>
          </a:p>
          <a:p>
            <a:pPr fontAlgn="base"/>
            <a:r>
              <a:rPr lang="hi-IN" sz="2400" b="1" dirty="0">
                <a:solidFill>
                  <a:srgbClr val="C00000"/>
                </a:solidFill>
                <a:latin typeface="Laila SemiBold" pitchFamily="2" charset="0"/>
                <a:cs typeface="Laila SemiBold" pitchFamily="2" charset="0"/>
              </a:rPr>
              <a:t>व्याख्या -:</a:t>
            </a:r>
            <a:r>
              <a:rPr lang="hi-IN" sz="2400" dirty="0">
                <a:latin typeface="Laila SemiBold" pitchFamily="2" charset="0"/>
                <a:cs typeface="Laila SemiBold" pitchFamily="2" charset="0"/>
              </a:rPr>
              <a:t> कबीर जी कहते हैं कि उन्होंने अपने हाथों से अपना घर जला दिया है अर्थात उन्होंने मोह -माया रूपी घर को जला कर ज्ञान प्राप्त कर लिया है।  अब उनके हाथों में जलती हुई मशाल ( लकड़ी ) है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यानि </a:t>
            </a:r>
            <a:r>
              <a:rPr lang="hi-IN" sz="2400" dirty="0">
                <a:latin typeface="Laila SemiBold" pitchFamily="2" charset="0"/>
                <a:cs typeface="Laila SemiBold" pitchFamily="2" charset="0"/>
              </a:rPr>
              <a:t>ज्ञान है। अब वे उसका घर जलाएंगे जो उनके साथ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चलना </a:t>
            </a:r>
            <a:r>
              <a:rPr lang="hi-IN" sz="2400" dirty="0">
                <a:latin typeface="Laila SemiBold" pitchFamily="2" charset="0"/>
                <a:cs typeface="Laila SemiBold" pitchFamily="2" charset="0"/>
              </a:rPr>
              <a:t>चाहता है अर्थात उसे भी मोह – माया से मुक्त होना </a:t>
            </a:r>
            <a:endParaRPr lang="hi-IN"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होगा </a:t>
            </a:r>
            <a:r>
              <a:rPr lang="hi-IN" sz="2400" dirty="0">
                <a:latin typeface="Laila SemiBold" pitchFamily="2" charset="0"/>
                <a:cs typeface="Laila SemiBold" pitchFamily="2" charset="0"/>
              </a:rPr>
              <a:t>जो ज्ञान प्राप्त करना चाहता है।</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8360" t="37926" r="7049"/>
          <a:stretch/>
        </p:blipFill>
        <p:spPr>
          <a:xfrm>
            <a:off x="4343400" y="3603235"/>
            <a:ext cx="2150533" cy="192126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0224DB-F01F-6ADF-7B73-51AE10FF3AF2}"/>
              </a:ext>
            </a:extLst>
          </p:cNvPr>
          <p:cNvSpPr>
            <a:spLocks noGrp="1"/>
          </p:cNvSpPr>
          <p:nvPr>
            <p:ph type="title"/>
          </p:nvPr>
        </p:nvSpPr>
        <p:spPr/>
        <p:txBody>
          <a:bodyPr/>
          <a:lstStyle/>
          <a:p>
            <a:r>
              <a:rPr lang="en-IN" u="sng" dirty="0" err="1">
                <a:latin typeface="Laila SemiBold" pitchFamily="2" charset="0"/>
                <a:cs typeface="Laila SemiBold" pitchFamily="2" charset="0"/>
              </a:rPr>
              <a:t>पाठ</a:t>
            </a:r>
            <a:r>
              <a:rPr lang="en-IN" u="sng" dirty="0">
                <a:latin typeface="Laila SemiBold" pitchFamily="2" charset="0"/>
                <a:cs typeface="Laila SemiBold" pitchFamily="2" charset="0"/>
              </a:rPr>
              <a:t> </a:t>
            </a:r>
            <a:r>
              <a:rPr lang="en-IN" u="sng" dirty="0" err="1">
                <a:latin typeface="Laila SemiBold" pitchFamily="2" charset="0"/>
                <a:cs typeface="Laila SemiBold" pitchFamily="2" charset="0"/>
              </a:rPr>
              <a:t>में</a:t>
            </a:r>
            <a:r>
              <a:rPr lang="en-IN" u="sng" dirty="0">
                <a:latin typeface="Laila SemiBold" pitchFamily="2" charset="0"/>
                <a:cs typeface="Laila SemiBold" pitchFamily="2" charset="0"/>
              </a:rPr>
              <a:t> </a:t>
            </a:r>
            <a:r>
              <a:rPr lang="en-IN" u="sng" dirty="0" err="1">
                <a:latin typeface="Laila SemiBold" pitchFamily="2" charset="0"/>
                <a:cs typeface="Laila SemiBold" pitchFamily="2" charset="0"/>
              </a:rPr>
              <a:t>प्रवेश</a:t>
            </a:r>
            <a:r>
              <a:rPr lang="en-IN" u="sng" dirty="0">
                <a:latin typeface="Laila SemiBold" pitchFamily="2" charset="0"/>
                <a:cs typeface="Laila SemiBold" pitchFamily="2" charset="0"/>
              </a:rPr>
              <a:t> </a:t>
            </a:r>
            <a:endParaRPr lang="en-US" u="sng" dirty="0">
              <a:latin typeface="Laila SemiBold" pitchFamily="2" charset="0"/>
              <a:cs typeface="Laila SemiBold" pitchFamily="2" charset="0"/>
            </a:endParaRPr>
          </a:p>
        </p:txBody>
      </p:sp>
      <p:sp>
        <p:nvSpPr>
          <p:cNvPr id="3" name="Picture Placeholder 2">
            <a:extLst>
              <a:ext uri="{FF2B5EF4-FFF2-40B4-BE49-F238E27FC236}">
                <a16:creationId xmlns:a16="http://schemas.microsoft.com/office/drawing/2014/main" xmlns="" id="{551DE101-66BB-F1E7-3D6B-974273D50E54}"/>
              </a:ext>
            </a:extLst>
          </p:cNvPr>
          <p:cNvSpPr>
            <a:spLocks noGrp="1"/>
          </p:cNvSpPr>
          <p:nvPr>
            <p:ph idx="1"/>
          </p:nvPr>
        </p:nvSpPr>
        <p:spPr>
          <a:xfrm>
            <a:off x="800100" y="1397000"/>
            <a:ext cx="7715250" cy="3873500"/>
          </a:xfrm>
        </p:spPr>
        <p:txBody>
          <a:bodyPr>
            <a:noAutofit/>
          </a:bodyPr>
          <a:lstStyle/>
          <a:p>
            <a:pPr marL="0" indent="0">
              <a:buNone/>
            </a:pPr>
            <a:r>
              <a:rPr lang="hi-IN" sz="1800" dirty="0">
                <a:solidFill>
                  <a:srgbClr val="000000"/>
                </a:solidFill>
                <a:latin typeface="Laila SemiBold" pitchFamily="2" charset="0"/>
                <a:cs typeface="Laila SemiBold" pitchFamily="2" charset="0"/>
              </a:rPr>
              <a:t>साखी ‘ शब्द ‘ साक्षी ‘ शब्द का ही (तद्भव ) बदला हुआ रूप है। साक्षी शब्द साक्ष्य से बना है। जिसका अर्थ होता है -प्रत्यक्ष ज्ञान अर्थात जो ज्ञान </a:t>
            </a:r>
            <a:r>
              <a:rPr lang="hi-IN" sz="1800" dirty="0" err="1">
                <a:solidFill>
                  <a:srgbClr val="000000"/>
                </a:solidFill>
                <a:latin typeface="Laila SemiBold" pitchFamily="2" charset="0"/>
                <a:cs typeface="Laila SemiBold" pitchFamily="2" charset="0"/>
              </a:rPr>
              <a:t>सबको</a:t>
            </a:r>
            <a:r>
              <a:rPr lang="hi-IN" sz="1800" dirty="0">
                <a:solidFill>
                  <a:srgbClr val="000000"/>
                </a:solidFill>
                <a:latin typeface="Laila SemiBold" pitchFamily="2" charset="0"/>
                <a:cs typeface="Laila SemiBold" pitchFamily="2" charset="0"/>
              </a:rPr>
              <a:t> स्पष्ट दिखाई दे। यह प्रत्यक्ष ज्ञान गुरु द्वारा शिष्य को प्रदान किया जाता है। संत ( सज्जन ) सम्प्रदाय (समाज ) मैं अनुभव ज्ञान (</a:t>
            </a:r>
            <a:r>
              <a:rPr lang="hi-IN" sz="1800" dirty="0" err="1">
                <a:solidFill>
                  <a:srgbClr val="000000"/>
                </a:solidFill>
                <a:latin typeface="Laila SemiBold" pitchFamily="2" charset="0"/>
                <a:cs typeface="Laila SemiBold" pitchFamily="2" charset="0"/>
              </a:rPr>
              <a:t>व्यवाहरिक</a:t>
            </a:r>
            <a:r>
              <a:rPr lang="hi-IN" sz="1800" dirty="0">
                <a:solidFill>
                  <a:srgbClr val="000000"/>
                </a:solidFill>
                <a:latin typeface="Laila SemiBold" pitchFamily="2" charset="0"/>
                <a:cs typeface="Laila SemiBold" pitchFamily="2" charset="0"/>
              </a:rPr>
              <a:t> ज्ञान ) का ही महत्व है -शास्त्रीय ज्ञान अर्थात वेद , पुराण इत्यादि का नहीं। कबीर का अनुभव क्षेत्र बहुत अधिक फैला हुआ था अर्थात कबीर जगह -जगह घूम कर प्रत्यक्ष ज्ञान प्राप्त करते थे। इसलिए उनके द्वारा रचित साखियों </a:t>
            </a:r>
            <a:r>
              <a:rPr lang="hi-IN" sz="1800" dirty="0" err="1">
                <a:solidFill>
                  <a:srgbClr val="000000"/>
                </a:solidFill>
                <a:latin typeface="Laila SemiBold" pitchFamily="2" charset="0"/>
                <a:cs typeface="Laila SemiBold" pitchFamily="2" charset="0"/>
              </a:rPr>
              <a:t>मे</a:t>
            </a:r>
            <a:r>
              <a:rPr lang="hi-IN" sz="1800" dirty="0">
                <a:solidFill>
                  <a:srgbClr val="000000"/>
                </a:solidFill>
                <a:latin typeface="Laila SemiBold" pitchFamily="2" charset="0"/>
                <a:cs typeface="Laila SemiBold" pitchFamily="2" charset="0"/>
              </a:rPr>
              <a:t> अवधि , राजस्थानी , भोजपुरी और  पंजाबी </a:t>
            </a:r>
            <a:r>
              <a:rPr lang="hi-IN" sz="1800" dirty="0" err="1">
                <a:solidFill>
                  <a:srgbClr val="000000"/>
                </a:solidFill>
                <a:latin typeface="Laila SemiBold" pitchFamily="2" charset="0"/>
                <a:cs typeface="Laila SemiBold" pitchFamily="2" charset="0"/>
              </a:rPr>
              <a:t>भाषाओँ</a:t>
            </a:r>
            <a:r>
              <a:rPr lang="hi-IN" sz="1800" dirty="0">
                <a:solidFill>
                  <a:srgbClr val="000000"/>
                </a:solidFill>
                <a:latin typeface="Laila SemiBold" pitchFamily="2" charset="0"/>
                <a:cs typeface="Laila SemiBold" pitchFamily="2" charset="0"/>
              </a:rPr>
              <a:t> के शब्दों का प्रभाव स्पष्ट दिखाई देता है। इसी कारण उनकी भाषा को ‘</a:t>
            </a:r>
            <a:r>
              <a:rPr lang="hi-IN" sz="1800" dirty="0" err="1">
                <a:solidFill>
                  <a:srgbClr val="000000"/>
                </a:solidFill>
                <a:latin typeface="Laila SemiBold" pitchFamily="2" charset="0"/>
                <a:cs typeface="Laila SemiBold" pitchFamily="2" charset="0"/>
              </a:rPr>
              <a:t>पचमेल</a:t>
            </a:r>
            <a:r>
              <a:rPr lang="hi-IN" sz="1800" dirty="0">
                <a:solidFill>
                  <a:srgbClr val="000000"/>
                </a:solidFill>
                <a:latin typeface="Laila SemiBold" pitchFamily="2" charset="0"/>
                <a:cs typeface="Laila SemiBold" pitchFamily="2" charset="0"/>
              </a:rPr>
              <a:t> </a:t>
            </a:r>
            <a:r>
              <a:rPr lang="hi-IN" sz="1800" dirty="0" err="1">
                <a:solidFill>
                  <a:srgbClr val="000000"/>
                </a:solidFill>
                <a:latin typeface="Laila SemiBold" pitchFamily="2" charset="0"/>
                <a:cs typeface="Laila SemiBold" pitchFamily="2" charset="0"/>
              </a:rPr>
              <a:t>खिंचड़ी</a:t>
            </a:r>
            <a:r>
              <a:rPr lang="hi-IN" sz="1800" dirty="0">
                <a:solidFill>
                  <a:srgbClr val="000000"/>
                </a:solidFill>
                <a:latin typeface="Laila SemiBold" pitchFamily="2" charset="0"/>
                <a:cs typeface="Laila SemiBold" pitchFamily="2" charset="0"/>
              </a:rPr>
              <a:t> ‘ अर्थात अनेक </a:t>
            </a:r>
            <a:r>
              <a:rPr lang="hi-IN" sz="1800" dirty="0" err="1">
                <a:solidFill>
                  <a:srgbClr val="000000"/>
                </a:solidFill>
                <a:latin typeface="Laila SemiBold" pitchFamily="2" charset="0"/>
                <a:cs typeface="Laila SemiBold" pitchFamily="2" charset="0"/>
              </a:rPr>
              <a:t>भाषाओँ</a:t>
            </a:r>
            <a:r>
              <a:rPr lang="hi-IN" sz="1800" dirty="0">
                <a:solidFill>
                  <a:srgbClr val="000000"/>
                </a:solidFill>
                <a:latin typeface="Laila SemiBold" pitchFamily="2" charset="0"/>
                <a:cs typeface="Laila SemiBold" pitchFamily="2" charset="0"/>
              </a:rPr>
              <a:t> का मिश्रण कहा जाता है। कबीर की भाषा को </a:t>
            </a:r>
            <a:r>
              <a:rPr lang="hi-IN" sz="1800" dirty="0" err="1">
                <a:solidFill>
                  <a:srgbClr val="000000"/>
                </a:solidFill>
                <a:latin typeface="Laila SemiBold" pitchFamily="2" charset="0"/>
                <a:cs typeface="Laila SemiBold" pitchFamily="2" charset="0"/>
              </a:rPr>
              <a:t>सधुक्क्ड़ी</a:t>
            </a:r>
            <a:r>
              <a:rPr lang="hi-IN" sz="1800" dirty="0">
                <a:solidFill>
                  <a:srgbClr val="000000"/>
                </a:solidFill>
                <a:latin typeface="Laila SemiBold" pitchFamily="2" charset="0"/>
                <a:cs typeface="Laila SemiBold" pitchFamily="2" charset="0"/>
              </a:rPr>
              <a:t> भी कहा जाता है।</a:t>
            </a:r>
            <a:r>
              <a:rPr lang="hi-IN" sz="1800" dirty="0">
                <a:latin typeface="Laila SemiBold" pitchFamily="2" charset="0"/>
                <a:cs typeface="Laila SemiBold" pitchFamily="2" charset="0"/>
              </a:rPr>
              <a:t/>
            </a:r>
            <a:br>
              <a:rPr lang="hi-IN" sz="1800" dirty="0">
                <a:latin typeface="Laila SemiBold" pitchFamily="2" charset="0"/>
                <a:cs typeface="Laila SemiBold" pitchFamily="2" charset="0"/>
              </a:rPr>
            </a:br>
            <a:r>
              <a:rPr lang="hi-IN" sz="1800" dirty="0">
                <a:solidFill>
                  <a:srgbClr val="000000"/>
                </a:solidFill>
                <a:latin typeface="Laila SemiBold" pitchFamily="2" charset="0"/>
                <a:cs typeface="Laila SemiBold" pitchFamily="2" charset="0"/>
              </a:rPr>
              <a:t>‘ साखी ‘ वस्तुतः (एक तरह का ) दोहा छंद ही है जिसका लक्षण है 13 और 11 के विश्राम से 24 मात्रा अर्थात पहले व तीसरे चरण में 13 वर्ण व दूसरे व चौथे चरण में 11 वर्ण के मेल से 24 मात्राएँ। प्रस्तुत पाठ की </a:t>
            </a:r>
            <a:r>
              <a:rPr lang="hi-IN" sz="1800" dirty="0" err="1">
                <a:solidFill>
                  <a:srgbClr val="000000"/>
                </a:solidFill>
                <a:latin typeface="Laila SemiBold" pitchFamily="2" charset="0"/>
                <a:cs typeface="Laila SemiBold" pitchFamily="2" charset="0"/>
              </a:rPr>
              <a:t>साखियाँ</a:t>
            </a:r>
            <a:r>
              <a:rPr lang="hi-IN" sz="1800" dirty="0">
                <a:solidFill>
                  <a:srgbClr val="000000"/>
                </a:solidFill>
                <a:latin typeface="Laila SemiBold" pitchFamily="2" charset="0"/>
                <a:cs typeface="Laila SemiBold" pitchFamily="2" charset="0"/>
              </a:rPr>
              <a:t> प्रमाण हैं की सत्य को सामने रख कर ही गुरु शिष्य  को जीवन के व्यावहारिक ज्ञान की शिक्षा देता है। यह शिक्षा जितनी अधिक प्रभावशाली होगी, उतनी ही अधिक याद  रहेगी।</a:t>
            </a:r>
            <a:endParaRPr lang="en-US" sz="1800" dirty="0">
              <a:latin typeface="Laila SemiBold" pitchFamily="2" charset="0"/>
              <a:cs typeface="Laila SemiBold" pitchFamily="2" charset="0"/>
            </a:endParaRPr>
          </a:p>
        </p:txBody>
      </p:sp>
    </p:spTree>
    <p:extLst>
      <p:ext uri="{BB962C8B-B14F-4D97-AF65-F5344CB8AC3E}">
        <p14:creationId xmlns:p14="http://schemas.microsoft.com/office/powerpoint/2010/main" val="3748464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5515864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5515864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77" y="0"/>
            <a:ext cx="7273846" cy="5715000"/>
          </a:xfrm>
          <a:prstGeom prst="rect">
            <a:avLst/>
          </a:prstGeom>
        </p:spPr>
      </p:pic>
    </p:spTree>
    <p:extLst>
      <p:ext uri="{BB962C8B-B14F-4D97-AF65-F5344CB8AC3E}">
        <p14:creationId xmlns:p14="http://schemas.microsoft.com/office/powerpoint/2010/main" val="3551586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xmlns="" id="{058A8E85-09AC-03C9-0604-B48C409070F7}"/>
              </a:ext>
            </a:extLst>
          </p:cNvPr>
          <p:cNvSpPr>
            <a:spLocks noGrp="1"/>
          </p:cNvSpPr>
          <p:nvPr>
            <p:ph idx="1"/>
          </p:nvPr>
        </p:nvSpPr>
        <p:spPr/>
        <p:txBody>
          <a:bodyPr>
            <a:normAutofit/>
          </a:bodyPr>
          <a:lstStyle/>
          <a:p>
            <a:pPr marL="0" indent="0">
              <a:buNone/>
            </a:pPr>
            <a:r>
              <a:rPr lang="en-IN" sz="1900" b="1" dirty="0" err="1">
                <a:solidFill>
                  <a:schemeClr val="accent2"/>
                </a:solidFill>
              </a:rPr>
              <a:t>पाठ</a:t>
            </a:r>
            <a:r>
              <a:rPr lang="en-IN" sz="1900" b="1" dirty="0">
                <a:solidFill>
                  <a:schemeClr val="accent2"/>
                </a:solidFill>
              </a:rPr>
              <a:t> </a:t>
            </a:r>
            <a:r>
              <a:rPr lang="en-IN" sz="1900" b="1" dirty="0" err="1">
                <a:solidFill>
                  <a:schemeClr val="accent2"/>
                </a:solidFill>
              </a:rPr>
              <a:t>का</a:t>
            </a:r>
            <a:r>
              <a:rPr lang="en-IN" sz="1900" b="1" dirty="0">
                <a:solidFill>
                  <a:schemeClr val="accent2"/>
                </a:solidFill>
              </a:rPr>
              <a:t> </a:t>
            </a:r>
            <a:r>
              <a:rPr lang="en-IN" sz="1900" b="1" dirty="0" err="1">
                <a:solidFill>
                  <a:schemeClr val="accent2"/>
                </a:solidFill>
              </a:rPr>
              <a:t>सार</a:t>
            </a:r>
            <a:r>
              <a:rPr lang="en-IN" sz="1900" b="1" dirty="0">
                <a:solidFill>
                  <a:schemeClr val="accent2"/>
                </a:solidFill>
              </a:rPr>
              <a:t> </a:t>
            </a:r>
            <a:endParaRPr lang="en-US" sz="1900" b="1" dirty="0">
              <a:solidFill>
                <a:schemeClr val="accent2"/>
              </a:solidFill>
            </a:endParaRPr>
          </a:p>
        </p:txBody>
      </p:sp>
      <p:sp>
        <p:nvSpPr>
          <p:cNvPr id="5" name="TextBox 4">
            <a:extLst>
              <a:ext uri="{FF2B5EF4-FFF2-40B4-BE49-F238E27FC236}">
                <a16:creationId xmlns:a16="http://schemas.microsoft.com/office/drawing/2014/main" xmlns="" id="{C83C4E55-4A50-75D5-818B-FC3116FA19A8}"/>
              </a:ext>
            </a:extLst>
          </p:cNvPr>
          <p:cNvSpPr txBox="1"/>
          <p:nvPr/>
        </p:nvSpPr>
        <p:spPr>
          <a:xfrm>
            <a:off x="228600" y="1124479"/>
            <a:ext cx="6348413" cy="4380892"/>
          </a:xfrm>
          <a:prstGeom prst="rect">
            <a:avLst/>
          </a:prstGeom>
          <a:noFill/>
        </p:spPr>
        <p:txBody>
          <a:bodyPr wrap="square" lIns="71323" tIns="35662" rIns="71323" bIns="35662" rtlCol="0">
            <a:spAutoFit/>
          </a:bodyPr>
          <a:lstStyle/>
          <a:p>
            <a:pPr fontAlgn="base"/>
            <a:r>
              <a:rPr lang="hi-IN" sz="2000" dirty="0">
                <a:solidFill>
                  <a:srgbClr val="000000"/>
                </a:solidFill>
                <a:latin typeface="Laila SemiBold" pitchFamily="2" charset="0"/>
                <a:cs typeface="Laila SemiBold" pitchFamily="2" charset="0"/>
              </a:rPr>
              <a:t>इन साखियों में कबीर ईश्वर प्रेम के </a:t>
            </a:r>
            <a:r>
              <a:rPr lang="hi-IN" sz="2000" dirty="0" err="1">
                <a:solidFill>
                  <a:srgbClr val="000000"/>
                </a:solidFill>
                <a:latin typeface="Laila SemiBold" pitchFamily="2" charset="0"/>
                <a:cs typeface="Laila SemiBold" pitchFamily="2" charset="0"/>
              </a:rPr>
              <a:t>महत्त्व</a:t>
            </a:r>
            <a:r>
              <a:rPr lang="hi-IN" sz="2000" dirty="0">
                <a:solidFill>
                  <a:srgbClr val="000000"/>
                </a:solidFill>
                <a:latin typeface="Laila SemiBold" pitchFamily="2" charset="0"/>
                <a:cs typeface="Laila SemiBold" pitchFamily="2" charset="0"/>
              </a:rPr>
              <a:t> को प्रस्तुत कर रहे हैं। पहली साखी में कबीर </a:t>
            </a:r>
            <a:r>
              <a:rPr lang="hi-IN" sz="2000" dirty="0" err="1">
                <a:solidFill>
                  <a:srgbClr val="000000"/>
                </a:solidFill>
                <a:latin typeface="Laila SemiBold" pitchFamily="2" charset="0"/>
                <a:cs typeface="Laila SemiBold" pitchFamily="2" charset="0"/>
              </a:rPr>
              <a:t>मीठी</a:t>
            </a:r>
            <a:r>
              <a:rPr lang="hi-IN" sz="2000" dirty="0">
                <a:solidFill>
                  <a:srgbClr val="000000"/>
                </a:solidFill>
                <a:latin typeface="Laila SemiBold" pitchFamily="2" charset="0"/>
                <a:cs typeface="Laila SemiBold" pitchFamily="2" charset="0"/>
              </a:rPr>
              <a:t> भाषा का प्रयोग करने की सलाह देते हैं ताकि दूसरों को सुख और </a:t>
            </a:r>
            <a:r>
              <a:rPr lang="hi-IN" sz="2000" dirty="0" err="1">
                <a:solidFill>
                  <a:srgbClr val="000000"/>
                </a:solidFill>
                <a:latin typeface="Laila SemiBold" pitchFamily="2" charset="0"/>
                <a:cs typeface="Laila SemiBold" pitchFamily="2" charset="0"/>
              </a:rPr>
              <a:t>और</a:t>
            </a:r>
            <a:r>
              <a:rPr lang="hi-IN" sz="2000" dirty="0">
                <a:solidFill>
                  <a:srgbClr val="000000"/>
                </a:solidFill>
                <a:latin typeface="Laila SemiBold" pitchFamily="2" charset="0"/>
                <a:cs typeface="Laila SemiBold" pitchFamily="2" charset="0"/>
              </a:rPr>
              <a:t> अपने तन को शीतलता प्राप्त हो। दूसरी साखी में कबीर ईश्वर को मंदिरों और तीर्थों में ढूंढ़ने के बजाये अपने मन में ढूंढ़ने की सलाह देते हैं। तीसरी साखी में कबीर ने अहंकार और ईश्वर को एक दूसरे से विपरीत (</a:t>
            </a:r>
            <a:r>
              <a:rPr lang="hi-IN" sz="2000" dirty="0" err="1">
                <a:solidFill>
                  <a:srgbClr val="000000"/>
                </a:solidFill>
                <a:latin typeface="Laila SemiBold" pitchFamily="2" charset="0"/>
                <a:cs typeface="Laila SemiBold" pitchFamily="2" charset="0"/>
              </a:rPr>
              <a:t>उल्टा</a:t>
            </a:r>
            <a:r>
              <a:rPr lang="hi-IN" sz="2000" dirty="0">
                <a:solidFill>
                  <a:srgbClr val="000000"/>
                </a:solidFill>
                <a:latin typeface="Laila SemiBold" pitchFamily="2" charset="0"/>
                <a:cs typeface="Laila SemiBold" pitchFamily="2" charset="0"/>
              </a:rPr>
              <a:t> ) बताया है। चौथी साखी में कबीर कहते हैं कि प्रभु को पाने की आशा उनको संसार के </a:t>
            </a:r>
            <a:r>
              <a:rPr lang="hi-IN" sz="2000" dirty="0" err="1">
                <a:solidFill>
                  <a:srgbClr val="000000"/>
                </a:solidFill>
                <a:latin typeface="Laila SemiBold" pitchFamily="2" charset="0"/>
                <a:cs typeface="Laila SemiBold" pitchFamily="2" charset="0"/>
              </a:rPr>
              <a:t>लोगो</a:t>
            </a:r>
            <a:r>
              <a:rPr lang="hi-IN" sz="2000" dirty="0">
                <a:solidFill>
                  <a:srgbClr val="000000"/>
                </a:solidFill>
                <a:latin typeface="Laila SemiBold" pitchFamily="2" charset="0"/>
                <a:cs typeface="Laila SemiBold" pitchFamily="2" charset="0"/>
              </a:rPr>
              <a:t> से अलग करती है। </a:t>
            </a:r>
            <a:r>
              <a:rPr lang="hi-IN" sz="2000" dirty="0" err="1">
                <a:solidFill>
                  <a:srgbClr val="000000"/>
                </a:solidFill>
                <a:latin typeface="Laila SemiBold" pitchFamily="2" charset="0"/>
                <a:cs typeface="Laila SemiBold" pitchFamily="2" charset="0"/>
              </a:rPr>
              <a:t>पांचवी</a:t>
            </a:r>
            <a:r>
              <a:rPr lang="hi-IN" sz="2000" dirty="0">
                <a:solidFill>
                  <a:srgbClr val="000000"/>
                </a:solidFill>
                <a:latin typeface="Laila SemiBold" pitchFamily="2" charset="0"/>
                <a:cs typeface="Laila SemiBold" pitchFamily="2" charset="0"/>
              </a:rPr>
              <a:t> साखी में कबीर कहते हैं कि ईश्वर के वियोग में कोई व्यक्ति जीवित नहीं रह सकता, अगर रहता भी है तो उसकी स्थिति पागलों जैसी हो जाती है। छठी साखी में कबीर निंदा करने </a:t>
            </a:r>
            <a:r>
              <a:rPr lang="hi-IN" sz="2000" dirty="0" err="1">
                <a:solidFill>
                  <a:srgbClr val="000000"/>
                </a:solidFill>
                <a:latin typeface="Laila SemiBold" pitchFamily="2" charset="0"/>
                <a:cs typeface="Laila SemiBold" pitchFamily="2" charset="0"/>
              </a:rPr>
              <a:t>वालों</a:t>
            </a:r>
            <a:r>
              <a:rPr lang="hi-IN" sz="2000" dirty="0">
                <a:solidFill>
                  <a:srgbClr val="000000"/>
                </a:solidFill>
                <a:latin typeface="Laila SemiBold" pitchFamily="2" charset="0"/>
                <a:cs typeface="Laila SemiBold" pitchFamily="2" charset="0"/>
              </a:rPr>
              <a:t> को हमारे स्वभाव परिवर्तन में मुख्य मानते हैं। सातवीं साखी में कबीर ईश्वर प्रेम के अक्षर को </a:t>
            </a:r>
            <a:r>
              <a:rPr lang="hi-IN" sz="2000" dirty="0" err="1">
                <a:solidFill>
                  <a:srgbClr val="000000"/>
                </a:solidFill>
                <a:latin typeface="Laila SemiBold" pitchFamily="2" charset="0"/>
                <a:cs typeface="Laila SemiBold" pitchFamily="2" charset="0"/>
              </a:rPr>
              <a:t>पढने</a:t>
            </a:r>
            <a:r>
              <a:rPr lang="hi-IN" sz="2000" dirty="0">
                <a:solidFill>
                  <a:srgbClr val="000000"/>
                </a:solidFill>
                <a:latin typeface="Laila SemiBold" pitchFamily="2" charset="0"/>
                <a:cs typeface="Laila SemiBold" pitchFamily="2" charset="0"/>
              </a:rPr>
              <a:t> वाले व्यक्ति को पंडित बताते हैं और अंतिम साखी में कबीर कहते हैं कि यदि ज्ञान प्राप्त करना है तो मोह – माया का त्याग करना पड़ेगा।</a:t>
            </a:r>
          </a:p>
        </p:txBody>
      </p:sp>
    </p:spTree>
    <p:extLst>
      <p:ext uri="{BB962C8B-B14F-4D97-AF65-F5344CB8AC3E}">
        <p14:creationId xmlns:p14="http://schemas.microsoft.com/office/powerpoint/2010/main" val="2261195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764" t="4692" b="27161"/>
          <a:stretch/>
        </p:blipFill>
        <p:spPr>
          <a:xfrm>
            <a:off x="914400" y="931333"/>
            <a:ext cx="7218323" cy="38946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2997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463808"/>
            <a:ext cx="7010400" cy="4693593"/>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fontAlgn="base"/>
            <a:r>
              <a:rPr lang="en-US" sz="600" dirty="0" smtClean="0">
                <a:latin typeface="Laila SemiBold" pitchFamily="2" charset="0"/>
                <a:cs typeface="Laila SemiBold" pitchFamily="2" charset="0"/>
              </a:rPr>
              <a:t> </a:t>
            </a:r>
            <a:endParaRPr lang="en-US" sz="2800" dirty="0" smtClean="0">
              <a:latin typeface="Laila SemiBold" pitchFamily="2" charset="0"/>
              <a:cs typeface="Laila SemiBold" pitchFamily="2" charset="0"/>
            </a:endParaRPr>
          </a:p>
          <a:p>
            <a:pPr fontAlgn="base"/>
            <a:r>
              <a:rPr lang="en-US" sz="2800" dirty="0" smtClean="0">
                <a:latin typeface="Laila SemiBold" pitchFamily="2" charset="0"/>
                <a:cs typeface="Laila SemiBold" pitchFamily="2" charset="0"/>
              </a:rPr>
              <a:t>		</a:t>
            </a:r>
            <a:r>
              <a:rPr lang="hi-IN" sz="2800" dirty="0" smtClean="0">
                <a:latin typeface="Laila SemiBold" pitchFamily="2" charset="0"/>
                <a:cs typeface="Laila SemiBold" pitchFamily="2" charset="0"/>
              </a:rPr>
              <a:t>ऐसी </a:t>
            </a:r>
            <a:r>
              <a:rPr lang="hi-IN" sz="2800" dirty="0">
                <a:latin typeface="Laila SemiBold" pitchFamily="2" charset="0"/>
                <a:cs typeface="Laila SemiBold" pitchFamily="2" charset="0"/>
              </a:rPr>
              <a:t>बाँणी बोलिये ,मन का आपा खोइ।</a:t>
            </a:r>
            <a:br>
              <a:rPr lang="hi-IN" sz="2800" dirty="0">
                <a:latin typeface="Laila SemiBold" pitchFamily="2" charset="0"/>
                <a:cs typeface="Laila SemiBold" pitchFamily="2" charset="0"/>
              </a:rPr>
            </a:br>
            <a:r>
              <a:rPr lang="en-US" sz="2800" dirty="0" smtClean="0">
                <a:latin typeface="Laila SemiBold" pitchFamily="2" charset="0"/>
                <a:cs typeface="Laila SemiBold" pitchFamily="2" charset="0"/>
              </a:rPr>
              <a:t>		</a:t>
            </a:r>
            <a:r>
              <a:rPr lang="hi-IN" sz="2800" dirty="0" smtClean="0">
                <a:latin typeface="Laila SemiBold" pitchFamily="2" charset="0"/>
                <a:cs typeface="Laila SemiBold" pitchFamily="2" charset="0"/>
              </a:rPr>
              <a:t>अपना </a:t>
            </a:r>
            <a:r>
              <a:rPr lang="hi-IN" sz="2800" dirty="0">
                <a:latin typeface="Laila SemiBold" pitchFamily="2" charset="0"/>
                <a:cs typeface="Laila SemiBold" pitchFamily="2" charset="0"/>
              </a:rPr>
              <a:t>तन सीतल करै ,औरन कौ सुख होइ</a:t>
            </a:r>
            <a:r>
              <a:rPr lang="hi-IN" sz="2800" dirty="0" smtClean="0">
                <a:latin typeface="Laila SemiBold" pitchFamily="2" charset="0"/>
                <a:cs typeface="Laila SemiBold" pitchFamily="2" charset="0"/>
              </a:rPr>
              <a:t>।।</a:t>
            </a:r>
            <a:endParaRPr lang="en-US" sz="2800" dirty="0" smtClean="0">
              <a:latin typeface="Laila SemiBold" pitchFamily="2" charset="0"/>
              <a:cs typeface="Laila SemiBold" pitchFamily="2" charset="0"/>
            </a:endParaRPr>
          </a:p>
          <a:p>
            <a:pPr fontAlgn="base"/>
            <a:endParaRPr lang="hi-IN" sz="2800" dirty="0">
              <a:latin typeface="Laila SemiBold" pitchFamily="2" charset="0"/>
              <a:cs typeface="Laila SemiBold" pitchFamily="2" charset="0"/>
            </a:endParaRPr>
          </a:p>
          <a:p>
            <a:pPr fontAlgn="base"/>
            <a:r>
              <a:rPr lang="en-US" sz="2800" b="1" u="sng" dirty="0" smtClean="0">
                <a:solidFill>
                  <a:srgbClr val="C00000"/>
                </a:solidFill>
                <a:latin typeface="Laila SemiBold" pitchFamily="2" charset="0"/>
                <a:cs typeface="Laila SemiBold" pitchFamily="2" charset="0"/>
              </a:rPr>
              <a:t>    </a:t>
            </a:r>
            <a:r>
              <a:rPr lang="hi-IN" sz="2800" b="1" u="sng" dirty="0" smtClean="0">
                <a:solidFill>
                  <a:srgbClr val="C00000"/>
                </a:solidFill>
                <a:latin typeface="Laila SemiBold" pitchFamily="2" charset="0"/>
                <a:cs typeface="Laila SemiBold" pitchFamily="2" charset="0"/>
              </a:rPr>
              <a:t>शब्दार्थ</a:t>
            </a:r>
            <a:r>
              <a:rPr lang="en-US" sz="2800" b="1" u="sng" dirty="0" smtClean="0">
                <a:solidFill>
                  <a:srgbClr val="C00000"/>
                </a:solidFill>
                <a:latin typeface="Laila SemiBold" pitchFamily="2" charset="0"/>
                <a:cs typeface="Laila SemiBold" pitchFamily="2" charset="0"/>
              </a:rPr>
              <a:t> :         -</a:t>
            </a:r>
          </a:p>
          <a:p>
            <a:pPr fontAlgn="base"/>
            <a:r>
              <a:rPr lang="en-US" sz="500" b="1" dirty="0">
                <a:latin typeface="Laila SemiBold" pitchFamily="2" charset="0"/>
                <a:cs typeface="Laila SemiBold" pitchFamily="2" charset="0"/>
              </a:rPr>
              <a:t> </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बाँणी –</a:t>
            </a:r>
            <a:r>
              <a:rPr lang="hi-IN" sz="2800" dirty="0">
                <a:latin typeface="Laila SemiBold" pitchFamily="2" charset="0"/>
                <a:cs typeface="Laila SemiBold" pitchFamily="2" charset="0"/>
              </a:rPr>
              <a:t> बोली</a:t>
            </a:r>
            <a:br>
              <a:rPr lang="hi-IN" sz="2800" dirty="0">
                <a:latin typeface="Laila SemiBold" pitchFamily="2" charset="0"/>
                <a:cs typeface="Laila SemiBold" pitchFamily="2" charset="0"/>
              </a:rPr>
            </a:br>
            <a:r>
              <a:rPr lang="hi-IN" sz="2800" b="1" dirty="0">
                <a:latin typeface="Laila SemiBold" pitchFamily="2" charset="0"/>
                <a:cs typeface="Laila SemiBold" pitchFamily="2" charset="0"/>
              </a:rPr>
              <a:t>आपा</a:t>
            </a:r>
            <a:r>
              <a:rPr lang="hi-IN" sz="2800" dirty="0">
                <a:latin typeface="Laila SemiBold" pitchFamily="2" charset="0"/>
                <a:cs typeface="Laila SemiBold" pitchFamily="2" charset="0"/>
              </a:rPr>
              <a:t> – अहम् (अहंकार )</a:t>
            </a:r>
            <a:br>
              <a:rPr lang="hi-IN" sz="2800" dirty="0">
                <a:latin typeface="Laila SemiBold" pitchFamily="2" charset="0"/>
                <a:cs typeface="Laila SemiBold" pitchFamily="2" charset="0"/>
              </a:rPr>
            </a:br>
            <a:r>
              <a:rPr lang="hi-IN" sz="2800" b="1" dirty="0">
                <a:latin typeface="Laila SemiBold" pitchFamily="2" charset="0"/>
                <a:cs typeface="Laila SemiBold" pitchFamily="2" charset="0"/>
              </a:rPr>
              <a:t>खोइ</a:t>
            </a:r>
            <a:r>
              <a:rPr lang="hi-IN" sz="2800" dirty="0">
                <a:latin typeface="Laila SemiBold" pitchFamily="2" charset="0"/>
                <a:cs typeface="Laila SemiBold" pitchFamily="2" charset="0"/>
              </a:rPr>
              <a:t> – त्याग करना</a:t>
            </a:r>
            <a:br>
              <a:rPr lang="hi-IN" sz="2800" dirty="0">
                <a:latin typeface="Laila SemiBold" pitchFamily="2" charset="0"/>
                <a:cs typeface="Laila SemiBold" pitchFamily="2" charset="0"/>
              </a:rPr>
            </a:br>
            <a:r>
              <a:rPr lang="hi-IN" sz="2800" b="1" dirty="0">
                <a:latin typeface="Laila SemiBold" pitchFamily="2" charset="0"/>
                <a:cs typeface="Laila SemiBold" pitchFamily="2" charset="0"/>
              </a:rPr>
              <a:t>सीतल –</a:t>
            </a:r>
            <a:r>
              <a:rPr lang="hi-IN" sz="2800" dirty="0">
                <a:latin typeface="Laila SemiBold" pitchFamily="2" charset="0"/>
                <a:cs typeface="Laila SemiBold" pitchFamily="2" charset="0"/>
              </a:rPr>
              <a:t> शीतल ( ठंडा ,अच्छा )</a:t>
            </a:r>
            <a:br>
              <a:rPr lang="hi-IN" sz="2800" dirty="0">
                <a:latin typeface="Laila SemiBold" pitchFamily="2" charset="0"/>
                <a:cs typeface="Laila SemiBold" pitchFamily="2" charset="0"/>
              </a:rPr>
            </a:br>
            <a:r>
              <a:rPr lang="hi-IN" sz="2800" b="1" dirty="0">
                <a:latin typeface="Laila SemiBold" pitchFamily="2" charset="0"/>
                <a:cs typeface="Laila SemiBold" pitchFamily="2" charset="0"/>
              </a:rPr>
              <a:t>औरन –</a:t>
            </a:r>
            <a:r>
              <a:rPr lang="hi-IN" sz="2800" dirty="0">
                <a:latin typeface="Laila SemiBold" pitchFamily="2" charset="0"/>
                <a:cs typeface="Laila SemiBold" pitchFamily="2" charset="0"/>
              </a:rPr>
              <a:t> दूसरों को</a:t>
            </a:r>
            <a:br>
              <a:rPr lang="hi-IN" sz="2800" dirty="0">
                <a:latin typeface="Laila SemiBold" pitchFamily="2" charset="0"/>
                <a:cs typeface="Laila SemiBold" pitchFamily="2" charset="0"/>
              </a:rPr>
            </a:br>
            <a:r>
              <a:rPr lang="hi-IN" sz="2800" b="1" dirty="0">
                <a:latin typeface="Laila SemiBold" pitchFamily="2" charset="0"/>
                <a:cs typeface="Laila SemiBold" pitchFamily="2" charset="0"/>
              </a:rPr>
              <a:t>होइ</a:t>
            </a:r>
            <a:r>
              <a:rPr lang="hi-IN" sz="2800" dirty="0">
                <a:latin typeface="Laila SemiBold" pitchFamily="2" charset="0"/>
                <a:cs typeface="Laila SemiBold" pitchFamily="2" charset="0"/>
              </a:rPr>
              <a:t> – </a:t>
            </a:r>
            <a:r>
              <a:rPr lang="hi-IN" sz="2800" dirty="0" smtClean="0">
                <a:latin typeface="Laila SemiBold" pitchFamily="2" charset="0"/>
                <a:cs typeface="Laila SemiBold" pitchFamily="2" charset="0"/>
              </a:rPr>
              <a:t>होना</a:t>
            </a:r>
            <a:endParaRPr lang="en-US" sz="2800" dirty="0">
              <a:latin typeface="Laila SemiBold" pitchFamily="2" charset="0"/>
              <a:cs typeface="Laila SemiBold" pitchFamily="2" charset="0"/>
            </a:endParaRPr>
          </a:p>
        </p:txBody>
      </p:sp>
      <p:sp>
        <p:nvSpPr>
          <p:cNvPr id="4" name="Rounded Rectangle 3"/>
          <p:cNvSpPr/>
          <p:nvPr/>
        </p:nvSpPr>
        <p:spPr>
          <a:xfrm>
            <a:off x="914400" y="463808"/>
            <a:ext cx="7010400" cy="1022092"/>
          </a:xfrm>
          <a:prstGeom prst="roundRect">
            <a:avLst>
              <a:gd name="adj" fmla="val 592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5916" t="33038" r="10890" b="4740"/>
          <a:stretch/>
        </p:blipFill>
        <p:spPr>
          <a:xfrm>
            <a:off x="5334000" y="2476500"/>
            <a:ext cx="3146082" cy="2891367"/>
          </a:xfrm>
          <a:prstGeom prst="round2DiagRect">
            <a:avLst>
              <a:gd name="adj1" fmla="val 16667"/>
              <a:gd name="adj2" fmla="val 0"/>
            </a:avLst>
          </a:prstGeom>
          <a:ln w="88900" cap="sq">
            <a:solidFill>
              <a:srgbClr val="00B050"/>
            </a:solidFill>
            <a:miter lim="800000"/>
          </a:ln>
          <a:effectLst>
            <a:outerShdw blurRad="254000" algn="tl" rotWithShape="0">
              <a:srgbClr val="000000">
                <a:alpha val="43000"/>
              </a:srgbClr>
            </a:outerShdw>
          </a:effectLst>
        </p:spPr>
      </p:pic>
      <p:sp>
        <p:nvSpPr>
          <p:cNvPr id="3" name="TextBox 2"/>
          <p:cNvSpPr txBox="1"/>
          <p:nvPr/>
        </p:nvSpPr>
        <p:spPr>
          <a:xfrm>
            <a:off x="304800" y="519648"/>
            <a:ext cx="8382000" cy="3785652"/>
          </a:xfrm>
          <a:prstGeom prst="rect">
            <a:avLst/>
          </a:prstGeom>
          <a:noFill/>
        </p:spPr>
        <p:txBody>
          <a:bodyPr wrap="square" rtlCol="0">
            <a:spAutoFit/>
          </a:bodyPr>
          <a:lstStyle/>
          <a:p>
            <a:pPr fontAlgn="base"/>
            <a:r>
              <a:rPr lang="hi-IN" sz="2400" b="1" dirty="0">
                <a:solidFill>
                  <a:srgbClr val="C00000"/>
                </a:solidFill>
                <a:latin typeface="Laila SemiBold" pitchFamily="2" charset="0"/>
                <a:cs typeface="Laila SemiBold" pitchFamily="2" charset="0"/>
              </a:rPr>
              <a:t>प्रसंग -:</a:t>
            </a:r>
            <a:r>
              <a:rPr lang="hi-IN" sz="2400" dirty="0">
                <a:solidFill>
                  <a:srgbClr val="C00000"/>
                </a:solidFill>
                <a:latin typeface="Laila SemiBold" pitchFamily="2" charset="0"/>
                <a:cs typeface="Laila SemiBold" pitchFamily="2" charset="0"/>
              </a:rPr>
              <a:t> </a:t>
            </a:r>
            <a:r>
              <a:rPr lang="hi-IN" sz="2400" dirty="0">
                <a:latin typeface="Laila SemiBold" pitchFamily="2" charset="0"/>
                <a:cs typeface="Laila SemiBold" pitchFamily="2" charset="0"/>
              </a:rPr>
              <a:t>प्रस्तुत साखी हमारी हिंदी पाठ्य पुस्तक ‘स्पर्श ‘ से ली गई है। इस साखी के </a:t>
            </a:r>
            <a:r>
              <a:rPr lang="hi-IN" sz="2400" dirty="0" smtClean="0">
                <a:latin typeface="Laila SemiBold" pitchFamily="2" charset="0"/>
                <a:cs typeface="Laila SemiBold" pitchFamily="2" charset="0"/>
              </a:rPr>
              <a:t>कवि </a:t>
            </a:r>
            <a:r>
              <a:rPr lang="hi-IN" sz="2400" dirty="0">
                <a:latin typeface="Laila SemiBold" pitchFamily="2" charset="0"/>
                <a:cs typeface="Laila SemiBold" pitchFamily="2" charset="0"/>
              </a:rPr>
              <a:t>‘कबीरदास ‘जी है। इसमें कबीर ने मीठी बोली बोलने और दूसरों को दुःख न देने की बात कही </a:t>
            </a:r>
            <a:r>
              <a:rPr lang="hi-IN" sz="2400" dirty="0" smtClean="0">
                <a:latin typeface="Laila SemiBold" pitchFamily="2" charset="0"/>
                <a:cs typeface="Laila SemiBold" pitchFamily="2" charset="0"/>
              </a:rPr>
              <a:t>है</a:t>
            </a:r>
            <a:r>
              <a:rPr lang="hi-IN" sz="2400" dirty="0">
                <a:latin typeface="Laila SemiBold" pitchFamily="2" charset="0"/>
                <a:cs typeface="Laila SemiBold" pitchFamily="2" charset="0"/>
              </a:rPr>
              <a:t> ।</a:t>
            </a:r>
            <a:endParaRPr lang="en-US" sz="2400" dirty="0" smtClean="0">
              <a:latin typeface="Laila SemiBold" pitchFamily="2" charset="0"/>
              <a:cs typeface="Laila SemiBold" pitchFamily="2" charset="0"/>
            </a:endParaRPr>
          </a:p>
          <a:p>
            <a:pPr fontAlgn="base"/>
            <a:endParaRPr lang="hi-IN" sz="2400" dirty="0">
              <a:latin typeface="Laila SemiBold" pitchFamily="2" charset="0"/>
              <a:cs typeface="Laila SemiBold" pitchFamily="2" charset="0"/>
            </a:endParaRPr>
          </a:p>
          <a:p>
            <a:pPr fontAlgn="base"/>
            <a:r>
              <a:rPr lang="hi-IN" sz="2400" b="1" dirty="0">
                <a:solidFill>
                  <a:srgbClr val="C00000"/>
                </a:solidFill>
                <a:latin typeface="Laila SemiBold" pitchFamily="2" charset="0"/>
                <a:cs typeface="Laila SemiBold" pitchFamily="2" charset="0"/>
              </a:rPr>
              <a:t>व्याख्या -:</a:t>
            </a:r>
            <a:r>
              <a:rPr lang="hi-IN" sz="2400" dirty="0">
                <a:latin typeface="Laila SemiBold" pitchFamily="2" charset="0"/>
                <a:cs typeface="Laila SemiBold" pitchFamily="2" charset="0"/>
              </a:rPr>
              <a:t> इसमें कबीरदास जी कहते है कि हमें अपने मन का अहंकार त्याग कर ऐसी भाषा का प्रयोग करना चाहिए </a:t>
            </a:r>
            <a:endParaRPr lang="en-US"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जिसमे </a:t>
            </a:r>
            <a:r>
              <a:rPr lang="hi-IN" sz="2400" dirty="0">
                <a:latin typeface="Laila SemiBold" pitchFamily="2" charset="0"/>
                <a:cs typeface="Laila SemiBold" pitchFamily="2" charset="0"/>
              </a:rPr>
              <a:t>हमारा अपना तन मन भी सवस्थ रहे </a:t>
            </a:r>
            <a:endParaRPr lang="en-US"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और </a:t>
            </a:r>
            <a:r>
              <a:rPr lang="hi-IN" sz="2400" dirty="0">
                <a:latin typeface="Laila SemiBold" pitchFamily="2" charset="0"/>
                <a:cs typeface="Laila SemiBold" pitchFamily="2" charset="0"/>
              </a:rPr>
              <a:t>दूसरों को भी कोई कष्ट न हो अर्थात </a:t>
            </a:r>
            <a:endParaRPr lang="en-US" sz="2400" dirty="0" smtClean="0">
              <a:latin typeface="Laila SemiBold" pitchFamily="2" charset="0"/>
              <a:cs typeface="Laila SemiBold" pitchFamily="2" charset="0"/>
            </a:endParaRPr>
          </a:p>
          <a:p>
            <a:pPr fontAlgn="base"/>
            <a:r>
              <a:rPr lang="hi-IN" sz="2400" dirty="0" smtClean="0">
                <a:latin typeface="Laila SemiBold" pitchFamily="2" charset="0"/>
                <a:cs typeface="Laila SemiBold" pitchFamily="2" charset="0"/>
              </a:rPr>
              <a:t>दूसरों </a:t>
            </a:r>
            <a:r>
              <a:rPr lang="hi-IN" sz="2400" dirty="0">
                <a:latin typeface="Laila SemiBold" pitchFamily="2" charset="0"/>
                <a:cs typeface="Laila SemiBold" pitchFamily="2" charset="0"/>
              </a:rPr>
              <a:t>को भी सुख प्राप्त हो।</a:t>
            </a:r>
          </a:p>
          <a:p>
            <a:endParaRPr lang="en-US" sz="2400" dirty="0">
              <a:latin typeface="Laila SemiBold" pitchFamily="2" charset="0"/>
              <a:cs typeface="Laila SemiBold" pitchFamily="2" charset="0"/>
            </a:endParaRPr>
          </a:p>
        </p:txBody>
      </p:sp>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463808"/>
            <a:ext cx="7010400" cy="3277820"/>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fontAlgn="base"/>
            <a:r>
              <a:rPr lang="en-US" sz="600" dirty="0" smtClean="0">
                <a:latin typeface="Laila SemiBold" pitchFamily="2" charset="0"/>
                <a:cs typeface="Laila SemiBold" pitchFamily="2" charset="0"/>
              </a:rPr>
              <a:t> </a:t>
            </a:r>
            <a:endParaRPr lang="en-US" sz="2800" dirty="0" smtClean="0">
              <a:latin typeface="Laila SemiBold" pitchFamily="2" charset="0"/>
              <a:cs typeface="Laila SemiBold" pitchFamily="2" charset="0"/>
            </a:endParaRPr>
          </a:p>
          <a:p>
            <a:pPr fontAlgn="base"/>
            <a:r>
              <a:rPr lang="en-US" sz="2800" dirty="0" smtClean="0">
                <a:latin typeface="Laila SemiBold" pitchFamily="2" charset="0"/>
                <a:cs typeface="Laila SemiBold" pitchFamily="2" charset="0"/>
              </a:rPr>
              <a:t>		</a:t>
            </a:r>
            <a:r>
              <a:rPr lang="hi-IN" sz="2800" dirty="0">
                <a:latin typeface="Laila SemiBold" pitchFamily="2" charset="0"/>
                <a:cs typeface="Laila SemiBold" pitchFamily="2" charset="0"/>
              </a:rPr>
              <a:t>कस्तूरी कुंडली बसै ,मृग ढूँढै बन माँहि।</a:t>
            </a:r>
            <a:br>
              <a:rPr lang="hi-IN" sz="2800" dirty="0">
                <a:latin typeface="Laila SemiBold" pitchFamily="2" charset="0"/>
                <a:cs typeface="Laila SemiBold" pitchFamily="2" charset="0"/>
              </a:rPr>
            </a:br>
            <a:r>
              <a:rPr lang="hi-IN" sz="2800" dirty="0" smtClean="0">
                <a:latin typeface="Laila SemiBold" pitchFamily="2" charset="0"/>
                <a:cs typeface="Laila SemiBold" pitchFamily="2" charset="0"/>
              </a:rPr>
              <a:t>		ऐसैं </a:t>
            </a:r>
            <a:r>
              <a:rPr lang="hi-IN" sz="2800" dirty="0">
                <a:latin typeface="Laila SemiBold" pitchFamily="2" charset="0"/>
                <a:cs typeface="Laila SemiBold" pitchFamily="2" charset="0"/>
              </a:rPr>
              <a:t>घटि- घटि राँम है , दुनियां देखै नाँहिं।।</a:t>
            </a:r>
            <a:endParaRPr lang="en-US" sz="2800" dirty="0" smtClean="0">
              <a:latin typeface="Laila SemiBold" pitchFamily="2" charset="0"/>
              <a:cs typeface="Laila SemiBold" pitchFamily="2" charset="0"/>
            </a:endParaRPr>
          </a:p>
          <a:p>
            <a:pPr fontAlgn="base"/>
            <a:endParaRPr lang="hi-IN" sz="2800" dirty="0">
              <a:latin typeface="Laila SemiBold" pitchFamily="2" charset="0"/>
              <a:cs typeface="Laila SemiBold" pitchFamily="2" charset="0"/>
            </a:endParaRPr>
          </a:p>
          <a:p>
            <a:pPr fontAlgn="base"/>
            <a:r>
              <a:rPr lang="en-US" sz="2800" b="1" u="sng" dirty="0" smtClean="0">
                <a:solidFill>
                  <a:srgbClr val="C00000"/>
                </a:solidFill>
                <a:latin typeface="Laila SemiBold" pitchFamily="2" charset="0"/>
                <a:cs typeface="Laila SemiBold" pitchFamily="2" charset="0"/>
              </a:rPr>
              <a:t>    </a:t>
            </a:r>
            <a:r>
              <a:rPr lang="hi-IN" sz="2800" b="1" u="sng" dirty="0" smtClean="0">
                <a:solidFill>
                  <a:srgbClr val="C00000"/>
                </a:solidFill>
                <a:latin typeface="Laila SemiBold" pitchFamily="2" charset="0"/>
                <a:cs typeface="Laila SemiBold" pitchFamily="2" charset="0"/>
              </a:rPr>
              <a:t>शब्दार्थ</a:t>
            </a:r>
            <a:r>
              <a:rPr lang="en-US" sz="2800" b="1" u="sng" dirty="0" smtClean="0">
                <a:solidFill>
                  <a:srgbClr val="C00000"/>
                </a:solidFill>
                <a:latin typeface="Laila SemiBold" pitchFamily="2" charset="0"/>
                <a:cs typeface="Laila SemiBold" pitchFamily="2" charset="0"/>
              </a:rPr>
              <a:t> :         -</a:t>
            </a:r>
          </a:p>
          <a:p>
            <a:pPr fontAlgn="base"/>
            <a:r>
              <a:rPr lang="en-US" sz="500" b="1" dirty="0">
                <a:latin typeface="Laila SemiBold" pitchFamily="2" charset="0"/>
                <a:cs typeface="Laila SemiBold" pitchFamily="2" charset="0"/>
              </a:rPr>
              <a:t> </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कुंडली – </a:t>
            </a:r>
            <a:r>
              <a:rPr lang="hi-IN" sz="2800" dirty="0">
                <a:latin typeface="Laila SemiBold" pitchFamily="2" charset="0"/>
                <a:cs typeface="Laila SemiBold" pitchFamily="2" charset="0"/>
              </a:rPr>
              <a:t>नाभि</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मृग – </a:t>
            </a:r>
            <a:r>
              <a:rPr lang="hi-IN" sz="2800" dirty="0">
                <a:latin typeface="Laila SemiBold" pitchFamily="2" charset="0"/>
                <a:cs typeface="Laila SemiBold" pitchFamily="2" charset="0"/>
              </a:rPr>
              <a:t>हिरण</a:t>
            </a:r>
            <a:r>
              <a:rPr lang="hi-IN" sz="2800" b="1" dirty="0">
                <a:latin typeface="Laila SemiBold" pitchFamily="2" charset="0"/>
                <a:cs typeface="Laila SemiBold" pitchFamily="2" charset="0"/>
              </a:rPr>
              <a:t/>
            </a:r>
            <a:br>
              <a:rPr lang="hi-IN" sz="2800" b="1" dirty="0">
                <a:latin typeface="Laila SemiBold" pitchFamily="2" charset="0"/>
                <a:cs typeface="Laila SemiBold" pitchFamily="2" charset="0"/>
              </a:rPr>
            </a:br>
            <a:r>
              <a:rPr lang="hi-IN" sz="2800" b="1" dirty="0">
                <a:latin typeface="Laila SemiBold" pitchFamily="2" charset="0"/>
                <a:cs typeface="Laila SemiBold" pitchFamily="2" charset="0"/>
              </a:rPr>
              <a:t>घटि घटि – </a:t>
            </a:r>
            <a:r>
              <a:rPr lang="hi-IN" sz="2800" dirty="0">
                <a:latin typeface="Laila SemiBold" pitchFamily="2" charset="0"/>
                <a:cs typeface="Laila SemiBold" pitchFamily="2" charset="0"/>
              </a:rPr>
              <a:t>कण कण</a:t>
            </a:r>
            <a:endParaRPr lang="en-US" sz="2800" dirty="0">
              <a:latin typeface="Laila SemiBold" pitchFamily="2" charset="0"/>
              <a:cs typeface="Laila SemiBold" pitchFamily="2" charset="0"/>
            </a:endParaRPr>
          </a:p>
        </p:txBody>
      </p:sp>
      <p:sp>
        <p:nvSpPr>
          <p:cNvPr id="4" name="Rounded Rectangle 3"/>
          <p:cNvSpPr/>
          <p:nvPr/>
        </p:nvSpPr>
        <p:spPr>
          <a:xfrm>
            <a:off x="914400" y="463808"/>
            <a:ext cx="7010400" cy="1022092"/>
          </a:xfrm>
          <a:prstGeom prst="roundRect">
            <a:avLst>
              <a:gd name="adj" fmla="val 592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ile:Marsh Deer, Esteros Del Ibera, Corrientes, Argentina, 3rd. Ja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3918" y="2400300"/>
            <a:ext cx="3824682" cy="2533650"/>
          </a:xfrm>
          <a:prstGeom prst="round2DiagRect">
            <a:avLst>
              <a:gd name="adj1" fmla="val 16667"/>
              <a:gd name="adj2" fmla="val 0"/>
            </a:avLst>
          </a:prstGeom>
          <a:ln w="88900" cap="sq">
            <a:solidFill>
              <a:srgbClr val="00B05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0647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619185"/>
            <a:ext cx="8153400" cy="4524315"/>
          </a:xfrm>
          <a:prstGeom prst="rect">
            <a:avLst/>
          </a:prstGeom>
          <a:noFill/>
        </p:spPr>
        <p:txBody>
          <a:bodyPr wrap="square" rtlCol="0">
            <a:spAutoFit/>
          </a:bodyPr>
          <a:lstStyle/>
          <a:p>
            <a:pPr fontAlgn="base"/>
            <a:r>
              <a:rPr lang="hi-IN" sz="2400" b="1" dirty="0">
                <a:solidFill>
                  <a:srgbClr val="C00000"/>
                </a:solidFill>
                <a:latin typeface="Laila SemiBold" pitchFamily="2" charset="0"/>
                <a:cs typeface="Laila SemiBold" pitchFamily="2" charset="0"/>
              </a:rPr>
              <a:t>प्रसंग -:</a:t>
            </a:r>
            <a:r>
              <a:rPr lang="hi-IN" sz="2400" dirty="0">
                <a:solidFill>
                  <a:srgbClr val="C00000"/>
                </a:solidFill>
                <a:latin typeface="Laila SemiBold" pitchFamily="2" charset="0"/>
                <a:cs typeface="Laila SemiBold" pitchFamily="2" charset="0"/>
              </a:rPr>
              <a:t> </a:t>
            </a:r>
            <a:r>
              <a:rPr lang="hi-IN" sz="2400" dirty="0">
                <a:latin typeface="Laila SemiBold" pitchFamily="2" charset="0"/>
                <a:cs typeface="Laila SemiBold" pitchFamily="2" charset="0"/>
              </a:rPr>
              <a:t> प्रस्तुत साखी हमारी हिंदी पाठ्य पुस्तक ‘स्पर्श ‘ से ली गई है। इसके कवी कबीरदास जी है इसमें कबीर कहते है कि संसार के लोग कस्तूरी हिरण की तरह  हो गए है जिस तरह हिरण कस्तूरी प्राप्ति के लिए इधर उधर भटकता रहता है उसी तरह लोग भी ईश्वर प्राप्ति के लिए भटक रहे है</a:t>
            </a:r>
            <a:r>
              <a:rPr lang="hi-IN" sz="2400" dirty="0" smtClean="0">
                <a:latin typeface="Laila SemiBold" pitchFamily="2" charset="0"/>
                <a:cs typeface="Laila SemiBold" pitchFamily="2" charset="0"/>
              </a:rPr>
              <a:t>।</a:t>
            </a:r>
          </a:p>
          <a:p>
            <a:pPr fontAlgn="base"/>
            <a:endParaRPr lang="hi-IN" sz="2400" dirty="0">
              <a:latin typeface="Laila SemiBold" pitchFamily="2" charset="0"/>
              <a:cs typeface="Laila SemiBold" pitchFamily="2" charset="0"/>
            </a:endParaRPr>
          </a:p>
          <a:p>
            <a:pPr fontAlgn="base"/>
            <a:r>
              <a:rPr lang="hi-IN" sz="2400" b="1" dirty="0">
                <a:solidFill>
                  <a:srgbClr val="C00000"/>
                </a:solidFill>
                <a:latin typeface="Laila SemiBold" pitchFamily="2" charset="0"/>
                <a:cs typeface="Laila SemiBold" pitchFamily="2" charset="0"/>
              </a:rPr>
              <a:t>व्याख्या -:</a:t>
            </a:r>
            <a:r>
              <a:rPr lang="hi-IN" sz="2400" dirty="0">
                <a:latin typeface="Laila SemiBold" pitchFamily="2" charset="0"/>
                <a:cs typeface="Laila SemiBold" pitchFamily="2" charset="0"/>
              </a:rPr>
              <a:t> कबीरदास जी कहते है कि जिस प्रकार एक हिरण कस्तूरी की खुशबु को जंगल में ढूंढ़ता फिरता है जबकि वह सुगंध उसी की नाभि में विद्यमान होती है परन्तु  वह इस बात से बेखबर होता है, उसी प्रकार संसार के कण कण में ईश्वर विद्यमान है और मनुष्य इस बात से बेखबर ईश्वर को देवालयों और तीर्थों में ढूंढ़ता है। कबीर जी कहते है कि अगर ईश्वर को ढूंढ़ना ही है तो अपने मन में ढूंढो</a:t>
            </a:r>
            <a:r>
              <a:rPr lang="hi-IN" sz="2400" dirty="0" smtClean="0">
                <a:latin typeface="Laila SemiBold" pitchFamily="2" charset="0"/>
                <a:cs typeface="Laila SemiBold" pitchFamily="2" charset="0"/>
              </a:rPr>
              <a:t>।</a:t>
            </a:r>
            <a:endParaRPr lang="hi-IN" sz="2400" dirty="0">
              <a:latin typeface="Laila SemiBold" pitchFamily="2" charset="0"/>
              <a:cs typeface="Laila SemiBold" pitchFamily="2" charset="0"/>
            </a:endParaRPr>
          </a:p>
        </p:txBody>
      </p:sp>
    </p:spTree>
    <p:extLst>
      <p:ext uri="{BB962C8B-B14F-4D97-AF65-F5344CB8AC3E}">
        <p14:creationId xmlns:p14="http://schemas.microsoft.com/office/powerpoint/2010/main" val="38805351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xmlns=""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TotalTime>
  <Words>1253</Words>
  <Application>Microsoft Office PowerPoint</Application>
  <PresentationFormat>On-screen Show (16:10)</PresentationFormat>
  <Paragraphs>135</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Savon</vt:lpstr>
      <vt:lpstr>PowerPoint Presentation</vt:lpstr>
      <vt:lpstr>PowerPoint Presentation</vt:lpstr>
      <vt:lpstr>पाठ में प्रवेश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बोधात्मक ज्ञान परख प्रश्न</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कबीर की साखी </dc:title>
  <dc:creator>Redax Yadav</dc:creator>
  <cp:lastModifiedBy>Redax Yadav</cp:lastModifiedBy>
  <cp:revision>106</cp:revision>
  <cp:lastPrinted>2025-01-20T09:00:59Z</cp:lastPrinted>
  <dcterms:created xsi:type="dcterms:W3CDTF">2025-01-13T07:29:54Z</dcterms:created>
  <dcterms:modified xsi:type="dcterms:W3CDTF">2025-05-16T04:27:59Z</dcterms:modified>
</cp:coreProperties>
</file>