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60" r:id="rId1"/>
  </p:sldMasterIdLst>
  <p:sldIdLst>
    <p:sldId id="272" r:id="rId2"/>
    <p:sldId id="271" r:id="rId3"/>
    <p:sldId id="274" r:id="rId4"/>
    <p:sldId id="275" r:id="rId5"/>
    <p:sldId id="273" r:id="rId6"/>
    <p:sldId id="276" r:id="rId7"/>
    <p:sldId id="278" r:id="rId8"/>
    <p:sldId id="277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4" autoAdjust="0"/>
    <p:restoredTop sz="94660"/>
  </p:normalViewPr>
  <p:slideViewPr>
    <p:cSldViewPr>
      <p:cViewPr>
        <p:scale>
          <a:sx n="75" d="100"/>
          <a:sy n="75" d="100"/>
        </p:scale>
        <p:origin x="1016" y="300"/>
      </p:cViewPr>
      <p:guideLst>
        <p:guide orient="horz" pos="1620"/>
        <p:guide pos="2880"/>
        <p:guide orient="horz" pos="18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21920"/>
            <a:ext cx="8814816" cy="2087880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17501"/>
            <a:ext cx="8229600" cy="18415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349500"/>
            <a:ext cx="6560234" cy="14605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5424170"/>
            <a:ext cx="3002280" cy="228600"/>
          </a:xfrm>
        </p:spPr>
        <p:txBody>
          <a:bodyPr vert="horz" rtlCol="0"/>
          <a:lstStyle/>
          <a:p>
            <a:fld id="{2069C06D-4ED8-42C6-905D-CA84CA1B6CBF}" type="datetime2">
              <a:rPr lang="en-US" smtClean="0"/>
              <a:t>Saturday, May 24, 2025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5424170"/>
            <a:ext cx="464288" cy="22860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5424170"/>
            <a:ext cx="3907464" cy="228600"/>
          </a:xfrm>
        </p:spPr>
        <p:txBody>
          <a:bodyPr vert="horz" rtlCol="0"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187157"/>
            <a:ext cx="8001000" cy="762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2722880"/>
            <a:ext cx="7406640" cy="762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15192"/>
            <a:ext cx="7772400" cy="2275840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739761"/>
            <a:ext cx="7772400" cy="1258093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5428058"/>
            <a:ext cx="3002280" cy="228600"/>
          </a:xfrm>
        </p:spPr>
        <p:txBody>
          <a:bodyPr vert="horz" rtlCol="0"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5428058"/>
            <a:ext cx="464288" cy="22860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5428058"/>
            <a:ext cx="3907464" cy="22860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5428807"/>
            <a:ext cx="464288" cy="228600"/>
          </a:xfrm>
        </p:spPr>
        <p:txBody>
          <a:bodyPr/>
          <a:lstStyle/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187157"/>
            <a:ext cx="8001000" cy="762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1804347"/>
            <a:ext cx="3749040" cy="762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1804347"/>
            <a:ext cx="3749040" cy="762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957"/>
            <a:ext cx="8229600" cy="9525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279261"/>
            <a:ext cx="4041775" cy="533135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968500"/>
            <a:ext cx="4040188" cy="328480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68500"/>
            <a:ext cx="4041775" cy="328480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5428807"/>
            <a:ext cx="464288" cy="228600"/>
          </a:xfrm>
        </p:spPr>
        <p:txBody>
          <a:bodyPr/>
          <a:lstStyle/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1015"/>
            <a:ext cx="8229600" cy="9525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187157"/>
            <a:ext cx="8001000" cy="762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881380"/>
            <a:ext cx="3749040" cy="762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254000"/>
            <a:ext cx="3931920" cy="635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922967"/>
            <a:ext cx="3931920" cy="8890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1841500"/>
            <a:ext cx="8666456" cy="331470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5428058"/>
            <a:ext cx="3002280" cy="228600"/>
          </a:xfrm>
        </p:spPr>
        <p:txBody>
          <a:bodyPr vert="horz" rtlCol="0"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5428058"/>
            <a:ext cx="464288" cy="22860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5428058"/>
            <a:ext cx="3907464" cy="22860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3937000"/>
            <a:ext cx="5486400" cy="55378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4490780"/>
            <a:ext cx="5486400" cy="760213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08220"/>
            <a:ext cx="8534400" cy="36195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5424170"/>
            <a:ext cx="3002280" cy="228600"/>
          </a:xfrm>
        </p:spPr>
        <p:txBody>
          <a:bodyPr vert="horz" rtlCol="0"/>
          <a:lstStyle/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5424170"/>
            <a:ext cx="464288" cy="22860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5424170"/>
            <a:ext cx="3907464" cy="22860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22571"/>
            <a:ext cx="8810846" cy="5471160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5334000"/>
            <a:ext cx="4212264" cy="22860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5334000"/>
            <a:ext cx="3002280" cy="22860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02A60FF-E0F5-40B1-BBCF-3024E1FF0623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5428807"/>
            <a:ext cx="464288" cy="22860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83A6C9C-034B-4739-986E-95CE353DFA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11280"/>
            <a:ext cx="8229600" cy="9525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371864"/>
            <a:ext cx="8229600" cy="37719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861" r:id="rId1"/>
    <p:sldLayoutId id="2147484862" r:id="rId2"/>
    <p:sldLayoutId id="2147484863" r:id="rId3"/>
    <p:sldLayoutId id="2147484864" r:id="rId4"/>
    <p:sldLayoutId id="2147484865" r:id="rId5"/>
    <p:sldLayoutId id="2147484866" r:id="rId6"/>
    <p:sldLayoutId id="2147484867" r:id="rId7"/>
    <p:sldLayoutId id="2147484868" r:id="rId8"/>
    <p:sldLayoutId id="2147484869" r:id="rId9"/>
    <p:sldLayoutId id="2147484870" r:id="rId10"/>
    <p:sldLayoutId id="21474848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50190"/>
            <a:ext cx="3868615" cy="1186683"/>
          </a:xfrm>
          <a:prstGeom prst="rect">
            <a:avLst/>
          </a:prstGeom>
          <a:noFill/>
        </p:spPr>
        <p:txBody>
          <a:bodyPr wrap="square" lIns="77925" tIns="38963" rIns="77925" bIns="38963">
            <a:spAutoFit/>
          </a:bodyPr>
          <a:lstStyle/>
          <a:p>
            <a:pPr algn="ctr"/>
            <a:r>
              <a:rPr lang="en-US" sz="7200" b="1" dirty="0">
                <a:ln w="3155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Georgia" pitchFamily="18" charset="0"/>
              </a:rPr>
              <a:t>J</a:t>
            </a:r>
            <a:r>
              <a:rPr lang="en-US" sz="7200" b="1" dirty="0">
                <a:ln w="3155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.P.S.</a:t>
            </a:r>
          </a:p>
        </p:txBody>
      </p:sp>
      <p:sp>
        <p:nvSpPr>
          <p:cNvPr id="3" name="Rectangle 2"/>
          <p:cNvSpPr/>
          <p:nvPr/>
        </p:nvSpPr>
        <p:spPr>
          <a:xfrm>
            <a:off x="3790219" y="414328"/>
            <a:ext cx="5181599" cy="601907"/>
          </a:xfrm>
          <a:prstGeom prst="rect">
            <a:avLst/>
          </a:prstGeom>
          <a:noFill/>
        </p:spPr>
        <p:txBody>
          <a:bodyPr wrap="square" lIns="77925" tIns="38963" rIns="77925" bIns="38963">
            <a:spAutoFit/>
          </a:bodyPr>
          <a:lstStyle/>
          <a:p>
            <a:pPr algn="ctr"/>
            <a:r>
              <a:rPr lang="en-IN" sz="3400" b="1" dirty="0">
                <a:ln w="3175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NH-16, Gangapada,</a:t>
            </a:r>
            <a:endParaRPr lang="en-US" sz="3400" b="1" dirty="0">
              <a:ln w="3175" cmpd="sng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90219" y="815433"/>
            <a:ext cx="5181599" cy="601907"/>
          </a:xfrm>
          <a:prstGeom prst="rect">
            <a:avLst/>
          </a:prstGeom>
          <a:noFill/>
        </p:spPr>
        <p:txBody>
          <a:bodyPr wrap="square" lIns="77925" tIns="38963" rIns="77925" bIns="38963">
            <a:spAutoFit/>
          </a:bodyPr>
          <a:lstStyle/>
          <a:p>
            <a:pPr algn="ctr"/>
            <a:r>
              <a:rPr lang="en-US" sz="3400" b="1" dirty="0">
                <a:ln w="3175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Khurda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71881" y="1334849"/>
            <a:ext cx="8299938" cy="1191"/>
          </a:xfrm>
          <a:prstGeom prst="line">
            <a:avLst/>
          </a:pr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370735" y="2005436"/>
            <a:ext cx="5588673" cy="106808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Notched Right Arrow 6"/>
          <p:cNvSpPr/>
          <p:nvPr/>
        </p:nvSpPr>
        <p:spPr>
          <a:xfrm rot="10800000">
            <a:off x="1182617" y="2005435"/>
            <a:ext cx="2102069" cy="1068088"/>
          </a:xfrm>
          <a:prstGeom prst="notchedRightArrow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en-US"/>
          </a:p>
        </p:txBody>
      </p:sp>
      <p:sp>
        <p:nvSpPr>
          <p:cNvPr id="8" name="Notched Right Arrow 7"/>
          <p:cNvSpPr/>
          <p:nvPr/>
        </p:nvSpPr>
        <p:spPr>
          <a:xfrm>
            <a:off x="1252956" y="2005435"/>
            <a:ext cx="2102069" cy="1068088"/>
          </a:xfrm>
          <a:prstGeom prst="notchedRightArrow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47864" y="2151823"/>
            <a:ext cx="4103077" cy="909674"/>
          </a:xfrm>
          <a:prstGeom prst="rect">
            <a:avLst/>
          </a:prstGeom>
          <a:noFill/>
        </p:spPr>
        <p:txBody>
          <a:bodyPr wrap="square" lIns="77916" tIns="38958" rIns="77916" bIns="3895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hi-IN" sz="54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Laila SemiBold" pitchFamily="2" charset="0"/>
                <a:cs typeface="Laila SemiBold" pitchFamily="2" charset="0"/>
              </a:rPr>
              <a:t>समास</a:t>
            </a:r>
            <a:endParaRPr lang="en-US" sz="54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Laila SemiBold" pitchFamily="2" charset="0"/>
              <a:cs typeface="Laila SemiBold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91680" y="2284698"/>
            <a:ext cx="1759569" cy="57111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77916" tIns="38958" rIns="77916" bIns="38958">
            <a:spAutoFit/>
          </a:bodyPr>
          <a:lstStyle/>
          <a:p>
            <a:r>
              <a:rPr lang="hi-IN" sz="32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latin typeface="Laila SemiBold" pitchFamily="2" charset="0"/>
                <a:cs typeface="Laila SemiBold" pitchFamily="2" charset="0"/>
              </a:rPr>
              <a:t>प्रकरण</a:t>
            </a:r>
            <a:r>
              <a:rPr lang="en-US" sz="32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latin typeface="Laila SemiBold" pitchFamily="2" charset="0"/>
                <a:cs typeface="Laila SemiBold" pitchFamily="2" charset="0"/>
              </a:rPr>
              <a:t> -</a:t>
            </a:r>
          </a:p>
        </p:txBody>
      </p:sp>
      <p:sp>
        <p:nvSpPr>
          <p:cNvPr id="11" name="Chevron 10"/>
          <p:cNvSpPr/>
          <p:nvPr/>
        </p:nvSpPr>
        <p:spPr>
          <a:xfrm>
            <a:off x="2870740" y="2005435"/>
            <a:ext cx="778170" cy="1068088"/>
          </a:xfrm>
          <a:prstGeom prst="chevron">
            <a:avLst>
              <a:gd name="adj" fmla="val 69747"/>
            </a:avLst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 rot="10800000">
            <a:off x="971601" y="1993409"/>
            <a:ext cx="778170" cy="1068088"/>
          </a:xfrm>
          <a:prstGeom prst="chevron">
            <a:avLst>
              <a:gd name="adj" fmla="val 69747"/>
            </a:avLst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 rot="10800000">
            <a:off x="7020708" y="2005430"/>
            <a:ext cx="778174" cy="1068093"/>
          </a:xfrm>
          <a:prstGeom prst="chevron">
            <a:avLst>
              <a:gd name="adj" fmla="val 69747"/>
            </a:avLst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06588" y="1336040"/>
            <a:ext cx="3165231" cy="571119"/>
          </a:xfrm>
          <a:prstGeom prst="rect">
            <a:avLst/>
          </a:prstGeom>
          <a:noFill/>
        </p:spPr>
        <p:txBody>
          <a:bodyPr wrap="square" lIns="77916" tIns="38958" rIns="77916" bIns="3895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43" dirty="0" smtClean="0">
                <a:ln w="6350"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ll MT" pitchFamily="18" charset="0"/>
              </a:rPr>
              <a:t>2025-26</a:t>
            </a:r>
            <a:endParaRPr lang="en-US" sz="3200" b="1" spc="43" dirty="0">
              <a:ln w="6350"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ll MT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92080" y="3536851"/>
            <a:ext cx="27222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aila SemiBold" pitchFamily="2" charset="0"/>
                <a:cs typeface="Laila SemiBold" pitchFamily="2" charset="0"/>
              </a:rPr>
              <a:t>विपिन कुमार यादव </a:t>
            </a:r>
            <a:endParaRPr lang="en-US" sz="28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aila SemiBold" pitchFamily="2" charset="0"/>
              <a:cs typeface="Laila SemiBold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72017" y="4089649"/>
            <a:ext cx="19812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200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aila SemiBold" pitchFamily="2" charset="0"/>
                <a:cs typeface="Laila SemiBold" pitchFamily="2" charset="0"/>
              </a:rPr>
              <a:t>टी. जी. टी.</a:t>
            </a:r>
          </a:p>
          <a:p>
            <a:pPr algn="ctr"/>
            <a:r>
              <a:rPr lang="hi-IN" sz="200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aila SemiBold" pitchFamily="2" charset="0"/>
                <a:cs typeface="Laila SemiBold" pitchFamily="2" charset="0"/>
              </a:rPr>
              <a:t>हिंदी विभाग  </a:t>
            </a:r>
            <a:endParaRPr lang="en-US" sz="200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aila SemiBold" pitchFamily="2" charset="0"/>
              <a:cs typeface="Laila SemiBold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08563" y="4083958"/>
            <a:ext cx="190629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aila SemiBold" pitchFamily="2" charset="0"/>
                <a:cs typeface="Laila SemiBold" pitchFamily="2" charset="0"/>
              </a:rPr>
              <a:t>{ </a:t>
            </a:r>
            <a:r>
              <a:rPr lang="en-IN" sz="5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aila SemiBold" pitchFamily="2" charset="0"/>
                <a:cs typeface="Laila SemiBold" pitchFamily="2" charset="0"/>
              </a:rPr>
              <a:t>  </a:t>
            </a:r>
            <a:r>
              <a:rPr lang="hi-IN" sz="5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aila SemiBold" pitchFamily="2" charset="0"/>
                <a:cs typeface="Laila SemiBold" pitchFamily="2" charset="0"/>
              </a:rPr>
              <a:t>   </a:t>
            </a:r>
            <a:r>
              <a:rPr lang="hi-IN" sz="5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aila SemiBold" pitchFamily="2" charset="0"/>
                <a:cs typeface="Laila SemiBold" pitchFamily="2" charset="0"/>
              </a:rPr>
              <a:t>}</a:t>
            </a:r>
            <a:endParaRPr lang="en-US" sz="500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aila SemiBold" pitchFamily="2" charset="0"/>
              <a:cs typeface="Laila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99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l="8048" r="8548"/>
          <a:stretch/>
        </p:blipFill>
        <p:spPr>
          <a:xfrm>
            <a:off x="107503" y="121196"/>
            <a:ext cx="8846133" cy="5472608"/>
          </a:xfrm>
          <a:prstGeom prst="roundRect">
            <a:avLst>
              <a:gd name="adj" fmla="val 50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2589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3</a:t>
            </a:r>
            <a:r>
              <a:rPr lang="en-US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.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कर्मधारय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9992" y="1417340"/>
            <a:ext cx="45719" cy="362014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04835" y="1646344"/>
            <a:ext cx="2880320" cy="1787220"/>
          </a:xfrm>
          <a:prstGeom prst="roundRect">
            <a:avLst>
              <a:gd name="adj" fmla="val 1343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i-IN" b="1" dirty="0" smtClean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जिस</a:t>
            </a:r>
            <a:r>
              <a:rPr lang="en-US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समास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में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पूर्व पद विशेषण अथवा उपमान तथा उत्तर पद विशेष्य अथवा उपमेय होता है, उसे कर्मधारय समास कहते हैं </a:t>
            </a:r>
            <a:r>
              <a:rPr lang="en-US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।</a:t>
            </a:r>
            <a:endParaRPr lang="hi-IN" b="1" dirty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76844" y="1330371"/>
            <a:ext cx="1288031" cy="487932"/>
          </a:xfrm>
          <a:custGeom>
            <a:avLst/>
            <a:gdLst>
              <a:gd name="connsiteX0" fmla="*/ 0 w 4250635"/>
              <a:gd name="connsiteY0" fmla="*/ 59041 h 354240"/>
              <a:gd name="connsiteX1" fmla="*/ 59041 w 4250635"/>
              <a:gd name="connsiteY1" fmla="*/ 0 h 354240"/>
              <a:gd name="connsiteX2" fmla="*/ 4191594 w 4250635"/>
              <a:gd name="connsiteY2" fmla="*/ 0 h 354240"/>
              <a:gd name="connsiteX3" fmla="*/ 4250635 w 4250635"/>
              <a:gd name="connsiteY3" fmla="*/ 59041 h 354240"/>
              <a:gd name="connsiteX4" fmla="*/ 4250635 w 4250635"/>
              <a:gd name="connsiteY4" fmla="*/ 295199 h 354240"/>
              <a:gd name="connsiteX5" fmla="*/ 4191594 w 4250635"/>
              <a:gd name="connsiteY5" fmla="*/ 354240 h 354240"/>
              <a:gd name="connsiteX6" fmla="*/ 59041 w 4250635"/>
              <a:gd name="connsiteY6" fmla="*/ 354240 h 354240"/>
              <a:gd name="connsiteX7" fmla="*/ 0 w 4250635"/>
              <a:gd name="connsiteY7" fmla="*/ 295199 h 354240"/>
              <a:gd name="connsiteX8" fmla="*/ 0 w 4250635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50635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4191594" y="0"/>
                </a:lnTo>
                <a:cubicBezTo>
                  <a:pt x="4224201" y="0"/>
                  <a:pt x="4250635" y="26434"/>
                  <a:pt x="4250635" y="59041"/>
                </a:cubicBezTo>
                <a:lnTo>
                  <a:pt x="4250635" y="295199"/>
                </a:lnTo>
                <a:cubicBezTo>
                  <a:pt x="4250635" y="327806"/>
                  <a:pt x="4224201" y="354240"/>
                  <a:pt x="4191594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177957" tIns="17293" rIns="177957" bIns="17293" numCol="1" spcCol="1270" anchor="ctr" anchorCtr="0">
            <a:noAutofit/>
          </a:bodyPr>
          <a:lstStyle/>
          <a:p>
            <a:pPr lvl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i-IN" sz="9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/>
            </a:r>
            <a:b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</a:b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परिभाषा</a:t>
            </a:r>
            <a:endParaRPr lang="en-US" sz="2000" b="1" kern="1200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8024" y="2683867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➤</a:t>
            </a:r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उदाहरण</a:t>
            </a:r>
            <a:endParaRPr lang="en-US" sz="3200" b="1" dirty="0">
              <a:latin typeface="Karma" pitchFamily="2" charset="0"/>
              <a:cs typeface="Karma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5536" y="4016414"/>
            <a:ext cx="4056611" cy="10687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i-IN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इसमें विशेषता या समानता प्रदर्शित होता है </a:t>
            </a:r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।</a:t>
            </a:r>
            <a:endParaRPr lang="hi-IN" sz="2400" b="1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932040" y="3145533"/>
            <a:ext cx="3672408" cy="2016224"/>
          </a:xfrm>
          <a:prstGeom prst="roundRect">
            <a:avLst>
              <a:gd name="adj" fmla="val 53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महात्मा: महान है जो आत्मा।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नीलकमल: नीला है जो कमल।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महादेव: महान है जो देव।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पीताम्बर: पीला है जो अंबर (कपड़ा)।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राजपुरुष: राजा है जो पुरुष।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60549" y="1330371"/>
            <a:ext cx="3871892" cy="1068711"/>
          </a:xfrm>
          <a:prstGeom prst="roundRect">
            <a:avLst>
              <a:gd name="adj" fmla="val 12567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i-IN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उपमान</a:t>
            </a:r>
            <a:r>
              <a:rPr lang="hi-IN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: </a:t>
            </a:r>
            <a:r>
              <a:rPr lang="hi-IN" b="1" dirty="0">
                <a:solidFill>
                  <a:srgbClr val="00B0F0"/>
                </a:solidFill>
                <a:latin typeface="Karma" pitchFamily="2" charset="0"/>
                <a:cs typeface="Karma" pitchFamily="2" charset="0"/>
              </a:rPr>
              <a:t>जिससे तुलना की </a:t>
            </a:r>
            <a:r>
              <a:rPr lang="hi-IN" b="1" dirty="0" smtClean="0">
                <a:solidFill>
                  <a:srgbClr val="00B0F0"/>
                </a:solidFill>
                <a:latin typeface="Karma" pitchFamily="2" charset="0"/>
                <a:cs typeface="Karma" pitchFamily="2" charset="0"/>
              </a:rPr>
              <a:t>जाए</a:t>
            </a:r>
          </a:p>
          <a:p>
            <a:endParaRPr lang="hi-IN" b="1" dirty="0" smtClean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  <a:p>
            <a:r>
              <a:rPr lang="hi-IN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उपमेय: </a:t>
            </a:r>
            <a:r>
              <a:rPr lang="hi-IN" b="1" dirty="0">
                <a:solidFill>
                  <a:srgbClr val="00B0F0"/>
                </a:solidFill>
                <a:latin typeface="Karma" pitchFamily="2" charset="0"/>
                <a:cs typeface="Karma" pitchFamily="2" charset="0"/>
              </a:rPr>
              <a:t>जिसकी तुलना की जाए</a:t>
            </a:r>
            <a:endParaRPr lang="hi-IN" b="1" dirty="0">
              <a:solidFill>
                <a:srgbClr val="00B0F0"/>
              </a:solidFill>
              <a:latin typeface="Karma" pitchFamily="2" charset="0"/>
              <a:cs typeface="Kar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6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04" y="121196"/>
            <a:ext cx="8928992" cy="5472608"/>
          </a:xfrm>
          <a:prstGeom prst="roundRect">
            <a:avLst>
              <a:gd name="adj" fmla="val 50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3313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4</a:t>
            </a:r>
            <a:r>
              <a:rPr lang="en-US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.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तत्पुरुष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9992" y="1417340"/>
            <a:ext cx="45719" cy="362014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04835" y="1646344"/>
            <a:ext cx="2880320" cy="1787220"/>
          </a:xfrm>
          <a:prstGeom prst="roundRect">
            <a:avLst>
              <a:gd name="adj" fmla="val 1343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i-IN" b="1" dirty="0" smtClean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जिस</a:t>
            </a:r>
            <a:r>
              <a:rPr lang="en-US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समास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में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उत्तर पद प्रधान तथा बीच में पर्युक्त कारक बिभक्ति चिह्न अथवा परसर्ग का लोप होता है, उसे तत्पुरुष समास कहते हैं </a:t>
            </a:r>
            <a:r>
              <a:rPr lang="en-US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।</a:t>
            </a:r>
            <a:endParaRPr lang="hi-IN" b="1" dirty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76844" y="1330371"/>
            <a:ext cx="1288031" cy="487932"/>
          </a:xfrm>
          <a:custGeom>
            <a:avLst/>
            <a:gdLst>
              <a:gd name="connsiteX0" fmla="*/ 0 w 4250635"/>
              <a:gd name="connsiteY0" fmla="*/ 59041 h 354240"/>
              <a:gd name="connsiteX1" fmla="*/ 59041 w 4250635"/>
              <a:gd name="connsiteY1" fmla="*/ 0 h 354240"/>
              <a:gd name="connsiteX2" fmla="*/ 4191594 w 4250635"/>
              <a:gd name="connsiteY2" fmla="*/ 0 h 354240"/>
              <a:gd name="connsiteX3" fmla="*/ 4250635 w 4250635"/>
              <a:gd name="connsiteY3" fmla="*/ 59041 h 354240"/>
              <a:gd name="connsiteX4" fmla="*/ 4250635 w 4250635"/>
              <a:gd name="connsiteY4" fmla="*/ 295199 h 354240"/>
              <a:gd name="connsiteX5" fmla="*/ 4191594 w 4250635"/>
              <a:gd name="connsiteY5" fmla="*/ 354240 h 354240"/>
              <a:gd name="connsiteX6" fmla="*/ 59041 w 4250635"/>
              <a:gd name="connsiteY6" fmla="*/ 354240 h 354240"/>
              <a:gd name="connsiteX7" fmla="*/ 0 w 4250635"/>
              <a:gd name="connsiteY7" fmla="*/ 295199 h 354240"/>
              <a:gd name="connsiteX8" fmla="*/ 0 w 4250635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50635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4191594" y="0"/>
                </a:lnTo>
                <a:cubicBezTo>
                  <a:pt x="4224201" y="0"/>
                  <a:pt x="4250635" y="26434"/>
                  <a:pt x="4250635" y="59041"/>
                </a:cubicBezTo>
                <a:lnTo>
                  <a:pt x="4250635" y="295199"/>
                </a:lnTo>
                <a:cubicBezTo>
                  <a:pt x="4250635" y="327806"/>
                  <a:pt x="4224201" y="354240"/>
                  <a:pt x="4191594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177957" tIns="17293" rIns="177957" bIns="17293" numCol="1" spcCol="1270" anchor="ctr" anchorCtr="0">
            <a:noAutofit/>
          </a:bodyPr>
          <a:lstStyle/>
          <a:p>
            <a:pPr lvl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i-IN" sz="9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/>
            </a:r>
            <a:b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</a:b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परिभाषा</a:t>
            </a:r>
            <a:endParaRPr lang="en-US" sz="2000" b="1" kern="1200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0548" y="1646344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➤</a:t>
            </a:r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उदाहरण</a:t>
            </a:r>
            <a:endParaRPr lang="en-US" sz="3200" b="1" dirty="0">
              <a:latin typeface="Karma" pitchFamily="2" charset="0"/>
              <a:cs typeface="Karma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5536" y="4016414"/>
            <a:ext cx="4056611" cy="10687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कारक विभक्ति /परसर्ग का लोप</a:t>
            </a:r>
            <a:endParaRPr lang="hi-IN" sz="2400" b="1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932040" y="2108009"/>
            <a:ext cx="3672408" cy="3053748"/>
          </a:xfrm>
          <a:prstGeom prst="roundRect">
            <a:avLst>
              <a:gd name="adj" fmla="val 53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रसोईघर = रसोई के लिए घर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मनचाहा = मन से चाहा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अकालपीड़ित= अकाल से पीड़ित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पराधीन = पर के अधीन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नरोत्तम = नारों में उत्तम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जेबकतरा = जेब को कतरने वाला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राहखर्च = राह के लिए खर्च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धनहीन = धन से हीन</a:t>
            </a:r>
          </a:p>
        </p:txBody>
      </p:sp>
    </p:spTree>
    <p:extLst>
      <p:ext uri="{BB962C8B-B14F-4D97-AF65-F5344CB8AC3E}">
        <p14:creationId xmlns:p14="http://schemas.microsoft.com/office/powerpoint/2010/main" val="154115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121196"/>
            <a:ext cx="8856984" cy="5472608"/>
          </a:xfrm>
          <a:prstGeom prst="roundRect">
            <a:avLst>
              <a:gd name="adj" fmla="val 50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9674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5</a:t>
            </a:r>
            <a:r>
              <a:rPr lang="en-US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.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अव्ययीभाव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9992" y="1417340"/>
            <a:ext cx="45719" cy="362014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04835" y="1646344"/>
            <a:ext cx="2880320" cy="1787220"/>
          </a:xfrm>
          <a:prstGeom prst="roundRect">
            <a:avLst>
              <a:gd name="adj" fmla="val 1343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i-IN" b="1" dirty="0" smtClean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जिस</a:t>
            </a:r>
            <a:r>
              <a:rPr lang="en-US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समास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में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पूर्व पद अव्यय तथा प्रधान हो, उसे अव्ययीभाव समास कहते हैं </a:t>
            </a:r>
            <a:r>
              <a:rPr lang="en-US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।</a:t>
            </a:r>
            <a:endParaRPr lang="hi-IN" b="1" dirty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76844" y="1330371"/>
            <a:ext cx="1288031" cy="487932"/>
          </a:xfrm>
          <a:custGeom>
            <a:avLst/>
            <a:gdLst>
              <a:gd name="connsiteX0" fmla="*/ 0 w 4250635"/>
              <a:gd name="connsiteY0" fmla="*/ 59041 h 354240"/>
              <a:gd name="connsiteX1" fmla="*/ 59041 w 4250635"/>
              <a:gd name="connsiteY1" fmla="*/ 0 h 354240"/>
              <a:gd name="connsiteX2" fmla="*/ 4191594 w 4250635"/>
              <a:gd name="connsiteY2" fmla="*/ 0 h 354240"/>
              <a:gd name="connsiteX3" fmla="*/ 4250635 w 4250635"/>
              <a:gd name="connsiteY3" fmla="*/ 59041 h 354240"/>
              <a:gd name="connsiteX4" fmla="*/ 4250635 w 4250635"/>
              <a:gd name="connsiteY4" fmla="*/ 295199 h 354240"/>
              <a:gd name="connsiteX5" fmla="*/ 4191594 w 4250635"/>
              <a:gd name="connsiteY5" fmla="*/ 354240 h 354240"/>
              <a:gd name="connsiteX6" fmla="*/ 59041 w 4250635"/>
              <a:gd name="connsiteY6" fmla="*/ 354240 h 354240"/>
              <a:gd name="connsiteX7" fmla="*/ 0 w 4250635"/>
              <a:gd name="connsiteY7" fmla="*/ 295199 h 354240"/>
              <a:gd name="connsiteX8" fmla="*/ 0 w 4250635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50635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4191594" y="0"/>
                </a:lnTo>
                <a:cubicBezTo>
                  <a:pt x="4224201" y="0"/>
                  <a:pt x="4250635" y="26434"/>
                  <a:pt x="4250635" y="59041"/>
                </a:cubicBezTo>
                <a:lnTo>
                  <a:pt x="4250635" y="295199"/>
                </a:lnTo>
                <a:cubicBezTo>
                  <a:pt x="4250635" y="327806"/>
                  <a:pt x="4224201" y="354240"/>
                  <a:pt x="4191594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177957" tIns="17293" rIns="177957" bIns="17293" numCol="1" spcCol="1270" anchor="ctr" anchorCtr="0">
            <a:noAutofit/>
          </a:bodyPr>
          <a:lstStyle/>
          <a:p>
            <a:pPr lvl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i-IN" sz="9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/>
            </a:r>
            <a:b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</a:b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परिभाषा</a:t>
            </a:r>
            <a:endParaRPr lang="en-US" sz="2000" b="1" kern="1200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0548" y="1646344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➤</a:t>
            </a:r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उदाहरण</a:t>
            </a:r>
            <a:endParaRPr lang="en-US" sz="3200" b="1" dirty="0">
              <a:latin typeface="Karma" pitchFamily="2" charset="0"/>
              <a:cs typeface="Karma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5536" y="4016414"/>
            <a:ext cx="4056611" cy="10687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पूर्वपद अव्यय </a:t>
            </a:r>
            <a:r>
              <a:rPr lang="hi-IN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होता है</a:t>
            </a:r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।</a:t>
            </a:r>
            <a:endParaRPr lang="hi-IN" sz="2400" b="1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932040" y="2108009"/>
            <a:ext cx="3672408" cy="3053748"/>
          </a:xfrm>
          <a:prstGeom prst="roundRect">
            <a:avLst>
              <a:gd name="adj" fmla="val 53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आजीवन </a:t>
            </a:r>
            <a:r>
              <a:rPr lang="hi-IN" b="1" dirty="0" smtClean="0">
                <a:latin typeface="Karma" panose="02000000000000000000" pitchFamily="2" charset="0"/>
                <a:cs typeface="Karma" panose="02000000000000000000" pitchFamily="2" charset="0"/>
              </a:rPr>
              <a:t>	- </a:t>
            </a:r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जीवन-भर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यथासामर्थ्य - सामर्थ्य के अनुसार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यथाशक्ति - शक्ति के अनुसार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यथाविधि- विधि के अनुसार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यथाक्रम - क्रम के अनुसार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भरपेट- पेट भरकर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हररोज़ - रोज़-रोज़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हाथोंहाथ - हाथ ही हाथ में</a:t>
            </a:r>
          </a:p>
        </p:txBody>
      </p:sp>
    </p:spTree>
    <p:extLst>
      <p:ext uri="{BB962C8B-B14F-4D97-AF65-F5344CB8AC3E}">
        <p14:creationId xmlns:p14="http://schemas.microsoft.com/office/powerpoint/2010/main" val="86805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504" y="121196"/>
            <a:ext cx="8928992" cy="5472608"/>
          </a:xfrm>
          <a:prstGeom prst="roundRect">
            <a:avLst>
              <a:gd name="adj" fmla="val 50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84522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hi-IN" sz="60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6</a:t>
            </a:r>
            <a:r>
              <a:rPr lang="en-US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.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बहुब्रीहि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9992" y="1417340"/>
            <a:ext cx="45719" cy="362014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04835" y="1646344"/>
            <a:ext cx="2880320" cy="1787220"/>
          </a:xfrm>
          <a:prstGeom prst="roundRect">
            <a:avLst>
              <a:gd name="adj" fmla="val 1343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i-IN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जिस समास में पूर्व पद तथा उत्तर पद मिलकर किसी तीसरे पद की ओर संकेत करते हैं, उसे बहुब्रीहि समास कहते हैं </a:t>
            </a:r>
            <a:r>
              <a:rPr lang="en-US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।</a:t>
            </a:r>
            <a:endParaRPr lang="hi-IN" b="1" dirty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76844" y="1330371"/>
            <a:ext cx="1288031" cy="487932"/>
          </a:xfrm>
          <a:custGeom>
            <a:avLst/>
            <a:gdLst>
              <a:gd name="connsiteX0" fmla="*/ 0 w 4250635"/>
              <a:gd name="connsiteY0" fmla="*/ 59041 h 354240"/>
              <a:gd name="connsiteX1" fmla="*/ 59041 w 4250635"/>
              <a:gd name="connsiteY1" fmla="*/ 0 h 354240"/>
              <a:gd name="connsiteX2" fmla="*/ 4191594 w 4250635"/>
              <a:gd name="connsiteY2" fmla="*/ 0 h 354240"/>
              <a:gd name="connsiteX3" fmla="*/ 4250635 w 4250635"/>
              <a:gd name="connsiteY3" fmla="*/ 59041 h 354240"/>
              <a:gd name="connsiteX4" fmla="*/ 4250635 w 4250635"/>
              <a:gd name="connsiteY4" fmla="*/ 295199 h 354240"/>
              <a:gd name="connsiteX5" fmla="*/ 4191594 w 4250635"/>
              <a:gd name="connsiteY5" fmla="*/ 354240 h 354240"/>
              <a:gd name="connsiteX6" fmla="*/ 59041 w 4250635"/>
              <a:gd name="connsiteY6" fmla="*/ 354240 h 354240"/>
              <a:gd name="connsiteX7" fmla="*/ 0 w 4250635"/>
              <a:gd name="connsiteY7" fmla="*/ 295199 h 354240"/>
              <a:gd name="connsiteX8" fmla="*/ 0 w 4250635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50635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4191594" y="0"/>
                </a:lnTo>
                <a:cubicBezTo>
                  <a:pt x="4224201" y="0"/>
                  <a:pt x="4250635" y="26434"/>
                  <a:pt x="4250635" y="59041"/>
                </a:cubicBezTo>
                <a:lnTo>
                  <a:pt x="4250635" y="295199"/>
                </a:lnTo>
                <a:cubicBezTo>
                  <a:pt x="4250635" y="327806"/>
                  <a:pt x="4224201" y="354240"/>
                  <a:pt x="4191594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177957" tIns="17293" rIns="177957" bIns="17293" numCol="1" spcCol="1270" anchor="ctr" anchorCtr="0">
            <a:noAutofit/>
          </a:bodyPr>
          <a:lstStyle/>
          <a:p>
            <a:pPr lvl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i-IN" sz="9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/>
            </a:r>
            <a:b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</a:b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परिभाषा</a:t>
            </a:r>
            <a:endParaRPr lang="en-US" sz="2000" b="1" kern="1200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0548" y="1646344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➤</a:t>
            </a:r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उदाहरण</a:t>
            </a:r>
            <a:endParaRPr lang="en-US" sz="3200" b="1" dirty="0">
              <a:latin typeface="Karma" pitchFamily="2" charset="0"/>
              <a:cs typeface="Karma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5536" y="4016414"/>
            <a:ext cx="4056611" cy="10687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पूर्व पद + उत्तर पद = अन्य पद</a:t>
            </a:r>
            <a:endParaRPr lang="hi-IN" sz="2400" b="1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86779"/>
              </p:ext>
            </p:extLst>
          </p:nvPr>
        </p:nvGraphicFramePr>
        <p:xfrm>
          <a:off x="4613863" y="2243536"/>
          <a:ext cx="4253488" cy="2793949"/>
        </p:xfrm>
        <a:graphic>
          <a:graphicData uri="http://schemas.openxmlformats.org/drawingml/2006/table">
            <a:tbl>
              <a:tblPr firstRow="1">
                <a:tableStyleId>{08FB837D-C827-4EFA-A057-4D05807E0F7C}</a:tableStyleId>
              </a:tblPr>
              <a:tblGrid>
                <a:gridCol w="1175544">
                  <a:extLst>
                    <a:ext uri="{9D8B030D-6E8A-4147-A177-3AD203B41FA5}">
                      <a16:colId xmlns:a16="http://schemas.microsoft.com/office/drawing/2014/main" val="3326947608"/>
                    </a:ext>
                  </a:extLst>
                </a:gridCol>
                <a:gridCol w="3077944">
                  <a:extLst>
                    <a:ext uri="{9D8B030D-6E8A-4147-A177-3AD203B41FA5}">
                      <a16:colId xmlns:a16="http://schemas.microsoft.com/office/drawing/2014/main" val="1165005466"/>
                    </a:ext>
                  </a:extLst>
                </a:gridCol>
              </a:tblGrid>
              <a:tr h="318443">
                <a:tc>
                  <a:txBody>
                    <a:bodyPr/>
                    <a:lstStyle/>
                    <a:p>
                      <a:pPr algn="ctr" fontAlgn="t"/>
                      <a:r>
                        <a:rPr lang="hi-IN" sz="1800" b="1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समस्त पद</a:t>
                      </a:r>
                      <a:endParaRPr lang="hi-IN" sz="1800" b="1">
                        <a:solidFill>
                          <a:srgbClr val="1F1F1F"/>
                        </a:solidFill>
                        <a:effectLst/>
                        <a:latin typeface="Karma" panose="02000000000000000000" pitchFamily="2" charset="0"/>
                        <a:cs typeface="Karma" panose="02000000000000000000" pitchFamily="2" charset="0"/>
                      </a:endParaRPr>
                    </a:p>
                  </a:txBody>
                  <a:tcPr marL="90768" marR="63033" marT="50426" marB="50426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i-IN" sz="1800" b="1" dirty="0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समास-विग्रह</a:t>
                      </a:r>
                      <a:endParaRPr lang="hi-IN" sz="1800" b="1" dirty="0">
                        <a:solidFill>
                          <a:srgbClr val="1F1F1F"/>
                        </a:solidFill>
                        <a:effectLst/>
                        <a:latin typeface="Karma" panose="02000000000000000000" pitchFamily="2" charset="0"/>
                        <a:cs typeface="Karma" panose="02000000000000000000" pitchFamily="2" charset="0"/>
                      </a:endParaRPr>
                    </a:p>
                  </a:txBody>
                  <a:tcPr marL="63033" marR="63033" marT="50426" marB="50426"/>
                </a:tc>
                <a:extLst>
                  <a:ext uri="{0D108BD9-81ED-4DB2-BD59-A6C34878D82A}">
                    <a16:rowId xmlns:a16="http://schemas.microsoft.com/office/drawing/2014/main" val="1675937972"/>
                  </a:ext>
                </a:extLst>
              </a:tr>
              <a:tr h="653184">
                <a:tc>
                  <a:txBody>
                    <a:bodyPr/>
                    <a:lstStyle/>
                    <a:p>
                      <a:r>
                        <a:rPr lang="hi-IN" sz="1800" b="1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पीतांबर</a:t>
                      </a:r>
                    </a:p>
                  </a:txBody>
                  <a:tcPr marL="90768" marR="63033" marT="50426" marB="50426" anchor="ctr"/>
                </a:tc>
                <a:tc>
                  <a:txBody>
                    <a:bodyPr/>
                    <a:lstStyle/>
                    <a:p>
                      <a:r>
                        <a:rPr lang="hi-IN" sz="1800" b="1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पीला है अम्बर (वस्त्र) जिसका अर्थात् श्रीकृष्ण</a:t>
                      </a:r>
                    </a:p>
                  </a:txBody>
                  <a:tcPr marL="63033" marR="63033" marT="50426" marB="50426" anchor="ctr"/>
                </a:tc>
                <a:extLst>
                  <a:ext uri="{0D108BD9-81ED-4DB2-BD59-A6C34878D82A}">
                    <a16:rowId xmlns:a16="http://schemas.microsoft.com/office/drawing/2014/main" val="1229227398"/>
                  </a:ext>
                </a:extLst>
              </a:tr>
              <a:tr h="653184">
                <a:tc>
                  <a:txBody>
                    <a:bodyPr/>
                    <a:lstStyle/>
                    <a:p>
                      <a:r>
                        <a:rPr lang="hi-IN" sz="1800" b="1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लंबोदर</a:t>
                      </a:r>
                    </a:p>
                  </a:txBody>
                  <a:tcPr marL="90768" marR="63033" marT="50426" marB="50426" anchor="ctr"/>
                </a:tc>
                <a:tc>
                  <a:txBody>
                    <a:bodyPr/>
                    <a:lstStyle/>
                    <a:p>
                      <a:r>
                        <a:rPr lang="hi-IN" sz="1800" b="1" dirty="0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लंबा है उदर (पेट) जिसका अर्थात् गणेशजी</a:t>
                      </a:r>
                    </a:p>
                  </a:txBody>
                  <a:tcPr marL="63033" marR="63033" marT="50426" marB="50426" anchor="ctr"/>
                </a:tc>
                <a:extLst>
                  <a:ext uri="{0D108BD9-81ED-4DB2-BD59-A6C34878D82A}">
                    <a16:rowId xmlns:a16="http://schemas.microsoft.com/office/drawing/2014/main" val="431158455"/>
                  </a:ext>
                </a:extLst>
              </a:tr>
              <a:tr h="459225">
                <a:tc>
                  <a:txBody>
                    <a:bodyPr/>
                    <a:lstStyle/>
                    <a:p>
                      <a:r>
                        <a:rPr lang="hi-IN" sz="1800" b="1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दुरात्मा</a:t>
                      </a:r>
                    </a:p>
                  </a:txBody>
                  <a:tcPr marL="90768" marR="63033" marT="50426" marB="50426" anchor="ctr"/>
                </a:tc>
                <a:tc>
                  <a:txBody>
                    <a:bodyPr/>
                    <a:lstStyle/>
                    <a:p>
                      <a:r>
                        <a:rPr lang="hi-IN" sz="1800" b="1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बुरी आत्मा वाला ( दुष्ट)</a:t>
                      </a:r>
                    </a:p>
                  </a:txBody>
                  <a:tcPr marL="63033" marR="63033" marT="50426" marB="50426" anchor="ctr"/>
                </a:tc>
                <a:extLst>
                  <a:ext uri="{0D108BD9-81ED-4DB2-BD59-A6C34878D82A}">
                    <a16:rowId xmlns:a16="http://schemas.microsoft.com/office/drawing/2014/main" val="2128058294"/>
                  </a:ext>
                </a:extLst>
              </a:tr>
              <a:tr h="653184">
                <a:tc>
                  <a:txBody>
                    <a:bodyPr/>
                    <a:lstStyle/>
                    <a:p>
                      <a:r>
                        <a:rPr lang="hi-IN" sz="1800" b="1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श्वेतांबर</a:t>
                      </a:r>
                    </a:p>
                  </a:txBody>
                  <a:tcPr marL="90768" marR="63033" marT="50426" marB="50426" anchor="ctr"/>
                </a:tc>
                <a:tc>
                  <a:txBody>
                    <a:bodyPr/>
                    <a:lstStyle/>
                    <a:p>
                      <a:r>
                        <a:rPr lang="hi-IN" sz="1800" b="1" dirty="0">
                          <a:effectLst/>
                          <a:latin typeface="Karma" panose="02000000000000000000" pitchFamily="2" charset="0"/>
                          <a:cs typeface="Karma" panose="02000000000000000000" pitchFamily="2" charset="0"/>
                        </a:rPr>
                        <a:t>श्वेत है जिसके अंबर (वस्त्र) अर्थात् सरस्वती जी</a:t>
                      </a:r>
                    </a:p>
                  </a:txBody>
                  <a:tcPr marL="63033" marR="63033" marT="50426" marB="50426" anchor="ctr"/>
                </a:tc>
                <a:extLst>
                  <a:ext uri="{0D108BD9-81ED-4DB2-BD59-A6C34878D82A}">
                    <a16:rowId xmlns:a16="http://schemas.microsoft.com/office/drawing/2014/main" val="917856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94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512" y="121196"/>
            <a:ext cx="8784976" cy="5472608"/>
          </a:xfrm>
          <a:prstGeom prst="roundRect">
            <a:avLst>
              <a:gd name="adj" fmla="val 50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47803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219200" y="1333500"/>
            <a:ext cx="6400800" cy="15240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mtClean="0">
                <a:solidFill>
                  <a:srgbClr val="002060"/>
                </a:solidFill>
              </a:rPr>
              <a:t> </a:t>
            </a:r>
            <a:r>
              <a:rPr lang="en-US" sz="3900" smtClean="0">
                <a:solidFill>
                  <a:srgbClr val="002060"/>
                </a:solidFill>
              </a:rPr>
              <a:t>1.  देश-प्रेम</a:t>
            </a:r>
            <a:endParaRPr lang="en-US" smtClean="0">
              <a:solidFill>
                <a:srgbClr val="002060"/>
              </a:solidFill>
            </a:endParaRPr>
          </a:p>
          <a:p>
            <a:r>
              <a:rPr lang="en-US" smtClean="0">
                <a:solidFill>
                  <a:srgbClr val="002060"/>
                </a:solidFill>
              </a:rPr>
              <a:t>	</a:t>
            </a:r>
            <a:r>
              <a:rPr lang="en-US" sz="2400" smtClean="0">
                <a:solidFill>
                  <a:srgbClr val="002060"/>
                </a:solidFill>
              </a:rPr>
              <a:t> (क) द्विगु		(ख) तत्पुरूष	</a:t>
            </a:r>
          </a:p>
          <a:p>
            <a:r>
              <a:rPr lang="en-US" sz="2400" smtClean="0">
                <a:solidFill>
                  <a:srgbClr val="002060"/>
                </a:solidFill>
              </a:rPr>
              <a:t>            (ग) द्वन्द्व 	          (घ) कर्मधारय</a:t>
            </a:r>
          </a:p>
          <a:p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95400" y="2916345"/>
            <a:ext cx="5715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चन्द्रशेखर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(क)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बहुब्रीहि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	(ख)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द्विगु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(ग)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द्वन्द्व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         (घ)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कर्मधारय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402166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प्रश्न</a:t>
            </a:r>
            <a:r>
              <a:rPr lang="en-US" sz="2800" dirty="0" smtClean="0"/>
              <a:t> 1.  </a:t>
            </a:r>
            <a:r>
              <a:rPr lang="en-US" sz="2800" dirty="0" err="1" smtClean="0"/>
              <a:t>निम्न</a:t>
            </a:r>
            <a:r>
              <a:rPr lang="en-US" sz="2800" dirty="0" smtClean="0"/>
              <a:t> </a:t>
            </a:r>
            <a:r>
              <a:rPr lang="en-US" sz="2800" dirty="0" err="1" smtClean="0"/>
              <a:t>लिखित</a:t>
            </a:r>
            <a:r>
              <a:rPr lang="en-US" sz="2800" dirty="0" smtClean="0"/>
              <a:t> </a:t>
            </a:r>
            <a:r>
              <a:rPr lang="en-US" sz="2800" dirty="0" err="1" smtClean="0"/>
              <a:t>सामासिक</a:t>
            </a:r>
            <a:r>
              <a:rPr lang="en-US" sz="2800" dirty="0" smtClean="0"/>
              <a:t> </a:t>
            </a:r>
            <a:r>
              <a:rPr lang="en-US" sz="2800" dirty="0" err="1" smtClean="0"/>
              <a:t>पदों</a:t>
            </a:r>
            <a:r>
              <a:rPr lang="en-US" sz="2800" dirty="0" smtClean="0"/>
              <a:t> </a:t>
            </a:r>
            <a:r>
              <a:rPr lang="en-US" sz="2800" dirty="0" err="1" smtClean="0"/>
              <a:t>मे</a:t>
            </a:r>
            <a:r>
              <a:rPr lang="en-US" sz="2800" dirty="0" smtClean="0"/>
              <a:t> </a:t>
            </a:r>
            <a:r>
              <a:rPr lang="en-US" sz="2800" dirty="0" err="1" smtClean="0"/>
              <a:t>कौन-सा</a:t>
            </a:r>
            <a:r>
              <a:rPr lang="en-US" sz="2800" dirty="0" smtClean="0"/>
              <a:t> समास </a:t>
            </a:r>
            <a:r>
              <a:rPr lang="en-US" sz="2800" dirty="0" err="1" smtClean="0"/>
              <a:t>है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559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8816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-199256" y="1259715"/>
            <a:ext cx="7003504" cy="2088232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428750" lvl="2" indent="-514350">
              <a:buFont typeface="Wingdings" pitchFamily="2" charset="2"/>
              <a:buChar char="Ø"/>
            </a:pPr>
            <a:r>
              <a:rPr lang="en-US" sz="2000" b="1" dirty="0" smtClean="0">
                <a:latin typeface="Karma" pitchFamily="2" charset="0"/>
                <a:cs typeface="Karma" pitchFamily="2" charset="0"/>
              </a:rPr>
              <a:t> पूजा के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लिए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u="sng" dirty="0" err="1" smtClean="0">
                <a:latin typeface="Karma" pitchFamily="2" charset="0"/>
                <a:cs typeface="Karma" pitchFamily="2" charset="0"/>
              </a:rPr>
              <a:t>हवन</a:t>
            </a:r>
            <a:r>
              <a:rPr lang="en-US" sz="2000" b="1" u="sng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u="sng" dirty="0" err="1" smtClean="0">
                <a:latin typeface="Karma" pitchFamily="2" charset="0"/>
                <a:cs typeface="Karma" pitchFamily="2" charset="0"/>
              </a:rPr>
              <a:t>सामग्री</a:t>
            </a:r>
            <a:r>
              <a:rPr lang="en-US" sz="2000" b="1" u="sng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की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आवश्यकता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है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।</a:t>
            </a:r>
          </a:p>
          <a:p>
            <a:pPr marL="1428750" lvl="2" indent="-514350">
              <a:buFont typeface="Wingdings" pitchFamily="2" charset="2"/>
              <a:buChar char="Ø"/>
            </a:pPr>
            <a:r>
              <a:rPr lang="en-US" sz="2000" b="1" dirty="0" smtClean="0">
                <a:latin typeface="Karma" pitchFamily="2" charset="0"/>
                <a:cs typeface="Karma" pitchFamily="2" charset="0"/>
              </a:rPr>
              <a:t> 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रमेश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शाम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तक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u="sng" dirty="0" err="1" smtClean="0">
                <a:latin typeface="Karma" pitchFamily="2" charset="0"/>
                <a:cs typeface="Karma" pitchFamily="2" charset="0"/>
              </a:rPr>
              <a:t>चारपाई</a:t>
            </a:r>
            <a:r>
              <a:rPr lang="en-US" sz="2000" b="1" u="sng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पर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बैठा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रहा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। </a:t>
            </a:r>
          </a:p>
          <a:p>
            <a:pPr marL="1428750" lvl="2" indent="-514350">
              <a:buFont typeface="Wingdings" pitchFamily="2" charset="2"/>
              <a:buChar char="Ø"/>
            </a:pPr>
            <a:r>
              <a:rPr lang="en-US" sz="2000" b="1" dirty="0" smtClean="0">
                <a:latin typeface="Karma" pitchFamily="2" charset="0"/>
                <a:cs typeface="Karma" pitchFamily="2" charset="0"/>
              </a:rPr>
              <a:t>  </a:t>
            </a:r>
            <a:r>
              <a:rPr lang="en-US" sz="2000" b="1" u="sng" dirty="0" err="1" smtClean="0">
                <a:latin typeface="Karma" pitchFamily="2" charset="0"/>
                <a:cs typeface="Karma" pitchFamily="2" charset="0"/>
              </a:rPr>
              <a:t>माता-पिता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का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सदैव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आदर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करना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latin typeface="Karma" pitchFamily="2" charset="0"/>
                <a:cs typeface="Karma" pitchFamily="2" charset="0"/>
              </a:rPr>
              <a:t>चाहिए</a:t>
            </a:r>
            <a:r>
              <a:rPr lang="en-US" sz="2000" b="1" dirty="0" smtClean="0">
                <a:latin typeface="Karma" pitchFamily="2" charset="0"/>
                <a:cs typeface="Karma" pitchFamily="2" charset="0"/>
              </a:rPr>
              <a:t>। </a:t>
            </a:r>
          </a:p>
          <a:p>
            <a:pPr marL="514350" indent="-514350"/>
            <a:endParaRPr lang="en-US" sz="2000" dirty="0" smtClean="0">
              <a:latin typeface="Karma" pitchFamily="2" charset="0"/>
              <a:cs typeface="Karma" pitchFamily="2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रेखांकित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पदों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पर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ध्यान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दीजिए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,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ये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दो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शब्दों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से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निर्मित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हैं</a:t>
            </a:r>
            <a:r>
              <a:rPr lang="en-US" sz="2000" b="1" dirty="0" smtClean="0">
                <a:solidFill>
                  <a:srgbClr val="FFC000"/>
                </a:solidFill>
                <a:latin typeface="Karma" pitchFamily="2" charset="0"/>
                <a:cs typeface="Karma" pitchFamily="2" charset="0"/>
              </a:rPr>
              <a:t>। </a:t>
            </a:r>
            <a:endParaRPr lang="en-US" sz="2000" dirty="0">
              <a:solidFill>
                <a:srgbClr val="FFC0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12160" y="2353444"/>
            <a:ext cx="2736304" cy="2808312"/>
          </a:xfrm>
          <a:prstGeom prst="roundRect">
            <a:avLst>
              <a:gd name="adj" fmla="val 11478"/>
            </a:avLst>
          </a:prstGeom>
          <a:solidFill>
            <a:schemeClr val="tx2">
              <a:lumMod val="50000"/>
            </a:schemeClr>
          </a:solidFill>
          <a:ln w="28575">
            <a:solidFill>
              <a:srgbClr val="002060"/>
            </a:solidFill>
          </a:ln>
          <a:effectLst>
            <a:glow rad="63500">
              <a:srgbClr val="FF0000">
                <a:alpha val="16000"/>
              </a:srgbClr>
            </a:glow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दो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या</a:t>
            </a:r>
            <a:r>
              <a:rPr lang="en-US" sz="2800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दो</a:t>
            </a:r>
            <a:r>
              <a:rPr lang="en-US" sz="2800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से</a:t>
            </a:r>
            <a:r>
              <a:rPr lang="en-US" sz="2800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अधिक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सार्थक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sz="28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पदों</a:t>
            </a:r>
            <a:r>
              <a:rPr lang="en-US" sz="28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के </a:t>
            </a:r>
            <a:r>
              <a:rPr lang="en-US" sz="28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मेल</a:t>
            </a:r>
            <a:r>
              <a:rPr lang="hi-IN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को अथवा संक्षिप्त करने प्रक्रिया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को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समास </a:t>
            </a:r>
            <a:r>
              <a:rPr lang="en-US" sz="28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कहते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हैं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012160" y="1560133"/>
            <a:ext cx="2736304" cy="648072"/>
          </a:xfrm>
          <a:prstGeom prst="wedgeRoundRectCallout">
            <a:avLst>
              <a:gd name="adj1" fmla="val -19057"/>
              <a:gd name="adj2" fmla="val 83122"/>
              <a:gd name="adj3" fmla="val 16667"/>
            </a:avLst>
          </a:prstGeom>
          <a:solidFill>
            <a:schemeClr val="tx2">
              <a:lumMod val="50000"/>
            </a:schemeClr>
          </a:solidFill>
          <a:ln w="28575">
            <a:solidFill>
              <a:srgbClr val="002060"/>
            </a:solidFill>
          </a:ln>
          <a:effectLst>
            <a:glow rad="63500">
              <a:srgbClr val="FF0000">
                <a:alpha val="16000"/>
              </a:srgbClr>
            </a:glow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11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endParaRPr lang="hi-IN" sz="2800" b="1" dirty="0" smtClean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  <a:p>
            <a:pPr algn="ctr"/>
            <a:r>
              <a:rPr lang="hi-IN" sz="32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परिभाषा</a:t>
            </a:r>
            <a:endParaRPr lang="en-US" sz="3200" b="1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666044"/>
              </p:ext>
            </p:extLst>
          </p:nvPr>
        </p:nvGraphicFramePr>
        <p:xfrm>
          <a:off x="395536" y="3312882"/>
          <a:ext cx="547260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पदों का समूह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नया शब्द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राजा का पुत्र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राजपुत्र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माता और पिता 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माता – पिता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नीला है जो कंठ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नीलकंठ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91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219200" y="2010833"/>
            <a:ext cx="7086600" cy="1100667"/>
          </a:xfrm>
          <a:prstGeom prst="rect">
            <a:avLst/>
          </a:prstGeom>
        </p:spPr>
        <p:txBody>
          <a:bodyPr>
            <a:no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smtClean="0">
                <a:solidFill>
                  <a:srgbClr val="002060"/>
                </a:solidFill>
              </a:rPr>
              <a:t>4. तुलसीकृत</a:t>
            </a:r>
          </a:p>
          <a:p>
            <a:r>
              <a:rPr lang="en-US" sz="1400" smtClean="0">
                <a:solidFill>
                  <a:srgbClr val="002060"/>
                </a:solidFill>
              </a:rPr>
              <a:t> 	</a:t>
            </a:r>
            <a:r>
              <a:rPr lang="en-US" sz="2400" smtClean="0">
                <a:solidFill>
                  <a:srgbClr val="002060"/>
                </a:solidFill>
              </a:rPr>
              <a:t>(क) द्वन्द्व		(ख) अव्ययीभाव	</a:t>
            </a:r>
          </a:p>
          <a:p>
            <a:r>
              <a:rPr lang="en-US" sz="2400" smtClean="0">
                <a:solidFill>
                  <a:srgbClr val="002060"/>
                </a:solidFill>
              </a:rPr>
              <a:t>          (ग) तत्पुरुष 	           (घ) कर्मधारय</a:t>
            </a:r>
          </a:p>
          <a:p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43000" y="337789"/>
            <a:ext cx="62484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3.आजीवन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(क)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द्विगु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(ख)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अव्ययीभाव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(ग)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कर्मधारय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(घ)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द्वन्द्व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66800" y="3527113"/>
            <a:ext cx="70866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पाप-पुण्य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 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क)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द्विगु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(ख)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तत्पुरुष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    	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(ग)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कर्मधारय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(घ)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द्वन्द्व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43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90501"/>
            <a:ext cx="7772400" cy="825500"/>
          </a:xfrm>
          <a:prstGeom prst="rect">
            <a:avLst/>
          </a:prstGeom>
        </p:spPr>
        <p:txBody>
          <a:bodyPr>
            <a:noAutofit/>
          </a:bodyPr>
          <a:lstStyle>
            <a:lvl1pPr marL="54864" algn="r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smtClean="0">
                <a:solidFill>
                  <a:srgbClr val="002060"/>
                </a:solidFill>
              </a:rPr>
              <a:t>प्रश्न 2. निम्नलिखित सामासिक पद का विग्रह कीजिए- </a:t>
            </a:r>
            <a:br>
              <a:rPr lang="en-US" sz="2400" smtClean="0">
                <a:solidFill>
                  <a:srgbClr val="002060"/>
                </a:solidFill>
              </a:rPr>
            </a:b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28600" y="952500"/>
            <a:ext cx="8229600" cy="1968500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mtClean="0">
                <a:solidFill>
                  <a:srgbClr val="002060"/>
                </a:solidFill>
              </a:rPr>
              <a:t>1.  हवन-सामग्री </a:t>
            </a:r>
          </a:p>
          <a:p>
            <a:r>
              <a:rPr lang="en-US" sz="2800" smtClean="0">
                <a:solidFill>
                  <a:srgbClr val="002060"/>
                </a:solidFill>
              </a:rPr>
              <a:t>  (क) हवन और सामग्री	(ख) हवन के लिए सामग्री</a:t>
            </a:r>
          </a:p>
          <a:p>
            <a:r>
              <a:rPr lang="en-US" sz="2800" smtClean="0">
                <a:solidFill>
                  <a:srgbClr val="002060"/>
                </a:solidFill>
              </a:rPr>
              <a:t>  (ग) हवन में सामग्री	(घ) हवन है सामग्री जिसकी</a:t>
            </a:r>
          </a:p>
          <a:p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2400" y="3128364"/>
            <a:ext cx="83058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गुण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हीन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(क)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गुण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और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हीन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          (ख)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गुण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का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हीन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(ग)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गुण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से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हीन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          (घ)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गुण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है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हीन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जिसके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914400" y="1333500"/>
            <a:ext cx="7543800" cy="19050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58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1. </a:t>
            </a:r>
            <a:r>
              <a:rPr lang="en-US" sz="58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चक्रधर</a:t>
            </a:r>
            <a:r>
              <a:rPr lang="en-US" sz="58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</a:p>
          <a:p>
            <a:r>
              <a:rPr lang="en-US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	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(क)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चक्र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के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लिए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धर-तत्पुरूष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समास	</a:t>
            </a:r>
          </a:p>
          <a:p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(ख)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चक्र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का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समाहार-द्विगु</a:t>
            </a:r>
            <a:endParaRPr lang="en-US" sz="3100" dirty="0" smtClean="0">
              <a:solidFill>
                <a:srgbClr val="002060"/>
              </a:solidFill>
              <a:latin typeface="Karma" panose="02000000000000000000" pitchFamily="2" charset="0"/>
              <a:cs typeface="Karma" panose="02000000000000000000" pitchFamily="2" charset="0"/>
            </a:endParaRPr>
          </a:p>
          <a:p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	(ग)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चक्र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को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धारण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करता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है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जो-बहुब्रीहि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	</a:t>
            </a:r>
          </a:p>
          <a:p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</a:t>
            </a:r>
            <a:r>
              <a:rPr lang="hi-IN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(घ)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चक्र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और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धारण</a:t>
            </a:r>
            <a:r>
              <a:rPr lang="en-US" sz="3100" dirty="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- </a:t>
            </a:r>
            <a:r>
              <a:rPr lang="en-US" sz="3100" dirty="0" err="1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द्वन्द्व</a:t>
            </a:r>
            <a:endParaRPr lang="en-US" sz="3100" dirty="0" smtClean="0">
              <a:solidFill>
                <a:srgbClr val="002060"/>
              </a:solidFill>
              <a:latin typeface="Karma" panose="02000000000000000000" pitchFamily="2" charset="0"/>
              <a:cs typeface="Karma" panose="02000000000000000000" pitchFamily="2" charset="0"/>
            </a:endParaRPr>
          </a:p>
          <a:p>
            <a:endParaRPr lang="en-US" dirty="0">
              <a:solidFill>
                <a:srgbClr val="002060"/>
              </a:solidFill>
              <a:latin typeface="Karma" panose="02000000000000000000" pitchFamily="2" charset="0"/>
              <a:cs typeface="Karma" panose="02000000000000000000" pitchFamily="2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62000" y="3226064"/>
            <a:ext cx="70866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 </a:t>
            </a:r>
            <a:r>
              <a:rPr lang="en-US" sz="3200" dirty="0" smtClean="0"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2.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देश-निकाला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Karma" panose="02000000000000000000" pitchFamily="2" charset="0"/>
              <a:cs typeface="Karma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</a:t>
            </a:r>
            <a:r>
              <a:rPr kumimoji="0" lang="hi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	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(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क)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देश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से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निकाला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जिसको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 -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कर्मधारय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Karma" panose="02000000000000000000" pitchFamily="2" charset="0"/>
              <a:cs typeface="Karma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        </a:t>
            </a:r>
            <a:r>
              <a:rPr kumimoji="0" lang="hi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	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(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ख)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देश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से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निकाला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-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तत्पुरुष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Karma" panose="02000000000000000000" pitchFamily="2" charset="0"/>
              <a:cs typeface="Karma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        </a:t>
            </a:r>
            <a:r>
              <a:rPr kumimoji="0" lang="hi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	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(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ग)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देश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और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निकाला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-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द्वन्द्व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समास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Karma" panose="02000000000000000000" pitchFamily="2" charset="0"/>
              <a:cs typeface="Karma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        </a:t>
            </a:r>
            <a:r>
              <a:rPr kumimoji="0" lang="hi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	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(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घ)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देश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के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लिए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निकाला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 -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arma" panose="02000000000000000000" pitchFamily="2" charset="0"/>
                <a:ea typeface="Arial Unicode MS" pitchFamily="34" charset="-128"/>
                <a:cs typeface="Karma" panose="02000000000000000000" pitchFamily="2" charset="0"/>
              </a:rPr>
              <a:t>अव्ययीभाव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Karma" panose="02000000000000000000" pitchFamily="2" charset="0"/>
              <a:cs typeface="Karma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02172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प्रश्न</a:t>
            </a:r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 3. </a:t>
            </a:r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निम्नलिखित</a:t>
            </a:r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सामासिक</a:t>
            </a:r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पदों</a:t>
            </a:r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का</a:t>
            </a:r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विग्रह</a:t>
            </a:r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करके</a:t>
            </a:r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 समास </a:t>
            </a:r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का</a:t>
            </a:r>
            <a:endParaRPr lang="en-US" sz="2400" dirty="0" smtClean="0">
              <a:latin typeface="Karma" panose="02000000000000000000" pitchFamily="2" charset="0"/>
              <a:cs typeface="Karma" panose="02000000000000000000" pitchFamily="2" charset="0"/>
            </a:endParaRPr>
          </a:p>
          <a:p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          </a:t>
            </a:r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नाम</a:t>
            </a:r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2400" dirty="0" err="1" smtClean="0">
                <a:latin typeface="Karma" panose="02000000000000000000" pitchFamily="2" charset="0"/>
                <a:cs typeface="Karma" panose="02000000000000000000" pitchFamily="2" charset="0"/>
              </a:rPr>
              <a:t>बताइए</a:t>
            </a:r>
            <a:r>
              <a:rPr lang="en-US" sz="2400" dirty="0" smtClean="0">
                <a:latin typeface="Karma" panose="02000000000000000000" pitchFamily="2" charset="0"/>
                <a:cs typeface="Karma" panose="02000000000000000000" pitchFamily="2" charset="0"/>
              </a:rPr>
              <a:t>-</a:t>
            </a:r>
            <a:endParaRPr lang="en-US" sz="2400" dirty="0">
              <a:latin typeface="Karma" panose="02000000000000000000" pitchFamily="2" charset="0"/>
              <a:cs typeface="Kar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51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0" y="416477"/>
            <a:ext cx="7772400" cy="2667000"/>
          </a:xfrm>
          <a:prstGeom prst="rect">
            <a:avLst/>
          </a:prstGeom>
        </p:spPr>
        <p:txBody>
          <a:bodyPr>
            <a:noAutofit/>
          </a:bodyPr>
          <a:lstStyle>
            <a:lvl1pPr marL="54864" algn="r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l"/>
            <a:r>
              <a:rPr lang="en-US" sz="40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z="36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3. सत्याग्रह </a:t>
            </a:r>
            <a: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/>
            </a:r>
            <a:b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</a:br>
            <a: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        (क) सत्य और आग्रह - द्वन्द्व समास</a:t>
            </a:r>
            <a:b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</a:br>
            <a: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        (ख) सत्य के लिए आग्रह - तत्पुरुष समास</a:t>
            </a:r>
            <a:b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</a:br>
            <a: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        (ग) सत्य ही सत्य में आग्रह - अव्ययीभाव समास</a:t>
            </a:r>
            <a:b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</a:br>
            <a: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        (घ) सत्य का आग्रह रखा हो जिसने - बहुव्रीहि समास</a:t>
            </a:r>
            <a:b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</a:br>
            <a:endParaRPr lang="en-US" sz="2400" dirty="0">
              <a:solidFill>
                <a:srgbClr val="002060"/>
              </a:solidFill>
              <a:latin typeface="Karma" panose="02000000000000000000" pitchFamily="2" charset="0"/>
              <a:cs typeface="Karma" panose="02000000000000000000" pitchFamily="2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762000" y="2702479"/>
            <a:ext cx="7543800" cy="2963333"/>
          </a:xfrm>
          <a:prstGeom prst="rect">
            <a:avLst/>
          </a:prstGeom>
        </p:spPr>
        <p:txBody>
          <a:bodyPr>
            <a:no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48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</a:t>
            </a:r>
            <a:r>
              <a:rPr lang="en-US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4. प्रयोगशाला</a:t>
            </a:r>
            <a:endParaRPr lang="en-US" sz="4800" smtClean="0">
              <a:solidFill>
                <a:srgbClr val="002060"/>
              </a:solidFill>
              <a:latin typeface="Karma" panose="02000000000000000000" pitchFamily="2" charset="0"/>
              <a:cs typeface="Karma" panose="02000000000000000000" pitchFamily="2" charset="0"/>
            </a:endParaRPr>
          </a:p>
          <a:p>
            <a: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       (क) प्रयोग है जो शाला - बहुब्रीहि समास</a:t>
            </a:r>
          </a:p>
          <a:p>
            <a: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       (ख) प्रयोग के लिए शाला - तत्पुरुष समास</a:t>
            </a:r>
          </a:p>
          <a:p>
            <a: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       (ग) प्रयोग और शाला - द्वन्द्व समास</a:t>
            </a:r>
          </a:p>
          <a:p>
            <a:r>
              <a:rPr lang="en-US" sz="2400" smtClean="0">
                <a:solidFill>
                  <a:srgbClr val="002060"/>
                </a:solidFill>
                <a:latin typeface="Karma" panose="02000000000000000000" pitchFamily="2" charset="0"/>
                <a:cs typeface="Karma" panose="02000000000000000000" pitchFamily="2" charset="0"/>
              </a:rPr>
              <a:t>              (घ) प्रयोगों का समाहार - द्विगु समास</a:t>
            </a:r>
          </a:p>
          <a:p>
            <a:endParaRPr lang="en-US" sz="2400" dirty="0">
              <a:solidFill>
                <a:srgbClr val="002060"/>
              </a:solidFill>
              <a:latin typeface="Karma" panose="02000000000000000000" pitchFamily="2" charset="0"/>
              <a:cs typeface="Kar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58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8816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समस्तपद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12160" y="2353444"/>
            <a:ext cx="2736304" cy="2808312"/>
          </a:xfrm>
          <a:prstGeom prst="roundRect">
            <a:avLst>
              <a:gd name="adj" fmla="val 11478"/>
            </a:avLst>
          </a:prstGeom>
          <a:solidFill>
            <a:schemeClr val="tx2">
              <a:lumMod val="50000"/>
            </a:schemeClr>
          </a:solidFill>
          <a:ln w="28575">
            <a:solidFill>
              <a:srgbClr val="002060"/>
            </a:solidFill>
          </a:ln>
          <a:effectLst>
            <a:glow rad="63500">
              <a:srgbClr val="FF0000">
                <a:alpha val="16000"/>
              </a:srgbClr>
            </a:glow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i-IN" sz="28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 प्रक्रिया के तहत बना नया शब्द समस्तपद कहलाता हैं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012160" y="1560133"/>
            <a:ext cx="2736304" cy="648072"/>
          </a:xfrm>
          <a:prstGeom prst="wedgeRoundRectCallout">
            <a:avLst>
              <a:gd name="adj1" fmla="val -19057"/>
              <a:gd name="adj2" fmla="val 83122"/>
              <a:gd name="adj3" fmla="val 16667"/>
            </a:avLst>
          </a:prstGeom>
          <a:solidFill>
            <a:schemeClr val="tx2">
              <a:lumMod val="50000"/>
            </a:schemeClr>
          </a:solidFill>
          <a:ln w="28575">
            <a:solidFill>
              <a:srgbClr val="002060"/>
            </a:solidFill>
          </a:ln>
          <a:effectLst>
            <a:glow rad="63500">
              <a:srgbClr val="FF0000">
                <a:alpha val="16000"/>
              </a:srgbClr>
            </a:glow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11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endParaRPr lang="hi-IN" sz="2800" b="1" dirty="0" smtClean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  <a:p>
            <a:pPr algn="ctr"/>
            <a:r>
              <a:rPr lang="hi-IN" sz="32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परिभाषा</a:t>
            </a:r>
            <a:endParaRPr lang="en-US" sz="3200" b="1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463803"/>
              </p:ext>
            </p:extLst>
          </p:nvPr>
        </p:nvGraphicFramePr>
        <p:xfrm>
          <a:off x="467544" y="1611764"/>
          <a:ext cx="5400600" cy="3450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3442">
                <a:tc>
                  <a:txBody>
                    <a:bodyPr/>
                    <a:lstStyle/>
                    <a:p>
                      <a:pPr algn="ctr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पदों का समूह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समस्तपद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राजा का पुत्र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राजपुत्र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माता और पिता 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माता – पिता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नीला है जो कंठ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नीलकंठ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marL="457200" lvl="1" algn="l" rtl="0" eaLnBrk="1" latinLnBrk="0" hangingPunct="1"/>
                      <a:r>
                        <a:rPr kumimoji="0" lang="hi-IN" kern="1200" dirty="0">
                          <a:solidFill>
                            <a:schemeClr val="dk1"/>
                          </a:solidFill>
                          <a:latin typeface="Karma" pitchFamily="2" charset="0"/>
                          <a:ea typeface="+mn-ea"/>
                          <a:cs typeface="Karma" pitchFamily="2" charset="0"/>
                        </a:rPr>
                        <a:t>रसोई और घर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lvl="1" algn="l" rtl="0" eaLnBrk="1" latinLnBrk="0" hangingPunct="1"/>
                      <a:r>
                        <a:rPr kumimoji="0" lang="hi-IN" kern="1200" dirty="0">
                          <a:solidFill>
                            <a:schemeClr val="dk1"/>
                          </a:solidFill>
                          <a:latin typeface="Karma" pitchFamily="2" charset="0"/>
                          <a:ea typeface="+mn-ea"/>
                          <a:cs typeface="Karma" pitchFamily="2" charset="0"/>
                        </a:rPr>
                        <a:t>रसोईघर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marL="457200" lvl="1" algn="l" rtl="0" eaLnBrk="1" latinLnBrk="0" hangingPunct="1"/>
                      <a:r>
                        <a:rPr kumimoji="0" lang="hi-IN" kern="1200" dirty="0">
                          <a:solidFill>
                            <a:schemeClr val="dk1"/>
                          </a:solidFill>
                          <a:latin typeface="Karma" pitchFamily="2" charset="0"/>
                          <a:ea typeface="+mn-ea"/>
                          <a:cs typeface="Karma" pitchFamily="2" charset="0"/>
                        </a:rPr>
                        <a:t>बच्चों के लिए काव्य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lvl="1" algn="l" rtl="0" eaLnBrk="1" latinLnBrk="0" hangingPunct="1"/>
                      <a:r>
                        <a:rPr kumimoji="0" lang="hi-IN" kern="1200" dirty="0" smtClean="0">
                          <a:solidFill>
                            <a:schemeClr val="dk1"/>
                          </a:solidFill>
                          <a:latin typeface="Karma" pitchFamily="2" charset="0"/>
                          <a:ea typeface="+mn-ea"/>
                          <a:cs typeface="Karma" pitchFamily="2" charset="0"/>
                        </a:rPr>
                        <a:t>बालकाव्य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Karma" pitchFamily="2" charset="0"/>
                        <a:ea typeface="+mn-ea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स्नान के लिए घर 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स्नानघर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तुलसी द्वारा कृत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तुलसीकृत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पाँच आबो का समाहार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पंजाब</a:t>
                      </a:r>
                      <a:endParaRPr lang="en-US" dirty="0" smtClean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71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1236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 विग्रह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12160" y="2353444"/>
            <a:ext cx="2736304" cy="2808312"/>
          </a:xfrm>
          <a:prstGeom prst="roundRect">
            <a:avLst>
              <a:gd name="adj" fmla="val 11478"/>
            </a:avLst>
          </a:prstGeom>
          <a:solidFill>
            <a:schemeClr val="tx2">
              <a:lumMod val="50000"/>
            </a:schemeClr>
          </a:solidFill>
          <a:ln w="28575">
            <a:solidFill>
              <a:srgbClr val="002060"/>
            </a:solidFill>
          </a:ln>
          <a:effectLst>
            <a:glow rad="63500">
              <a:srgbClr val="FF0000">
                <a:alpha val="16000"/>
              </a:srgbClr>
            </a:glow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i-IN" sz="28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समस्तपद को अलग-अलग करने की प्रक्रिया को समास विग्रह कहते हैं</a:t>
            </a:r>
            <a:r>
              <a:rPr lang="en-US" sz="28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012160" y="1560133"/>
            <a:ext cx="2736304" cy="648072"/>
          </a:xfrm>
          <a:prstGeom prst="wedgeRoundRectCallout">
            <a:avLst>
              <a:gd name="adj1" fmla="val -19057"/>
              <a:gd name="adj2" fmla="val 83122"/>
              <a:gd name="adj3" fmla="val 16667"/>
            </a:avLst>
          </a:prstGeom>
          <a:solidFill>
            <a:schemeClr val="tx2">
              <a:lumMod val="50000"/>
            </a:schemeClr>
          </a:solidFill>
          <a:ln w="28575">
            <a:solidFill>
              <a:srgbClr val="002060"/>
            </a:solidFill>
          </a:ln>
          <a:effectLst>
            <a:glow rad="63500">
              <a:srgbClr val="FF0000">
                <a:alpha val="16000"/>
              </a:srgbClr>
            </a:glow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11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endParaRPr lang="hi-IN" sz="2800" b="1" dirty="0" smtClean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  <a:p>
            <a:pPr algn="ctr"/>
            <a:r>
              <a:rPr lang="hi-IN" sz="32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परिभाषा</a:t>
            </a:r>
            <a:endParaRPr lang="en-US" sz="3200" b="1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929264"/>
              </p:ext>
            </p:extLst>
          </p:nvPr>
        </p:nvGraphicFramePr>
        <p:xfrm>
          <a:off x="467544" y="1611764"/>
          <a:ext cx="5400600" cy="349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3442">
                <a:tc>
                  <a:txBody>
                    <a:bodyPr/>
                    <a:lstStyle/>
                    <a:p>
                      <a:pPr algn="ctr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समस्तपद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i-IN" sz="400" dirty="0" smtClean="0">
                          <a:latin typeface="Karma" pitchFamily="2" charset="0"/>
                          <a:cs typeface="Karma" pitchFamily="2" charset="0"/>
                        </a:rPr>
                        <a:t> </a:t>
                      </a:r>
                      <a:endParaRPr lang="hi-IN" dirty="0" smtClean="0">
                        <a:latin typeface="Karma" pitchFamily="2" charset="0"/>
                        <a:cs typeface="Karma" pitchFamily="2" charset="0"/>
                      </a:endParaRPr>
                    </a:p>
                    <a:p>
                      <a:pPr algn="ctr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समास विग्रह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राजपुत्र</a:t>
                      </a:r>
                      <a:endParaRPr lang="en-US" dirty="0" smtClean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राजा का पुत्र</a:t>
                      </a:r>
                      <a:endParaRPr lang="en-US" dirty="0" smtClean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माता – पिता</a:t>
                      </a:r>
                      <a:endParaRPr lang="en-US" dirty="0" smtClean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माता और पिता </a:t>
                      </a:r>
                      <a:endParaRPr lang="en-US" dirty="0" smtClean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नीलकंठ</a:t>
                      </a:r>
                      <a:endParaRPr lang="en-US" dirty="0" smtClean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नीला है जो कंठ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i-IN" kern="1200" dirty="0" smtClean="0">
                          <a:solidFill>
                            <a:schemeClr val="dk1"/>
                          </a:solidFill>
                          <a:latin typeface="Karma" pitchFamily="2" charset="0"/>
                          <a:ea typeface="+mn-ea"/>
                          <a:cs typeface="Karma" pitchFamily="2" charset="0"/>
                        </a:rPr>
                        <a:t>रसोईघर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lvl="1" algn="l" rtl="0" eaLnBrk="1" latinLnBrk="0" hangingPunct="1"/>
                      <a:r>
                        <a:rPr kumimoji="0" lang="hi-IN" kern="1200" dirty="0" smtClean="0">
                          <a:solidFill>
                            <a:schemeClr val="dk1"/>
                          </a:solidFill>
                          <a:latin typeface="Karma" pitchFamily="2" charset="0"/>
                          <a:ea typeface="+mn-ea"/>
                          <a:cs typeface="Karma" pitchFamily="2" charset="0"/>
                        </a:rPr>
                        <a:t>रसोई और घर</a:t>
                      </a:r>
                      <a:endParaRPr kumimoji="0" lang="hi-IN" kern="1200" dirty="0">
                        <a:solidFill>
                          <a:schemeClr val="dk1"/>
                        </a:solidFill>
                        <a:latin typeface="Karma" pitchFamily="2" charset="0"/>
                        <a:ea typeface="+mn-ea"/>
                        <a:cs typeface="Karma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i-IN" kern="1200" dirty="0" smtClean="0">
                          <a:solidFill>
                            <a:schemeClr val="dk1"/>
                          </a:solidFill>
                          <a:latin typeface="Karma" pitchFamily="2" charset="0"/>
                          <a:ea typeface="+mn-ea"/>
                          <a:cs typeface="Karma" pitchFamily="2" charset="0"/>
                        </a:rPr>
                        <a:t>बालकाव्य</a:t>
                      </a:r>
                      <a:endParaRPr kumimoji="0" lang="en-US" kern="1200" dirty="0" smtClean="0">
                        <a:solidFill>
                          <a:schemeClr val="dk1"/>
                        </a:solidFill>
                        <a:latin typeface="Karma" pitchFamily="2" charset="0"/>
                        <a:ea typeface="+mn-ea"/>
                        <a:cs typeface="Karma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lvl="1" algn="l" rtl="0" eaLnBrk="1" latinLnBrk="0" hangingPunct="1"/>
                      <a:r>
                        <a:rPr kumimoji="0" lang="hi-IN" kern="1200" dirty="0" smtClean="0">
                          <a:solidFill>
                            <a:schemeClr val="dk1"/>
                          </a:solidFill>
                          <a:latin typeface="Karma" pitchFamily="2" charset="0"/>
                          <a:ea typeface="+mn-ea"/>
                          <a:cs typeface="Karma" pitchFamily="2" charset="0"/>
                        </a:rPr>
                        <a:t>बच्चों के लिए काव्य</a:t>
                      </a:r>
                      <a:endParaRPr kumimoji="0" lang="hi-IN" kern="1200" dirty="0">
                        <a:solidFill>
                          <a:schemeClr val="dk1"/>
                        </a:solidFill>
                        <a:latin typeface="Karma" pitchFamily="2" charset="0"/>
                        <a:ea typeface="+mn-ea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स्नानघर 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स्नान के लिए घर 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तुलसीकृत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तुलसी द्वारा कृत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44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पंजाब</a:t>
                      </a:r>
                      <a:endParaRPr lang="en-US" dirty="0" smtClean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hi-IN" dirty="0" smtClean="0">
                          <a:latin typeface="Karma" pitchFamily="2" charset="0"/>
                          <a:cs typeface="Karma" pitchFamily="2" charset="0"/>
                        </a:rPr>
                        <a:t>पाँच आबो का समाहार</a:t>
                      </a:r>
                      <a:endParaRPr lang="en-US" dirty="0">
                        <a:latin typeface="Karma" pitchFamily="2" charset="0"/>
                        <a:cs typeface="Karm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217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48816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के भेद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483768" y="1273324"/>
            <a:ext cx="3744416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2000" b="1" dirty="0" smtClean="0">
                <a:solidFill>
                  <a:srgbClr val="00B050"/>
                </a:solidFill>
                <a:latin typeface="Tillana" pitchFamily="2" charset="0"/>
                <a:cs typeface="Tillana" pitchFamily="2" charset="0"/>
              </a:rPr>
              <a:t>समास के भेद</a:t>
            </a:r>
            <a:endParaRPr lang="en-US" sz="2000" b="1" dirty="0">
              <a:solidFill>
                <a:srgbClr val="00B050"/>
              </a:solidFill>
              <a:latin typeface="Tillana" pitchFamily="2" charset="0"/>
              <a:cs typeface="Tillana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851920" y="1705372"/>
            <a:ext cx="0" cy="216024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7624" y="1921396"/>
            <a:ext cx="6552728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187624" y="1921396"/>
            <a:ext cx="0" cy="1224136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347864" y="1921396"/>
            <a:ext cx="0" cy="118143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18" idx="0"/>
          </p:cNvCxnSpPr>
          <p:nvPr/>
        </p:nvCxnSpPr>
        <p:spPr>
          <a:xfrm>
            <a:off x="4860032" y="1921396"/>
            <a:ext cx="0" cy="288032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740352" y="1921396"/>
            <a:ext cx="0" cy="1224136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860032" y="2403057"/>
            <a:ext cx="0" cy="123399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483768" y="2929508"/>
            <a:ext cx="1728192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9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 </a:t>
            </a:r>
            <a:endParaRPr lang="hi-IN" sz="2400" b="1" dirty="0" smtClean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कर्मधारय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5536" y="2929508"/>
            <a:ext cx="1584176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द्वंद्व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067944" y="2209428"/>
            <a:ext cx="1584176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तत्पुरुष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2123728" y="1921396"/>
            <a:ext cx="0" cy="288032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240181" y="1911536"/>
            <a:ext cx="0" cy="1233996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6948264" y="2929508"/>
            <a:ext cx="1584176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11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 </a:t>
            </a:r>
            <a:endParaRPr lang="hi-IN" sz="2400" b="1" dirty="0" smtClean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बहुब्रीहि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343720" y="2209428"/>
            <a:ext cx="1584176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6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 </a:t>
            </a:r>
            <a:endParaRPr lang="hi-IN" sz="2400" b="1" dirty="0" smtClean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द्विगु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220072" y="2929508"/>
            <a:ext cx="1584176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20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अव्ययीभाव</a:t>
            </a:r>
            <a:endParaRPr lang="en-US" sz="20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187624" y="3659448"/>
            <a:ext cx="655272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187624" y="3659448"/>
            <a:ext cx="0" cy="122413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347864" y="3659448"/>
            <a:ext cx="0" cy="118143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42" idx="0"/>
          </p:cNvCxnSpPr>
          <p:nvPr/>
        </p:nvCxnSpPr>
        <p:spPr>
          <a:xfrm>
            <a:off x="4860032" y="3659448"/>
            <a:ext cx="0" cy="288032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740352" y="3659448"/>
            <a:ext cx="0" cy="122413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2483768" y="4667560"/>
            <a:ext cx="1728192" cy="504056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9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 </a:t>
            </a:r>
            <a:endParaRPr lang="hi-IN" sz="2400" b="1" dirty="0" smtClean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सम्प्रदान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395536" y="4667560"/>
            <a:ext cx="1584176" cy="504056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कर्म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067944" y="3947480"/>
            <a:ext cx="1584176" cy="504056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अपादान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2123728" y="3659448"/>
            <a:ext cx="0" cy="288032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240181" y="3649588"/>
            <a:ext cx="0" cy="123399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6948264" y="4667560"/>
            <a:ext cx="1584176" cy="504056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11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 </a:t>
            </a:r>
            <a:endParaRPr lang="hi-IN" sz="2400" b="1" dirty="0" smtClean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अधिकरण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220072" y="4667560"/>
            <a:ext cx="1584176" cy="504056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सम्बन्ध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343720" y="3937620"/>
            <a:ext cx="1584176" cy="504056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6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 </a:t>
            </a:r>
            <a:endParaRPr lang="hi-IN" sz="2400" b="1" dirty="0" smtClean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  <a:p>
            <a:pPr algn="ctr"/>
            <a:r>
              <a:rPr lang="hi-IN" sz="2400" b="1" dirty="0" smtClean="0">
                <a:solidFill>
                  <a:schemeClr val="dk1"/>
                </a:solidFill>
                <a:latin typeface="Tillana" pitchFamily="2" charset="0"/>
                <a:cs typeface="Tillana" pitchFamily="2" charset="0"/>
              </a:rPr>
              <a:t>करण</a:t>
            </a:r>
            <a:endParaRPr lang="en-US" sz="2400" b="1" dirty="0">
              <a:solidFill>
                <a:schemeClr val="dk1"/>
              </a:solidFill>
              <a:latin typeface="Tillana" pitchFamily="2" charset="0"/>
              <a:cs typeface="Tillana" pitchFamily="2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9266986" y="4202997"/>
            <a:ext cx="2014623" cy="1476164"/>
          </a:xfrm>
          <a:prstGeom prst="roundRect">
            <a:avLst>
              <a:gd name="adj" fmla="val 8527"/>
            </a:avLst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‘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द्विगु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समास 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तथा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कर्मधारय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समास’ 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तत्पुरुष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समास</a:t>
            </a:r>
            <a:r>
              <a:rPr lang="hi-IN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के</a:t>
            </a:r>
            <a:r>
              <a:rPr lang="hi-IN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अन्तर्गत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ही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शामिल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किए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जाते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हैं</a:t>
            </a:r>
            <a:r>
              <a:rPr lang="en-US" sz="16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59810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की विशेषताएँ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6" name="Freeform 55"/>
          <p:cNvSpPr/>
          <p:nvPr/>
        </p:nvSpPr>
        <p:spPr>
          <a:xfrm>
            <a:off x="2557928" y="4254511"/>
            <a:ext cx="6198919" cy="979253"/>
          </a:xfrm>
          <a:custGeom>
            <a:avLst/>
            <a:gdLst>
              <a:gd name="connsiteX0" fmla="*/ 0 w 3649713"/>
              <a:gd name="connsiteY0" fmla="*/ 160341 h 962025"/>
              <a:gd name="connsiteX1" fmla="*/ 160341 w 3649713"/>
              <a:gd name="connsiteY1" fmla="*/ 0 h 962025"/>
              <a:gd name="connsiteX2" fmla="*/ 3489372 w 3649713"/>
              <a:gd name="connsiteY2" fmla="*/ 0 h 962025"/>
              <a:gd name="connsiteX3" fmla="*/ 3649713 w 3649713"/>
              <a:gd name="connsiteY3" fmla="*/ 160341 h 962025"/>
              <a:gd name="connsiteX4" fmla="*/ 3649713 w 3649713"/>
              <a:gd name="connsiteY4" fmla="*/ 801684 h 962025"/>
              <a:gd name="connsiteX5" fmla="*/ 3489372 w 3649713"/>
              <a:gd name="connsiteY5" fmla="*/ 962025 h 962025"/>
              <a:gd name="connsiteX6" fmla="*/ 160341 w 3649713"/>
              <a:gd name="connsiteY6" fmla="*/ 962025 h 962025"/>
              <a:gd name="connsiteX7" fmla="*/ 0 w 3649713"/>
              <a:gd name="connsiteY7" fmla="*/ 801684 h 962025"/>
              <a:gd name="connsiteX8" fmla="*/ 0 w 3649713"/>
              <a:gd name="connsiteY8" fmla="*/ 160341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49713" h="962025">
                <a:moveTo>
                  <a:pt x="0" y="160341"/>
                </a:moveTo>
                <a:cubicBezTo>
                  <a:pt x="0" y="71787"/>
                  <a:pt x="71787" y="0"/>
                  <a:pt x="160341" y="0"/>
                </a:cubicBezTo>
                <a:lnTo>
                  <a:pt x="3489372" y="0"/>
                </a:lnTo>
                <a:cubicBezTo>
                  <a:pt x="3577926" y="0"/>
                  <a:pt x="3649713" y="71787"/>
                  <a:pt x="3649713" y="160341"/>
                </a:cubicBezTo>
                <a:lnTo>
                  <a:pt x="3649713" y="801684"/>
                </a:lnTo>
                <a:cubicBezTo>
                  <a:pt x="3649713" y="890238"/>
                  <a:pt x="3577926" y="962025"/>
                  <a:pt x="3489372" y="962025"/>
                </a:cubicBezTo>
                <a:lnTo>
                  <a:pt x="160341" y="962025"/>
                </a:lnTo>
                <a:cubicBezTo>
                  <a:pt x="71787" y="962025"/>
                  <a:pt x="0" y="890238"/>
                  <a:pt x="0" y="801684"/>
                </a:cubicBezTo>
                <a:lnTo>
                  <a:pt x="0" y="160341"/>
                </a:lnTo>
                <a:close/>
              </a:path>
            </a:pathLst>
          </a:custGeom>
          <a:ln>
            <a:solidFill>
              <a:schemeClr val="bg2">
                <a:lumMod val="60000"/>
                <a:lumOff val="4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42" tIns="115542" rIns="115542" bIns="115542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i-IN" sz="2000" b="1" dirty="0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	      </a:t>
            </a:r>
            <a:r>
              <a:rPr lang="en-US" sz="2000" b="1" dirty="0" err="1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दोनों</a:t>
            </a:r>
            <a:r>
              <a:rPr lang="en-US" sz="2000" b="1" dirty="0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पदों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में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कभी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पहला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पद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प्रधान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होता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है</a:t>
            </a:r>
            <a:r>
              <a:rPr lang="en-US" sz="2000" b="1" dirty="0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,</a:t>
            </a:r>
            <a:r>
              <a:rPr lang="hi-IN" sz="2000" b="1" dirty="0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कभी</a:t>
            </a:r>
            <a:r>
              <a:rPr lang="hi-IN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sz="2000" b="1" dirty="0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		</a:t>
            </a:r>
            <a:r>
              <a:rPr lang="en-US" sz="2000" b="1" dirty="0" err="1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दूसरा</a:t>
            </a:r>
            <a:r>
              <a:rPr lang="en-US" sz="2000" b="1" dirty="0" smtClean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पद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प्रधान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होता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है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कभी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दोनों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पद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प्रधान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होते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हैं</a:t>
            </a:r>
            <a:r>
              <a: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rPr>
              <a:t>।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395536" y="1126641"/>
            <a:ext cx="8361311" cy="4323147"/>
            <a:chOff x="616756" y="1105616"/>
            <a:chExt cx="8964705" cy="4979398"/>
          </a:xfrm>
        </p:grpSpPr>
        <p:sp>
          <p:nvSpPr>
            <p:cNvPr id="48" name="Freeform 47"/>
            <p:cNvSpPr/>
            <p:nvPr/>
          </p:nvSpPr>
          <p:spPr>
            <a:xfrm>
              <a:off x="2620293" y="1357504"/>
              <a:ext cx="6961168" cy="962025"/>
            </a:xfrm>
            <a:custGeom>
              <a:avLst/>
              <a:gdLst>
                <a:gd name="connsiteX0" fmla="*/ 0 w 3797881"/>
                <a:gd name="connsiteY0" fmla="*/ 160341 h 962025"/>
                <a:gd name="connsiteX1" fmla="*/ 160341 w 3797881"/>
                <a:gd name="connsiteY1" fmla="*/ 0 h 962025"/>
                <a:gd name="connsiteX2" fmla="*/ 3637540 w 3797881"/>
                <a:gd name="connsiteY2" fmla="*/ 0 h 962025"/>
                <a:gd name="connsiteX3" fmla="*/ 3797881 w 3797881"/>
                <a:gd name="connsiteY3" fmla="*/ 160341 h 962025"/>
                <a:gd name="connsiteX4" fmla="*/ 3797881 w 3797881"/>
                <a:gd name="connsiteY4" fmla="*/ 801684 h 962025"/>
                <a:gd name="connsiteX5" fmla="*/ 3637540 w 3797881"/>
                <a:gd name="connsiteY5" fmla="*/ 962025 h 962025"/>
                <a:gd name="connsiteX6" fmla="*/ 160341 w 3797881"/>
                <a:gd name="connsiteY6" fmla="*/ 962025 h 962025"/>
                <a:gd name="connsiteX7" fmla="*/ 0 w 3797881"/>
                <a:gd name="connsiteY7" fmla="*/ 801684 h 962025"/>
                <a:gd name="connsiteX8" fmla="*/ 0 w 3797881"/>
                <a:gd name="connsiteY8" fmla="*/ 16034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7881" h="962025">
                  <a:moveTo>
                    <a:pt x="0" y="160341"/>
                  </a:moveTo>
                  <a:cubicBezTo>
                    <a:pt x="0" y="71787"/>
                    <a:pt x="71787" y="0"/>
                    <a:pt x="160341" y="0"/>
                  </a:cubicBezTo>
                  <a:lnTo>
                    <a:pt x="3637540" y="0"/>
                  </a:lnTo>
                  <a:cubicBezTo>
                    <a:pt x="3726094" y="0"/>
                    <a:pt x="3797881" y="71787"/>
                    <a:pt x="3797881" y="160341"/>
                  </a:cubicBezTo>
                  <a:lnTo>
                    <a:pt x="3797881" y="801684"/>
                  </a:lnTo>
                  <a:cubicBezTo>
                    <a:pt x="3797881" y="890238"/>
                    <a:pt x="3726094" y="962025"/>
                    <a:pt x="3637540" y="962025"/>
                  </a:cubicBezTo>
                  <a:lnTo>
                    <a:pt x="160341" y="962025"/>
                  </a:lnTo>
                  <a:cubicBezTo>
                    <a:pt x="71787" y="962025"/>
                    <a:pt x="0" y="890238"/>
                    <a:pt x="0" y="801684"/>
                  </a:cubicBezTo>
                  <a:lnTo>
                    <a:pt x="0" y="160341"/>
                  </a:lnTo>
                  <a:close/>
                </a:path>
              </a:pathLst>
            </a:custGeom>
            <a:ln>
              <a:solidFill>
                <a:schemeClr val="bg2">
                  <a:lumMod val="60000"/>
                  <a:lumOff val="40000"/>
                </a:schemeClr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5542" tIns="115542" rIns="115542" bIns="11554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i-IN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	</a:t>
              </a:r>
              <a:r>
                <a:rPr lang="en-US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समास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में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दो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या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दो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से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अधिक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शब्दों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का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योग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होता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है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।</a:t>
              </a:r>
              <a:endParaRPr lang="en-US" sz="2000" b="1" kern="1200" dirty="0">
                <a:solidFill>
                  <a:schemeClr val="tx1"/>
                </a:solidFill>
                <a:latin typeface="Karma" pitchFamily="2" charset="0"/>
                <a:cs typeface="Karma" pitchFamily="2" charset="0"/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777360" y="2439781"/>
              <a:ext cx="6804101" cy="962025"/>
            </a:xfrm>
            <a:custGeom>
              <a:avLst/>
              <a:gdLst>
                <a:gd name="connsiteX0" fmla="*/ 0 w 3712821"/>
                <a:gd name="connsiteY0" fmla="*/ 160341 h 962025"/>
                <a:gd name="connsiteX1" fmla="*/ 160341 w 3712821"/>
                <a:gd name="connsiteY1" fmla="*/ 0 h 962025"/>
                <a:gd name="connsiteX2" fmla="*/ 3552480 w 3712821"/>
                <a:gd name="connsiteY2" fmla="*/ 0 h 962025"/>
                <a:gd name="connsiteX3" fmla="*/ 3712821 w 3712821"/>
                <a:gd name="connsiteY3" fmla="*/ 160341 h 962025"/>
                <a:gd name="connsiteX4" fmla="*/ 3712821 w 3712821"/>
                <a:gd name="connsiteY4" fmla="*/ 801684 h 962025"/>
                <a:gd name="connsiteX5" fmla="*/ 3552480 w 3712821"/>
                <a:gd name="connsiteY5" fmla="*/ 962025 h 962025"/>
                <a:gd name="connsiteX6" fmla="*/ 160341 w 3712821"/>
                <a:gd name="connsiteY6" fmla="*/ 962025 h 962025"/>
                <a:gd name="connsiteX7" fmla="*/ 0 w 3712821"/>
                <a:gd name="connsiteY7" fmla="*/ 801684 h 962025"/>
                <a:gd name="connsiteX8" fmla="*/ 0 w 3712821"/>
                <a:gd name="connsiteY8" fmla="*/ 16034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2821" h="962025">
                  <a:moveTo>
                    <a:pt x="0" y="160341"/>
                  </a:moveTo>
                  <a:cubicBezTo>
                    <a:pt x="0" y="71787"/>
                    <a:pt x="71787" y="0"/>
                    <a:pt x="160341" y="0"/>
                  </a:cubicBezTo>
                  <a:lnTo>
                    <a:pt x="3552480" y="0"/>
                  </a:lnTo>
                  <a:cubicBezTo>
                    <a:pt x="3641034" y="0"/>
                    <a:pt x="3712821" y="71787"/>
                    <a:pt x="3712821" y="160341"/>
                  </a:cubicBezTo>
                  <a:lnTo>
                    <a:pt x="3712821" y="801684"/>
                  </a:lnTo>
                  <a:cubicBezTo>
                    <a:pt x="3712821" y="890238"/>
                    <a:pt x="3641034" y="962025"/>
                    <a:pt x="3552480" y="962025"/>
                  </a:cubicBezTo>
                  <a:lnTo>
                    <a:pt x="160341" y="962025"/>
                  </a:lnTo>
                  <a:cubicBezTo>
                    <a:pt x="71787" y="962025"/>
                    <a:pt x="0" y="890238"/>
                    <a:pt x="0" y="801684"/>
                  </a:cubicBezTo>
                  <a:lnTo>
                    <a:pt x="0" y="160341"/>
                  </a:lnTo>
                  <a:close/>
                </a:path>
              </a:pathLst>
            </a:custGeom>
            <a:ln>
              <a:solidFill>
                <a:schemeClr val="bg2">
                  <a:lumMod val="60000"/>
                  <a:lumOff val="40000"/>
                </a:schemeClr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5542" tIns="115542" rIns="115542" bIns="115542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i-IN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         </a:t>
              </a:r>
              <a:r>
                <a:rPr lang="en-US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ये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शब्द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मिलकर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एक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पद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का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रूप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धारण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कर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लेते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हैं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,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जिन्हें</a:t>
              </a:r>
              <a:r>
                <a:rPr lang="hi-IN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सामासिक</a:t>
              </a:r>
              <a:r>
                <a:rPr lang="en-US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पद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कहते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हैं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।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771799" y="3522059"/>
              <a:ext cx="6809662" cy="962025"/>
            </a:xfrm>
            <a:custGeom>
              <a:avLst/>
              <a:gdLst>
                <a:gd name="connsiteX0" fmla="*/ 0 w 3649713"/>
                <a:gd name="connsiteY0" fmla="*/ 160341 h 962025"/>
                <a:gd name="connsiteX1" fmla="*/ 160341 w 3649713"/>
                <a:gd name="connsiteY1" fmla="*/ 0 h 962025"/>
                <a:gd name="connsiteX2" fmla="*/ 3489372 w 3649713"/>
                <a:gd name="connsiteY2" fmla="*/ 0 h 962025"/>
                <a:gd name="connsiteX3" fmla="*/ 3649713 w 3649713"/>
                <a:gd name="connsiteY3" fmla="*/ 160341 h 962025"/>
                <a:gd name="connsiteX4" fmla="*/ 3649713 w 3649713"/>
                <a:gd name="connsiteY4" fmla="*/ 801684 h 962025"/>
                <a:gd name="connsiteX5" fmla="*/ 3489372 w 3649713"/>
                <a:gd name="connsiteY5" fmla="*/ 962025 h 962025"/>
                <a:gd name="connsiteX6" fmla="*/ 160341 w 3649713"/>
                <a:gd name="connsiteY6" fmla="*/ 962025 h 962025"/>
                <a:gd name="connsiteX7" fmla="*/ 0 w 3649713"/>
                <a:gd name="connsiteY7" fmla="*/ 801684 h 962025"/>
                <a:gd name="connsiteX8" fmla="*/ 0 w 3649713"/>
                <a:gd name="connsiteY8" fmla="*/ 16034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49713" h="962025">
                  <a:moveTo>
                    <a:pt x="0" y="160341"/>
                  </a:moveTo>
                  <a:cubicBezTo>
                    <a:pt x="0" y="71787"/>
                    <a:pt x="71787" y="0"/>
                    <a:pt x="160341" y="0"/>
                  </a:cubicBezTo>
                  <a:lnTo>
                    <a:pt x="3489372" y="0"/>
                  </a:lnTo>
                  <a:cubicBezTo>
                    <a:pt x="3577926" y="0"/>
                    <a:pt x="3649713" y="71787"/>
                    <a:pt x="3649713" y="160341"/>
                  </a:cubicBezTo>
                  <a:lnTo>
                    <a:pt x="3649713" y="801684"/>
                  </a:lnTo>
                  <a:cubicBezTo>
                    <a:pt x="3649713" y="890238"/>
                    <a:pt x="3577926" y="962025"/>
                    <a:pt x="3489372" y="962025"/>
                  </a:cubicBezTo>
                  <a:lnTo>
                    <a:pt x="160341" y="962025"/>
                  </a:lnTo>
                  <a:cubicBezTo>
                    <a:pt x="71787" y="962025"/>
                    <a:pt x="0" y="890238"/>
                    <a:pt x="0" y="801684"/>
                  </a:cubicBezTo>
                  <a:lnTo>
                    <a:pt x="0" y="160341"/>
                  </a:lnTo>
                  <a:close/>
                </a:path>
              </a:pathLst>
            </a:custGeom>
            <a:ln>
              <a:solidFill>
                <a:schemeClr val="bg2">
                  <a:lumMod val="60000"/>
                  <a:lumOff val="40000"/>
                </a:schemeClr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5542" tIns="115542" rIns="115542" bIns="115542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i-IN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           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दो</a:t>
              </a:r>
              <a:r>
                <a:rPr lang="en-US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पदों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के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बीच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की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विभक्ति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का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लोप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हो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जाता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है</a:t>
              </a:r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।</a:t>
              </a:r>
            </a:p>
          </p:txBody>
        </p:sp>
        <p:sp>
          <p:nvSpPr>
            <p:cNvPr id="51" name="Isosceles Triangle 50"/>
            <p:cNvSpPr/>
            <p:nvPr/>
          </p:nvSpPr>
          <p:spPr>
            <a:xfrm>
              <a:off x="616756" y="1105616"/>
              <a:ext cx="4323448" cy="4979398"/>
            </a:xfrm>
            <a:prstGeom prst="triangl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TextBox 51"/>
            <p:cNvSpPr txBox="1"/>
            <p:nvPr/>
          </p:nvSpPr>
          <p:spPr>
            <a:xfrm>
              <a:off x="2002851" y="3892952"/>
              <a:ext cx="1537895" cy="957142"/>
            </a:xfrm>
            <a:prstGeom prst="rect">
              <a:avLst/>
            </a:prstGeom>
            <a:noFill/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FF00"/>
                  </a:solidFill>
                  <a:latin typeface="Karma" pitchFamily="2" charset="0"/>
                  <a:cs typeface="Karma" pitchFamily="2" charset="0"/>
                </a:rPr>
                <a:t>समास</a:t>
              </a:r>
              <a:r>
                <a:rPr lang="hi-IN" sz="2400" b="1" dirty="0">
                  <a:solidFill>
                    <a:srgbClr val="FFFF00"/>
                  </a:solidFill>
                  <a:latin typeface="Karma" pitchFamily="2" charset="0"/>
                  <a:cs typeface="Karma" pitchFamily="2" charset="0"/>
                </a:rPr>
                <a:t> की विशेषताएँ</a:t>
              </a:r>
              <a:endParaRPr lang="en-US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Karma" pitchFamily="2" charset="0"/>
                <a:cs typeface="Karma" pitchFamily="2" charset="0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2777360" y="1777380"/>
              <a:ext cx="458154" cy="43204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1</a:t>
              </a:r>
              <a:endPara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3235514" y="2785492"/>
              <a:ext cx="458154" cy="43204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2</a:t>
              </a:r>
              <a:endParaRPr lang="en-US" sz="2000" b="1" dirty="0">
                <a:solidFill>
                  <a:schemeClr val="tx1"/>
                </a:solidFill>
                <a:latin typeface="Karma" pitchFamily="2" charset="0"/>
                <a:cs typeface="Karma" pitchFamily="2" charset="0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3627730" y="3799211"/>
              <a:ext cx="458154" cy="43204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Karma" pitchFamily="2" charset="0"/>
                  <a:cs typeface="Karma" pitchFamily="2" charset="0"/>
                </a:rPr>
                <a:t>3</a:t>
              </a:r>
            </a:p>
          </p:txBody>
        </p:sp>
      </p:grpSp>
      <p:sp>
        <p:nvSpPr>
          <p:cNvPr id="57" name="Oval 56"/>
          <p:cNvSpPr/>
          <p:nvPr/>
        </p:nvSpPr>
        <p:spPr>
          <a:xfrm>
            <a:off x="3783069" y="4556583"/>
            <a:ext cx="427317" cy="37510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000" b="1" dirty="0" smtClean="0">
                <a:latin typeface="Karma" pitchFamily="2" charset="0"/>
                <a:cs typeface="Karma" pitchFamily="2" charset="0"/>
              </a:rPr>
              <a:t>4</a:t>
            </a:r>
            <a:endParaRPr lang="en-US" sz="2000" b="1" dirty="0">
              <a:latin typeface="Karma" pitchFamily="2" charset="0"/>
              <a:cs typeface="Kar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21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1.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द्वंद्व समास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9992" y="1417340"/>
            <a:ext cx="45719" cy="362014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04835" y="1646344"/>
            <a:ext cx="2880320" cy="1787220"/>
          </a:xfrm>
          <a:prstGeom prst="roundRect">
            <a:avLst>
              <a:gd name="adj" fmla="val 1343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i-IN" b="1" dirty="0" smtClean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जिस</a:t>
            </a:r>
            <a:r>
              <a:rPr lang="en-US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समास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में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दोनों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पद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समान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प्रधान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हों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तथा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उनके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बीच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में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‘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और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‘, ‘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या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‘,‘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तथा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‘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इन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शब्दों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का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लोप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होता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है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उसे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द्वन्द्व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समास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कहते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हैं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। </a:t>
            </a:r>
            <a:endParaRPr lang="hi-IN" b="1" dirty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76844" y="1330371"/>
            <a:ext cx="1288031" cy="487932"/>
          </a:xfrm>
          <a:custGeom>
            <a:avLst/>
            <a:gdLst>
              <a:gd name="connsiteX0" fmla="*/ 0 w 4250635"/>
              <a:gd name="connsiteY0" fmla="*/ 59041 h 354240"/>
              <a:gd name="connsiteX1" fmla="*/ 59041 w 4250635"/>
              <a:gd name="connsiteY1" fmla="*/ 0 h 354240"/>
              <a:gd name="connsiteX2" fmla="*/ 4191594 w 4250635"/>
              <a:gd name="connsiteY2" fmla="*/ 0 h 354240"/>
              <a:gd name="connsiteX3" fmla="*/ 4250635 w 4250635"/>
              <a:gd name="connsiteY3" fmla="*/ 59041 h 354240"/>
              <a:gd name="connsiteX4" fmla="*/ 4250635 w 4250635"/>
              <a:gd name="connsiteY4" fmla="*/ 295199 h 354240"/>
              <a:gd name="connsiteX5" fmla="*/ 4191594 w 4250635"/>
              <a:gd name="connsiteY5" fmla="*/ 354240 h 354240"/>
              <a:gd name="connsiteX6" fmla="*/ 59041 w 4250635"/>
              <a:gd name="connsiteY6" fmla="*/ 354240 h 354240"/>
              <a:gd name="connsiteX7" fmla="*/ 0 w 4250635"/>
              <a:gd name="connsiteY7" fmla="*/ 295199 h 354240"/>
              <a:gd name="connsiteX8" fmla="*/ 0 w 4250635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50635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4191594" y="0"/>
                </a:lnTo>
                <a:cubicBezTo>
                  <a:pt x="4224201" y="0"/>
                  <a:pt x="4250635" y="26434"/>
                  <a:pt x="4250635" y="59041"/>
                </a:cubicBezTo>
                <a:lnTo>
                  <a:pt x="4250635" y="295199"/>
                </a:lnTo>
                <a:cubicBezTo>
                  <a:pt x="4250635" y="327806"/>
                  <a:pt x="4224201" y="354240"/>
                  <a:pt x="4191594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177957" tIns="17293" rIns="177957" bIns="17293" numCol="1" spcCol="1270" anchor="ctr" anchorCtr="0">
            <a:noAutofit/>
          </a:bodyPr>
          <a:lstStyle/>
          <a:p>
            <a:pPr lvl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i-IN" sz="9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/>
            </a:r>
            <a:b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</a:b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परिभाषा</a:t>
            </a:r>
            <a:endParaRPr lang="en-US" sz="2000" b="1" kern="1200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8024" y="1489348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➤</a:t>
            </a:r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उदाहरण</a:t>
            </a:r>
            <a:endParaRPr lang="en-US" sz="3200" b="1" dirty="0">
              <a:latin typeface="Karma" pitchFamily="2" charset="0"/>
              <a:cs typeface="Karma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5536" y="4016414"/>
            <a:ext cx="4056611" cy="10687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इ</a:t>
            </a:r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</a:t>
            </a:r>
            <a:r>
              <a:rPr lang="en-US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 </a:t>
            </a:r>
            <a:r>
              <a:rPr lang="en-US" sz="24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में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दोनों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शब्द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योजक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चिन्ह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द्वारा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जुडे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़ </a:t>
            </a:r>
            <a:r>
              <a:rPr lang="en-US" sz="2400" b="1" dirty="0" err="1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होते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हैं</a:t>
            </a:r>
            <a:r>
              <a:rPr lang="en-US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।</a:t>
            </a:r>
            <a:endParaRPr lang="hi-IN" sz="2400" b="1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809728" y="2005598"/>
            <a:ext cx="4010744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माता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 -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पिता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hi-IN" sz="2000" dirty="0" smtClean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hi-IN" sz="2000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2000" dirty="0" err="1" smtClean="0">
                <a:solidFill>
                  <a:schemeClr val="bg2">
                    <a:lumMod val="50000"/>
                  </a:schemeClr>
                </a:solidFill>
              </a:rPr>
              <a:t>माता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और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पिता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hi-IN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2000" dirty="0" err="1" smtClean="0">
                <a:solidFill>
                  <a:schemeClr val="bg2">
                    <a:lumMod val="50000"/>
                  </a:schemeClr>
                </a:solidFill>
              </a:rPr>
              <a:t>अपना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पराया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hi-IN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-    </a:t>
            </a:r>
            <a:r>
              <a:rPr lang="en-US" sz="2000" dirty="0" err="1" smtClean="0">
                <a:solidFill>
                  <a:schemeClr val="bg2">
                    <a:lumMod val="50000"/>
                  </a:schemeClr>
                </a:solidFill>
              </a:rPr>
              <a:t>अपना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और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पराया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40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edax\AppData\Local\Temp\Rar$DRa8228.1035.rartemp\Samas std X_pages-to-jpg-0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" r="4795"/>
          <a:stretch/>
        </p:blipFill>
        <p:spPr bwMode="auto">
          <a:xfrm>
            <a:off x="177799" y="128147"/>
            <a:ext cx="8779933" cy="5490985"/>
          </a:xfrm>
          <a:prstGeom prst="roundRect">
            <a:avLst>
              <a:gd name="adj" fmla="val 50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0097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Autofit/>
          </a:bodyPr>
          <a:lstStyle/>
          <a:p>
            <a:pPr algn="ctr"/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2</a:t>
            </a:r>
            <a:r>
              <a:rPr lang="en-US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.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द्विगु </a:t>
            </a:r>
            <a:r>
              <a:rPr lang="hi-IN" sz="60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समास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9992" y="1417340"/>
            <a:ext cx="45719" cy="362014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04835" y="1646344"/>
            <a:ext cx="2880320" cy="1787220"/>
          </a:xfrm>
          <a:prstGeom prst="roundRect">
            <a:avLst>
              <a:gd name="adj" fmla="val 1343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i-IN" b="1" dirty="0" smtClean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जिस</a:t>
            </a:r>
            <a:r>
              <a:rPr lang="en-US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समास </a:t>
            </a:r>
            <a:r>
              <a:rPr lang="en-US" b="1" dirty="0" err="1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में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b="1" dirty="0" smtClean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पूर्व पद संख्यावाची विशेषण तथा उत्तर पद प्रधान हो, द्विगु समास कहलाता है</a:t>
            </a:r>
            <a:r>
              <a:rPr lang="en-US" b="1" dirty="0">
                <a:solidFill>
                  <a:srgbClr val="002060"/>
                </a:solidFill>
                <a:latin typeface="Karma" pitchFamily="2" charset="0"/>
                <a:cs typeface="Karma" pitchFamily="2" charset="0"/>
              </a:rPr>
              <a:t> ।</a:t>
            </a:r>
            <a:endParaRPr lang="hi-IN" b="1" dirty="0">
              <a:solidFill>
                <a:srgbClr val="00206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76844" y="1330371"/>
            <a:ext cx="1288031" cy="487932"/>
          </a:xfrm>
          <a:custGeom>
            <a:avLst/>
            <a:gdLst>
              <a:gd name="connsiteX0" fmla="*/ 0 w 4250635"/>
              <a:gd name="connsiteY0" fmla="*/ 59041 h 354240"/>
              <a:gd name="connsiteX1" fmla="*/ 59041 w 4250635"/>
              <a:gd name="connsiteY1" fmla="*/ 0 h 354240"/>
              <a:gd name="connsiteX2" fmla="*/ 4191594 w 4250635"/>
              <a:gd name="connsiteY2" fmla="*/ 0 h 354240"/>
              <a:gd name="connsiteX3" fmla="*/ 4250635 w 4250635"/>
              <a:gd name="connsiteY3" fmla="*/ 59041 h 354240"/>
              <a:gd name="connsiteX4" fmla="*/ 4250635 w 4250635"/>
              <a:gd name="connsiteY4" fmla="*/ 295199 h 354240"/>
              <a:gd name="connsiteX5" fmla="*/ 4191594 w 4250635"/>
              <a:gd name="connsiteY5" fmla="*/ 354240 h 354240"/>
              <a:gd name="connsiteX6" fmla="*/ 59041 w 4250635"/>
              <a:gd name="connsiteY6" fmla="*/ 354240 h 354240"/>
              <a:gd name="connsiteX7" fmla="*/ 0 w 4250635"/>
              <a:gd name="connsiteY7" fmla="*/ 295199 h 354240"/>
              <a:gd name="connsiteX8" fmla="*/ 0 w 4250635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50635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4191594" y="0"/>
                </a:lnTo>
                <a:cubicBezTo>
                  <a:pt x="4224201" y="0"/>
                  <a:pt x="4250635" y="26434"/>
                  <a:pt x="4250635" y="59041"/>
                </a:cubicBezTo>
                <a:lnTo>
                  <a:pt x="4250635" y="295199"/>
                </a:lnTo>
                <a:cubicBezTo>
                  <a:pt x="4250635" y="327806"/>
                  <a:pt x="4224201" y="354240"/>
                  <a:pt x="4191594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177957" tIns="17293" rIns="177957" bIns="17293" numCol="1" spcCol="1270" anchor="ctr" anchorCtr="0">
            <a:noAutofit/>
          </a:bodyPr>
          <a:lstStyle/>
          <a:p>
            <a:pPr lvl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i-IN" sz="9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</a:t>
            </a: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/>
            </a:r>
            <a:b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</a:br>
            <a:r>
              <a:rPr lang="hi-IN" sz="2000" b="1" kern="1200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परिभाषा</a:t>
            </a:r>
            <a:endParaRPr lang="en-US" sz="2000" b="1" kern="1200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8024" y="1489348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➤</a:t>
            </a:r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 उदाहरण</a:t>
            </a:r>
            <a:endParaRPr lang="en-US" sz="3200" b="1" dirty="0">
              <a:latin typeface="Karma" pitchFamily="2" charset="0"/>
              <a:cs typeface="Karma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5536" y="4016414"/>
            <a:ext cx="4056611" cy="10687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i-IN" sz="2400" b="1" dirty="0" smtClean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उत्तर पद के साथ समूह / समाहार का बोध </a:t>
            </a:r>
            <a:r>
              <a:rPr lang="hi-IN" sz="2400" b="1" dirty="0">
                <a:solidFill>
                  <a:srgbClr val="FFFF00"/>
                </a:solidFill>
                <a:latin typeface="Karma" pitchFamily="2" charset="0"/>
                <a:cs typeface="Karma" pitchFamily="2" charset="0"/>
              </a:rPr>
              <a:t>होता है।</a:t>
            </a:r>
            <a:endParaRPr lang="hi-IN" sz="2400" b="1" dirty="0">
              <a:solidFill>
                <a:srgbClr val="FFFF00"/>
              </a:solidFill>
              <a:latin typeface="Karma" pitchFamily="2" charset="0"/>
              <a:cs typeface="Karma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932040" y="2065413"/>
            <a:ext cx="3672408" cy="2016224"/>
          </a:xfrm>
          <a:prstGeom prst="roundRect">
            <a:avLst>
              <a:gd name="adj" fmla="val 53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त्रिलोक:</a:t>
            </a:r>
            <a:r>
              <a:rPr lang="hi-IN" dirty="0">
                <a:latin typeface="Karma" panose="02000000000000000000" pitchFamily="2" charset="0"/>
                <a:cs typeface="Karma" panose="02000000000000000000" pitchFamily="2" charset="0"/>
              </a:rPr>
              <a:t> तीन लोकों का समाहार।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पंचगव्य:</a:t>
            </a:r>
            <a:r>
              <a:rPr lang="hi-IN" dirty="0">
                <a:latin typeface="Karma" panose="02000000000000000000" pitchFamily="2" charset="0"/>
                <a:cs typeface="Karma" panose="02000000000000000000" pitchFamily="2" charset="0"/>
              </a:rPr>
              <a:t> पाँच गायों का समाहार।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सतसई:</a:t>
            </a:r>
            <a:r>
              <a:rPr lang="hi-IN" dirty="0">
                <a:latin typeface="Karma" panose="02000000000000000000" pitchFamily="2" charset="0"/>
                <a:cs typeface="Karma" panose="02000000000000000000" pitchFamily="2" charset="0"/>
              </a:rPr>
              <a:t> सात सौ की कविता का समाहार।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अठन्नी:</a:t>
            </a:r>
            <a:r>
              <a:rPr lang="hi-IN" dirty="0">
                <a:latin typeface="Karma" panose="02000000000000000000" pitchFamily="2" charset="0"/>
                <a:cs typeface="Karma" panose="02000000000000000000" pitchFamily="2" charset="0"/>
              </a:rPr>
              <a:t> आठ आने का समाहार।</a:t>
            </a:r>
          </a:p>
          <a:p>
            <a:r>
              <a:rPr lang="hi-IN" b="1" dirty="0">
                <a:latin typeface="Karma" panose="02000000000000000000" pitchFamily="2" charset="0"/>
                <a:cs typeface="Karma" panose="02000000000000000000" pitchFamily="2" charset="0"/>
              </a:rPr>
              <a:t>सप्ताह:</a:t>
            </a:r>
            <a:r>
              <a:rPr lang="hi-IN" dirty="0">
                <a:latin typeface="Karma" panose="02000000000000000000" pitchFamily="2" charset="0"/>
                <a:cs typeface="Karma" panose="02000000000000000000" pitchFamily="2" charset="0"/>
              </a:rPr>
              <a:t> सात दिनों का समाहार</a:t>
            </a:r>
            <a:r>
              <a:rPr lang="hi-IN" dirty="0" smtClean="0">
                <a:latin typeface="Karma" panose="02000000000000000000" pitchFamily="2" charset="0"/>
                <a:cs typeface="Karma" panose="02000000000000000000" pitchFamily="2" charset="0"/>
              </a:rPr>
              <a:t>।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520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xecutive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Executive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1243</Words>
  <Application>Microsoft Office PowerPoint</Application>
  <PresentationFormat>On-screen Show (16:10)</PresentationFormat>
  <Paragraphs>217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Arial Unicode MS</vt:lpstr>
      <vt:lpstr>Bell MT</vt:lpstr>
      <vt:lpstr>Georgia</vt:lpstr>
      <vt:lpstr>Karma</vt:lpstr>
      <vt:lpstr>Laila SemiBold</vt:lpstr>
      <vt:lpstr>Mangal</vt:lpstr>
      <vt:lpstr>Rockwell</vt:lpstr>
      <vt:lpstr>Tillana</vt:lpstr>
      <vt:lpstr>Wingdings</vt:lpstr>
      <vt:lpstr>Wingdings 2</vt:lpstr>
      <vt:lpstr>Foundry</vt:lpstr>
      <vt:lpstr>PowerPoint Presentation</vt:lpstr>
      <vt:lpstr>समास</vt:lpstr>
      <vt:lpstr>समस्तपद</vt:lpstr>
      <vt:lpstr>समास विग्रह</vt:lpstr>
      <vt:lpstr>समास के भेद</vt:lpstr>
      <vt:lpstr>समास की विशेषताएँ</vt:lpstr>
      <vt:lpstr>1. द्वंद्व समास</vt:lpstr>
      <vt:lpstr>PowerPoint Presentation</vt:lpstr>
      <vt:lpstr>2. द्विगु समास</vt:lpstr>
      <vt:lpstr>PowerPoint Presentation</vt:lpstr>
      <vt:lpstr>3. कर्मधारय समास</vt:lpstr>
      <vt:lpstr>PowerPoint Presentation</vt:lpstr>
      <vt:lpstr>4. तत्पुरुष समास</vt:lpstr>
      <vt:lpstr>PowerPoint Presentation</vt:lpstr>
      <vt:lpstr>5. अव्ययीभाव समास</vt:lpstr>
      <vt:lpstr>PowerPoint Presentation</vt:lpstr>
      <vt:lpstr>6. बहुब्रीहि समास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समास</dc:title>
  <dc:creator>Guest</dc:creator>
  <cp:lastModifiedBy>Redax Yadav</cp:lastModifiedBy>
  <cp:revision>155</cp:revision>
  <dcterms:created xsi:type="dcterms:W3CDTF">2011-12-30T06:28:40Z</dcterms:created>
  <dcterms:modified xsi:type="dcterms:W3CDTF">2025-05-23T21:36:05Z</dcterms:modified>
</cp:coreProperties>
</file>