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58" r:id="rId4"/>
    <p:sldId id="260" r:id="rId5"/>
    <p:sldId id="259" r:id="rId6"/>
    <p:sldId id="261" r:id="rId7"/>
    <p:sldId id="262" r:id="rId8"/>
    <p:sldId id="268" r:id="rId9"/>
    <p:sldId id="269" r:id="rId10"/>
    <p:sldId id="270" r:id="rId11"/>
    <p:sldId id="271" r:id="rId12"/>
    <p:sldId id="273" r:id="rId13"/>
    <p:sldId id="274" r:id="rId14"/>
    <p:sldId id="275" r:id="rId15"/>
    <p:sldId id="276" r:id="rId16"/>
    <p:sldId id="277" r:id="rId17"/>
    <p:sldId id="279" r:id="rId18"/>
    <p:sldId id="280" r:id="rId19"/>
    <p:sldId id="281" r:id="rId20"/>
    <p:sldId id="282" r:id="rId21"/>
    <p:sldId id="283" r:id="rId22"/>
    <p:sldId id="267" r:id="rId23"/>
    <p:sldId id="278" r:id="rId24"/>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740" y="75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83504B-68D7-4CF7-B51C-00B61537AD70}" type="datetimeFigureOut">
              <a:rPr lang="en-US" smtClean="0"/>
              <a:t>5/22/2025</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2149F3-18D5-4EDF-A9CB-EE2967EEAB86}" type="slidenum">
              <a:rPr lang="en-US" smtClean="0"/>
              <a:t>‹#›</a:t>
            </a:fld>
            <a:endParaRPr lang="en-US"/>
          </a:p>
        </p:txBody>
      </p:sp>
    </p:spTree>
    <p:extLst>
      <p:ext uri="{BB962C8B-B14F-4D97-AF65-F5344CB8AC3E}">
        <p14:creationId xmlns:p14="http://schemas.microsoft.com/office/powerpoint/2010/main" val="3880266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3</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4</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8</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10</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12</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16</a:t>
            </a:fld>
            <a:endParaRPr lang="en-US"/>
          </a:p>
        </p:txBody>
      </p:sp>
    </p:spTree>
    <p:extLst>
      <p:ext uri="{BB962C8B-B14F-4D97-AF65-F5344CB8AC3E}">
        <p14:creationId xmlns:p14="http://schemas.microsoft.com/office/powerpoint/2010/main" val="1422609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083170"/>
            <a:ext cx="8305800" cy="9525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194777"/>
            <a:ext cx="8305800" cy="16510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2958439"/>
            <a:ext cx="2971800" cy="1323"/>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2958439"/>
            <a:ext cx="2971800" cy="1323"/>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2938585"/>
            <a:ext cx="45720" cy="3810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8ABDBC1-134D-4284-8529-DA562A375FC0}" type="datetimeFigureOut">
              <a:rPr lang="en-US" smtClean="0"/>
              <a:t>5/22/2025</a:t>
            </a:fld>
            <a:endParaRPr lang="en-US"/>
          </a:p>
        </p:txBody>
      </p:sp>
      <p:sp>
        <p:nvSpPr>
          <p:cNvPr id="16" name="Slide Number Placeholder 15"/>
          <p:cNvSpPr>
            <a:spLocks noGrp="1"/>
          </p:cNvSpPr>
          <p:nvPr>
            <p:ph type="sldNum" sz="quarter" idx="11"/>
          </p:nvPr>
        </p:nvSpPr>
        <p:spPr/>
        <p:txBody>
          <a:bodyPr/>
          <a:lstStyle/>
          <a:p>
            <a:fld id="{1D4AEFA6-8F40-45BF-AC80-972DF62F4934}"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ABDBC1-134D-4284-8529-DA562A375FC0}"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28865"/>
            <a:ext cx="6019800" cy="48762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ABDBC1-134D-4284-8529-DA562A375FC0}"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270000"/>
            <a:ext cx="8229600"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8ABDBC1-134D-4284-8529-DA562A375FC0}" type="datetimeFigureOut">
              <a:rPr lang="en-US" smtClean="0"/>
              <a:t>5/22/2025</a:t>
            </a:fld>
            <a:endParaRPr lang="en-US"/>
          </a:p>
        </p:txBody>
      </p:sp>
      <p:sp>
        <p:nvSpPr>
          <p:cNvPr id="15" name="Slide Number Placeholder 14"/>
          <p:cNvSpPr>
            <a:spLocks noGrp="1"/>
          </p:cNvSpPr>
          <p:nvPr>
            <p:ph type="sldNum" sz="quarter" idx="15"/>
          </p:nvPr>
        </p:nvSpPr>
        <p:spPr/>
        <p:txBody>
          <a:bodyPr/>
          <a:lstStyle>
            <a:lvl1pPr algn="ctr">
              <a:defRPr/>
            </a:lvl1pPr>
          </a:lstStyle>
          <a:p>
            <a:fld id="{1D4AEFA6-8F40-45BF-AC80-972DF62F4934}"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ABDBC1-134D-4284-8529-DA562A375FC0}" type="datetimeFigureOut">
              <a:rPr lang="en-US" smtClean="0"/>
              <a:t>5/22/2025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a:xfrm>
            <a:off x="685800" y="2921000"/>
            <a:ext cx="7924800" cy="11430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132387"/>
            <a:ext cx="7924800" cy="820613"/>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097494"/>
            <a:ext cx="7924800" cy="3584"/>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ABDBC1-134D-4284-8529-DA562A375FC0}" type="datetimeFigureOut">
              <a:rPr lang="en-US" smtClean="0"/>
              <a:t>5/22/2025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270000"/>
            <a:ext cx="4059936"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270000"/>
            <a:ext cx="4059936"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1D4AEFA6-8F40-45BF-AC80-972DF62F4934}"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8ABDBC1-134D-4284-8529-DA562A375FC0}" type="datetimeFigureOut">
              <a:rPr lang="en-US" smtClean="0"/>
              <a:t>5/22/2025</a:t>
            </a:fld>
            <a:endParaRPr lang="en-US"/>
          </a:p>
        </p:txBody>
      </p:sp>
      <p:sp>
        <p:nvSpPr>
          <p:cNvPr id="3" name="Text Placeholder 2"/>
          <p:cNvSpPr>
            <a:spLocks noGrp="1"/>
          </p:cNvSpPr>
          <p:nvPr>
            <p:ph type="body" idx="1"/>
          </p:nvPr>
        </p:nvSpPr>
        <p:spPr>
          <a:xfrm>
            <a:off x="457200" y="1166328"/>
            <a:ext cx="4040188" cy="635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1834913"/>
            <a:ext cx="4038600" cy="32613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1834913"/>
            <a:ext cx="4038600" cy="32613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29540"/>
            <a:ext cx="8229600" cy="9525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166328"/>
            <a:ext cx="4040188" cy="635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1816849"/>
            <a:ext cx="3749040" cy="1323"/>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1816849"/>
            <a:ext cx="3749040" cy="1323"/>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8ABDBC1-134D-4284-8529-DA562A375FC0}" type="datetimeFigureOut">
              <a:rPr lang="en-US" smtClean="0"/>
              <a:t>5/22/2025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ABDBC1-134D-4284-8529-DA562A375FC0}" type="datetimeFigureOut">
              <a:rPr lang="en-US" smtClean="0"/>
              <a:t>5/22/2025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381000"/>
            <a:ext cx="6248400" cy="47625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333500"/>
            <a:ext cx="1984248" cy="31115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381000"/>
            <a:ext cx="1981200" cy="8890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8ABDBC1-134D-4284-8529-DA562A375FC0}" type="datetimeFigureOut">
              <a:rPr lang="en-US" smtClean="0"/>
              <a:t>5/22/2025</a:t>
            </a:fld>
            <a:endParaRPr lang="en-US"/>
          </a:p>
        </p:txBody>
      </p:sp>
      <p:sp>
        <p:nvSpPr>
          <p:cNvPr id="9" name="Slide Number Placeholder 8"/>
          <p:cNvSpPr>
            <a:spLocks noGrp="1"/>
          </p:cNvSpPr>
          <p:nvPr>
            <p:ph type="sldNum" sz="quarter" idx="15"/>
          </p:nvPr>
        </p:nvSpPr>
        <p:spPr/>
        <p:txBody>
          <a:bodyPr/>
          <a:lstStyle/>
          <a:p>
            <a:fld id="{1D4AEFA6-8F40-45BF-AC80-972DF62F4934}"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381000"/>
            <a:ext cx="2057400" cy="8890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381000"/>
            <a:ext cx="6019800" cy="46355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333500"/>
            <a:ext cx="2057400" cy="36830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8ABDBC1-134D-4284-8529-DA562A375FC0}" type="datetimeFigureOut">
              <a:rPr lang="en-US" smtClean="0"/>
              <a:t>5/22/2025</a:t>
            </a:fld>
            <a:endParaRPr lang="en-US"/>
          </a:p>
        </p:txBody>
      </p:sp>
      <p:sp>
        <p:nvSpPr>
          <p:cNvPr id="9" name="Slide Number Placeholder 8"/>
          <p:cNvSpPr>
            <a:spLocks noGrp="1"/>
          </p:cNvSpPr>
          <p:nvPr>
            <p:ph type="sldNum" sz="quarter" idx="11"/>
          </p:nvPr>
        </p:nvSpPr>
        <p:spPr/>
        <p:txBody>
          <a:bodyPr/>
          <a:lstStyle/>
          <a:p>
            <a:fld id="{1D4AEFA6-8F40-45BF-AC80-972DF62F4934}"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206500"/>
            <a:ext cx="8229600" cy="3898636"/>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5169723"/>
            <a:ext cx="2590800" cy="320040"/>
          </a:xfrm>
          <a:prstGeom prst="rect">
            <a:avLst/>
          </a:prstGeom>
        </p:spPr>
        <p:txBody>
          <a:bodyPr vert="horz" anchor="ctr" anchorCtr="0"/>
          <a:lstStyle>
            <a:lvl1pPr algn="l" eaLnBrk="1" latinLnBrk="0" hangingPunct="1">
              <a:defRPr kumimoji="0" sz="1200">
                <a:solidFill>
                  <a:schemeClr val="tx2"/>
                </a:solidFill>
              </a:defRPr>
            </a:lvl1pPr>
          </a:lstStyle>
          <a:p>
            <a:fld id="{58ABDBC1-134D-4284-8529-DA562A375FC0}" type="datetimeFigureOut">
              <a:rPr lang="en-US" smtClean="0"/>
              <a:t>5/22/2025</a:t>
            </a:fld>
            <a:endParaRPr lang="en-US"/>
          </a:p>
        </p:txBody>
      </p:sp>
      <p:sp>
        <p:nvSpPr>
          <p:cNvPr id="10" name="Footer Placeholder 9"/>
          <p:cNvSpPr>
            <a:spLocks noGrp="1"/>
          </p:cNvSpPr>
          <p:nvPr>
            <p:ph type="ftr" sz="quarter" idx="3"/>
          </p:nvPr>
        </p:nvSpPr>
        <p:spPr>
          <a:xfrm>
            <a:off x="2133600" y="5169723"/>
            <a:ext cx="3581400" cy="320040"/>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5151276"/>
            <a:ext cx="609600" cy="3810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D4AEFA6-8F40-45BF-AC80-972DF62F4934}" type="slidenum">
              <a:rPr lang="en-US" smtClean="0"/>
              <a:t>‹#›</a:t>
            </a:fld>
            <a:endParaRPr lang="en-US"/>
          </a:p>
        </p:txBody>
      </p:sp>
      <p:sp>
        <p:nvSpPr>
          <p:cNvPr id="5" name="Title Placeholder 4"/>
          <p:cNvSpPr>
            <a:spLocks noGrp="1"/>
          </p:cNvSpPr>
          <p:nvPr>
            <p:ph type="title"/>
          </p:nvPr>
        </p:nvSpPr>
        <p:spPr>
          <a:xfrm>
            <a:off x="457200" y="127000"/>
            <a:ext cx="8229600" cy="10160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179512" y="250190"/>
            <a:ext cx="3868615" cy="1186683"/>
          </a:xfrm>
          <a:prstGeom prst="rect">
            <a:avLst/>
          </a:prstGeom>
          <a:noFill/>
        </p:spPr>
        <p:txBody>
          <a:bodyPr wrap="square" lIns="77925" tIns="38963" rIns="77925" bIns="38963">
            <a:spAutoFit/>
          </a:bodyPr>
          <a:lstStyle/>
          <a:p>
            <a:pPr algn="ctr"/>
            <a:r>
              <a:rPr lang="en-US" sz="7200" b="1" dirty="0">
                <a:ln w="31550"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latin typeface="Georgia" pitchFamily="18" charset="0"/>
              </a:rPr>
              <a:t>J</a:t>
            </a:r>
            <a:r>
              <a:rPr lang="en-US" sz="7200" b="1" dirty="0">
                <a:ln w="31550"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.P.S.</a:t>
            </a:r>
          </a:p>
        </p:txBody>
      </p:sp>
      <p:sp>
        <p:nvSpPr>
          <p:cNvPr id="38" name="Rectangle 37"/>
          <p:cNvSpPr/>
          <p:nvPr/>
        </p:nvSpPr>
        <p:spPr>
          <a:xfrm>
            <a:off x="4068204" y="409228"/>
            <a:ext cx="414996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NH-16, Gangapada,</a:t>
            </a:r>
            <a:endParaRPr lang="en-US"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endParaRPr>
          </a:p>
        </p:txBody>
      </p:sp>
      <p:sp>
        <p:nvSpPr>
          <p:cNvPr id="39" name="Rectangle 38"/>
          <p:cNvSpPr/>
          <p:nvPr/>
        </p:nvSpPr>
        <p:spPr>
          <a:xfrm>
            <a:off x="3790219" y="810333"/>
            <a:ext cx="5064369" cy="601907"/>
          </a:xfrm>
          <a:prstGeom prst="rect">
            <a:avLst/>
          </a:prstGeom>
          <a:noFill/>
        </p:spPr>
        <p:txBody>
          <a:bodyPr wrap="square" lIns="77925" tIns="38963" rIns="77925" bIns="38963">
            <a:spAutoFit/>
          </a:bodyPr>
          <a:lstStyle/>
          <a:p>
            <a:pPr algn="ctr"/>
            <a:r>
              <a:rPr lang="en-US"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Khurda</a:t>
            </a:r>
          </a:p>
        </p:txBody>
      </p:sp>
      <p:cxnSp>
        <p:nvCxnSpPr>
          <p:cNvPr id="40" name="Straight Connector 39"/>
          <p:cNvCxnSpPr/>
          <p:nvPr/>
        </p:nvCxnSpPr>
        <p:spPr>
          <a:xfrm>
            <a:off x="671881" y="1334849"/>
            <a:ext cx="8299938" cy="1191"/>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41" name="Rectangle 40"/>
          <p:cNvSpPr/>
          <p:nvPr/>
        </p:nvSpPr>
        <p:spPr>
          <a:xfrm>
            <a:off x="2370735" y="2005436"/>
            <a:ext cx="5588673" cy="1068088"/>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a:solidFill>
                  <a:schemeClr val="bg1"/>
                </a:solidFill>
              </a:ln>
              <a:solidFill>
                <a:schemeClr val="tx2">
                  <a:lumMod val="75000"/>
                </a:schemeClr>
              </a:solidFill>
            </a:endParaRPr>
          </a:p>
        </p:txBody>
      </p:sp>
      <p:sp>
        <p:nvSpPr>
          <p:cNvPr id="42" name="Notched Right Arrow 41"/>
          <p:cNvSpPr/>
          <p:nvPr/>
        </p:nvSpPr>
        <p:spPr>
          <a:xfrm rot="10800000">
            <a:off x="1182617" y="2005435"/>
            <a:ext cx="2102069" cy="1068088"/>
          </a:xfrm>
          <a:prstGeom prst="notched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3" name="Notched Right Arrow 42"/>
          <p:cNvSpPr/>
          <p:nvPr/>
        </p:nvSpPr>
        <p:spPr>
          <a:xfrm>
            <a:off x="1252956" y="2005435"/>
            <a:ext cx="2102069" cy="1068088"/>
          </a:xfrm>
          <a:prstGeom prst="notched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4" name="Rectangle 43"/>
          <p:cNvSpPr/>
          <p:nvPr/>
        </p:nvSpPr>
        <p:spPr>
          <a:xfrm>
            <a:off x="3275856" y="2296833"/>
            <a:ext cx="4103077" cy="540342"/>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hi-IN" sz="3000" b="1" dirty="0" smtClean="0">
                <a:ln w="18000">
                  <a:solidFill>
                    <a:schemeClr val="bg1"/>
                  </a:solidFill>
                  <a:prstDash val="solid"/>
                  <a:miter lim="800000"/>
                </a:ln>
                <a:solidFill>
                  <a:schemeClr val="tx2">
                    <a:lumMod val="75000"/>
                  </a:schemeClr>
                </a:solidFill>
                <a:effectLst>
                  <a:outerShdw blurRad="25500" dist="23000" dir="7020000" algn="tl">
                    <a:srgbClr val="000000">
                      <a:alpha val="50000"/>
                    </a:srgbClr>
                  </a:outerShdw>
                </a:effectLst>
                <a:latin typeface="Laila SemiBold" pitchFamily="2" charset="0"/>
                <a:cs typeface="Laila SemiBold" pitchFamily="2" charset="0"/>
              </a:rPr>
              <a:t>एवेरेस्ट मेरी शिखर यात्रा</a:t>
            </a:r>
          </a:p>
        </p:txBody>
      </p:sp>
      <p:sp>
        <p:nvSpPr>
          <p:cNvPr id="45" name="Rectangle 44"/>
          <p:cNvSpPr/>
          <p:nvPr/>
        </p:nvSpPr>
        <p:spPr>
          <a:xfrm>
            <a:off x="1691680" y="2284698"/>
            <a:ext cx="1759569" cy="57111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77916" tIns="38958" rIns="77916" bIns="38958">
            <a:spAutoFit/>
          </a:bodyPr>
          <a:lstStyle/>
          <a:p>
            <a:r>
              <a:rPr lang="hi-IN" sz="3200" dirty="0">
                <a:ln w="18415" cmpd="sng">
                  <a:solidFill>
                    <a:schemeClr val="bg1"/>
                  </a:solidFill>
                  <a:prstDash val="solid"/>
                </a:ln>
                <a:solidFill>
                  <a:schemeClr val="tx2">
                    <a:lumMod val="75000"/>
                  </a:schemeClr>
                </a:solidFill>
                <a:latin typeface="Laila SemiBold" pitchFamily="2" charset="0"/>
                <a:cs typeface="Laila SemiBold" pitchFamily="2" charset="0"/>
              </a:rPr>
              <a:t>प्रकरण</a:t>
            </a:r>
            <a:r>
              <a:rPr lang="en-US" sz="3200" dirty="0">
                <a:ln w="18415" cmpd="sng">
                  <a:solidFill>
                    <a:schemeClr val="bg1"/>
                  </a:solidFill>
                  <a:prstDash val="solid"/>
                </a:ln>
                <a:solidFill>
                  <a:schemeClr val="tx2">
                    <a:lumMod val="75000"/>
                  </a:schemeClr>
                </a:solidFill>
                <a:latin typeface="Laila SemiBold" pitchFamily="2" charset="0"/>
                <a:cs typeface="Laila SemiBold" pitchFamily="2" charset="0"/>
              </a:rPr>
              <a:t> -</a:t>
            </a:r>
          </a:p>
        </p:txBody>
      </p:sp>
      <p:sp>
        <p:nvSpPr>
          <p:cNvPr id="46" name="Chevron 45"/>
          <p:cNvSpPr/>
          <p:nvPr/>
        </p:nvSpPr>
        <p:spPr>
          <a:xfrm>
            <a:off x="2870740" y="2005435"/>
            <a:ext cx="778170" cy="1068088"/>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7" name="Chevron 46"/>
          <p:cNvSpPr/>
          <p:nvPr/>
        </p:nvSpPr>
        <p:spPr>
          <a:xfrm rot="10800000">
            <a:off x="971601" y="1993409"/>
            <a:ext cx="778170" cy="1068088"/>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8" name="Chevron 47"/>
          <p:cNvSpPr/>
          <p:nvPr/>
        </p:nvSpPr>
        <p:spPr>
          <a:xfrm rot="10800000">
            <a:off x="7020708" y="2005430"/>
            <a:ext cx="778174" cy="1068093"/>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9" name="Rectangle 48"/>
          <p:cNvSpPr/>
          <p:nvPr/>
        </p:nvSpPr>
        <p:spPr>
          <a:xfrm>
            <a:off x="5806588" y="1336040"/>
            <a:ext cx="3165231" cy="571119"/>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43" dirty="0" smtClean="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rPr>
              <a:t>202</a:t>
            </a:r>
            <a:r>
              <a:rPr lang="en-IN" sz="3200" b="1" spc="43" dirty="0" smtClean="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rPr>
              <a:t>5</a:t>
            </a:r>
            <a:r>
              <a:rPr lang="en-US" sz="3200" b="1" spc="43" dirty="0" smtClean="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rPr>
              <a:t>-26</a:t>
            </a:r>
            <a:endParaRPr lang="en-US" sz="3200" b="1" spc="43" dirty="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endParaRPr>
          </a:p>
        </p:txBody>
      </p:sp>
      <p:sp>
        <p:nvSpPr>
          <p:cNvPr id="50" name="Rectangle 49"/>
          <p:cNvSpPr/>
          <p:nvPr/>
        </p:nvSpPr>
        <p:spPr>
          <a:xfrm>
            <a:off x="5292080" y="3536851"/>
            <a:ext cx="2722219" cy="523220"/>
          </a:xfrm>
          <a:prstGeom prst="rect">
            <a:avLst/>
          </a:prstGeom>
          <a:noFill/>
        </p:spPr>
        <p:txBody>
          <a:bodyPr wrap="none" lIns="91440" tIns="45720" rIns="91440" bIns="45720">
            <a:spAutoFit/>
          </a:bodyPr>
          <a:lstStyle/>
          <a:p>
            <a:pPr algn="ctr"/>
            <a:r>
              <a:rPr lang="hi-IN" sz="2800" dirty="0">
                <a:ln w="18415" cmpd="sng">
                  <a:solidFill>
                    <a:schemeClr val="tx2">
                      <a:lumMod val="75000"/>
                    </a:schemeClr>
                  </a:solidFill>
                  <a:prstDash val="solid"/>
                </a:ln>
                <a:solidFill>
                  <a:schemeClr val="tx2">
                    <a:lumMod val="75000"/>
                  </a:schemeClr>
                </a:solidFill>
                <a:effectLst>
                  <a:outerShdw blurRad="63500" dir="3600000" algn="tl" rotWithShape="0">
                    <a:srgbClr val="000000">
                      <a:alpha val="70000"/>
                    </a:srgbClr>
                  </a:outerShdw>
                </a:effectLst>
                <a:latin typeface="Laila SemiBold" pitchFamily="2" charset="0"/>
                <a:cs typeface="Laila SemiBold" pitchFamily="2" charset="0"/>
              </a:rPr>
              <a:t>विपिन कुमार यादव </a:t>
            </a:r>
            <a:endParaRPr lang="en-US" sz="2800" dirty="0">
              <a:ln w="18415" cmpd="sng">
                <a:solidFill>
                  <a:schemeClr val="tx2">
                    <a:lumMod val="75000"/>
                  </a:schemeClr>
                </a:solidFill>
                <a:prstDash val="solid"/>
              </a:ln>
              <a:solidFill>
                <a:schemeClr val="tx2">
                  <a:lumMod val="75000"/>
                </a:schemeClr>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51" name="Rectangle 50"/>
          <p:cNvSpPr/>
          <p:nvPr/>
        </p:nvSpPr>
        <p:spPr>
          <a:xfrm>
            <a:off x="5772017" y="4089649"/>
            <a:ext cx="1981200" cy="707886"/>
          </a:xfrm>
          <a:prstGeom prst="rect">
            <a:avLst/>
          </a:prstGeom>
          <a:noFill/>
        </p:spPr>
        <p:txBody>
          <a:bodyPr wrap="square" lIns="91440" tIns="45720" rIns="91440" bIns="45720">
            <a:spAutoFit/>
          </a:bodyPr>
          <a:lstStyle/>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टी. जी. टी.</a:t>
            </a:r>
          </a:p>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हिंदी विभाग  </a:t>
            </a:r>
            <a:endParaRPr lang="en-US"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52" name="Rectangle 51"/>
          <p:cNvSpPr/>
          <p:nvPr/>
        </p:nvSpPr>
        <p:spPr>
          <a:xfrm>
            <a:off x="5808563" y="4083958"/>
            <a:ext cx="1906291" cy="861774"/>
          </a:xfrm>
          <a:prstGeom prst="rect">
            <a:avLst/>
          </a:prstGeom>
          <a:noFill/>
        </p:spPr>
        <p:txBody>
          <a:bodyPr wrap="none" lIns="91440" tIns="45720" rIns="91440" bIns="45720">
            <a:spAutoFit/>
          </a:bodyPr>
          <a:lstStyle/>
          <a:p>
            <a:pPr algn="ctr"/>
            <a:r>
              <a:rPr lang="hi-IN"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en-IN" sz="5000" dirty="0" smtClean="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smtClean="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a:t>
            </a:r>
            <a:endParaRPr lang="en-US"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Tree>
    <p:extLst>
      <p:ext uri="{BB962C8B-B14F-4D97-AF65-F5344CB8AC3E}">
        <p14:creationId xmlns:p14="http://schemas.microsoft.com/office/powerpoint/2010/main" val="912526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521" y="276240"/>
            <a:ext cx="8424934" cy="2308324"/>
          </a:xfrm>
          <a:prstGeom prst="rect">
            <a:avLst/>
          </a:prstGeom>
          <a:noFill/>
        </p:spPr>
        <p:txBody>
          <a:bodyPr wrap="square" rtlCol="0">
            <a:spAutoFit/>
          </a:bodyPr>
          <a:lstStyle/>
          <a:p>
            <a:r>
              <a:rPr lang="hi-IN" dirty="0">
                <a:solidFill>
                  <a:srgbClr val="002060"/>
                </a:solidFill>
                <a:latin typeface="Laila SemiBold" panose="02000000000000000000" pitchFamily="2" charset="0"/>
                <a:cs typeface="Laila SemiBold" panose="02000000000000000000" pitchFamily="2" charset="0"/>
              </a:rPr>
              <a:t>दूसरे दिन नए आनेवाले अपने अधिकांश सामान को हम हिमपात के आधे रास्ते तक ले गए। डॉ मीनू मेहता ने हमें अल्यूमिनियम की सीढ़ियों से अस्थायी पुलों का बनाना, लठ्ठों और रस्सियों का उपयोग, बर्फ की आड़ी-तिरछी दीवारों पर रस्सियों को बाँधना और हमारे अग्रिम दल के अभियांत्रिकी कार्यों के बारे में हमें विस्तृत जानकारी दी।</a:t>
            </a:r>
            <a:br>
              <a:rPr lang="hi-IN" dirty="0">
                <a:solidFill>
                  <a:srgbClr val="002060"/>
                </a:solidFill>
                <a:latin typeface="Laila SemiBold" panose="02000000000000000000" pitchFamily="2" charset="0"/>
                <a:cs typeface="Laila SemiBold" panose="02000000000000000000" pitchFamily="2" charset="0"/>
              </a:rPr>
            </a:br>
            <a:r>
              <a:rPr lang="hi-IN" dirty="0">
                <a:solidFill>
                  <a:srgbClr val="002060"/>
                </a:solidFill>
                <a:latin typeface="Laila SemiBold" panose="02000000000000000000" pitchFamily="2" charset="0"/>
                <a:cs typeface="Laila SemiBold" panose="02000000000000000000" pitchFamily="2" charset="0"/>
              </a:rPr>
              <a:t>तीसरा दिन हिमपात से कैंप-एक तक सामान ढोकर चढ़ाई का अभ्यास करने के लिए निश्चित था। रीता गोंबू तथा मैं साथ-साथ चढ़ रहे थे। हमारे पास एक वॉकी-टॉकी था, जिससे हम अपने हर कदम की जानकारी बेस कैंप पर दे रहे थे। कर्नल खुल्लर उस समय खुश हुए, जब हमने उन्हें अपने पहुँचने की सूचना दी क्योंकि कैंप-एक पर पँहुचने वाली केवल हम दो ही महिलाएँ थीं।</a:t>
            </a:r>
            <a:endParaRPr lang="en-US" dirty="0">
              <a:ln>
                <a:solidFill>
                  <a:srgbClr val="0070C0"/>
                </a:solidFill>
              </a:ln>
              <a:solidFill>
                <a:srgbClr val="002060"/>
              </a:solidFill>
              <a:latin typeface="Laila SemiBold" pitchFamily="2" charset="0"/>
              <a:cs typeface="Laila SemiBold" pitchFamily="2" charset="0"/>
            </a:endParaRPr>
          </a:p>
        </p:txBody>
      </p:sp>
      <p:sp>
        <p:nvSpPr>
          <p:cNvPr id="7" name="Rounded Rectangle 6"/>
          <p:cNvSpPr/>
          <p:nvPr/>
        </p:nvSpPr>
        <p:spPr>
          <a:xfrm>
            <a:off x="187016" y="265212"/>
            <a:ext cx="8489439" cy="2520280"/>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218294" y="3145532"/>
            <a:ext cx="3240360" cy="1121356"/>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sz="2000" dirty="0">
                <a:solidFill>
                  <a:srgbClr val="002060"/>
                </a:solidFill>
                <a:latin typeface="Laila SemiBold" pitchFamily="2" charset="0"/>
                <a:cs typeface="Laila SemiBold" pitchFamily="2" charset="0"/>
              </a:rPr>
              <a:t>अधिकांश – ज़्यादातर</a:t>
            </a:r>
            <a:br>
              <a:rPr lang="hi-IN" sz="2000" dirty="0">
                <a:solidFill>
                  <a:srgbClr val="002060"/>
                </a:solidFill>
                <a:latin typeface="Laila SemiBold" pitchFamily="2" charset="0"/>
                <a:cs typeface="Laila SemiBold" pitchFamily="2" charset="0"/>
              </a:rPr>
            </a:br>
            <a:r>
              <a:rPr lang="hi-IN" sz="2000" dirty="0">
                <a:solidFill>
                  <a:srgbClr val="002060"/>
                </a:solidFill>
                <a:latin typeface="Laila SemiBold" pitchFamily="2" charset="0"/>
                <a:cs typeface="Laila SemiBold" pitchFamily="2" charset="0"/>
              </a:rPr>
              <a:t>अभियांत्रिकी – तकनीकी</a:t>
            </a:r>
            <a:br>
              <a:rPr lang="hi-IN" sz="2000" dirty="0">
                <a:solidFill>
                  <a:srgbClr val="002060"/>
                </a:solidFill>
                <a:latin typeface="Laila SemiBold" pitchFamily="2" charset="0"/>
                <a:cs typeface="Laila SemiBold" pitchFamily="2" charset="0"/>
              </a:rPr>
            </a:br>
            <a:r>
              <a:rPr lang="hi-IN" sz="2000" dirty="0">
                <a:solidFill>
                  <a:srgbClr val="002060"/>
                </a:solidFill>
                <a:latin typeface="Laila SemiBold" pitchFamily="2" charset="0"/>
                <a:cs typeface="Laila SemiBold" pitchFamily="2" charset="0"/>
              </a:rPr>
              <a:t>विस्तृत – विस्तार</a:t>
            </a:r>
            <a:endParaRPr lang="en-US" sz="2000" dirty="0">
              <a:solidFill>
                <a:srgbClr val="002060"/>
              </a:solidFill>
              <a:latin typeface="Laila SemiBold" pitchFamily="2" charset="0"/>
              <a:cs typeface="Laila SemiBold" pitchFamily="2" charset="0"/>
            </a:endParaRPr>
          </a:p>
        </p:txBody>
      </p:sp>
      <p:pic>
        <p:nvPicPr>
          <p:cNvPr id="9" name="Picture 2" descr="https://media.nature.com/lw1200/magazine-assets/d41586-023-02257-6/d41586-023-02257-6_25602110.jpg"/>
          <p:cNvPicPr>
            <a:picLocks noChangeAspect="1" noChangeArrowheads="1"/>
          </p:cNvPicPr>
          <p:nvPr/>
        </p:nvPicPr>
        <p:blipFill rotWithShape="1">
          <a:blip r:embed="rId7">
            <a:extLst>
              <a:ext uri="{28A0092B-C50C-407E-A947-70E740481C1C}">
                <a14:useLocalDpi xmlns:a14="http://schemas.microsoft.com/office/drawing/2010/main" val="0"/>
              </a:ext>
            </a:extLst>
          </a:blip>
          <a:srcRect l="14432"/>
          <a:stretch/>
        </p:blipFill>
        <p:spPr bwMode="auto">
          <a:xfrm>
            <a:off x="4211142" y="2890738"/>
            <a:ext cx="4465314" cy="2641594"/>
          </a:xfrm>
          <a:prstGeom prst="round2DiagRect">
            <a:avLst>
              <a:gd name="adj1" fmla="val 16667"/>
              <a:gd name="adj2" fmla="val 0"/>
            </a:avLst>
          </a:prstGeom>
          <a:ln w="28575" cap="sq">
            <a:solidFill>
              <a:srgbClr val="00206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363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9188"/>
            <a:ext cx="9073008" cy="5651993"/>
          </a:xfrm>
          <a:prstGeom prst="rect">
            <a:avLst/>
          </a:prstGeom>
          <a:ln>
            <a:noFill/>
          </a:ln>
          <a:effectLst>
            <a:softEdge rad="112500"/>
          </a:effectLst>
        </p:spPr>
      </p:pic>
      <p:sp>
        <p:nvSpPr>
          <p:cNvPr id="4" name="Rounded Rectangle 3"/>
          <p:cNvSpPr/>
          <p:nvPr/>
        </p:nvSpPr>
        <p:spPr>
          <a:xfrm>
            <a:off x="187016" y="297849"/>
            <a:ext cx="8489439" cy="2271619"/>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218294" y="2713484"/>
            <a:ext cx="3240360" cy="944703"/>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b="1" dirty="0">
                <a:solidFill>
                  <a:srgbClr val="C00000"/>
                </a:solidFill>
                <a:latin typeface="Laila SemiBold" panose="02000000000000000000" pitchFamily="2" charset="0"/>
                <a:cs typeface="Laila SemiBold" panose="02000000000000000000" pitchFamily="2" charset="0"/>
              </a:rPr>
              <a:t>संतोषजनक – </a:t>
            </a:r>
            <a:r>
              <a:rPr lang="hi-IN" dirty="0">
                <a:solidFill>
                  <a:srgbClr val="C00000"/>
                </a:solidFill>
                <a:latin typeface="Laila SemiBold" panose="02000000000000000000" pitchFamily="2" charset="0"/>
                <a:cs typeface="Laila SemiBold" panose="02000000000000000000" pitchFamily="2" charset="0"/>
              </a:rPr>
              <a:t>राहत भरा</a:t>
            </a:r>
            <a:r>
              <a:rPr lang="hi-IN" b="1" dirty="0">
                <a:solidFill>
                  <a:srgbClr val="C00000"/>
                </a:solidFill>
                <a:latin typeface="Laila SemiBold" panose="02000000000000000000" pitchFamily="2" charset="0"/>
                <a:cs typeface="Laila SemiBold" panose="02000000000000000000" pitchFamily="2" charset="0"/>
              </a:rPr>
              <a:t/>
            </a:r>
            <a:br>
              <a:rPr lang="hi-IN" b="1" dirty="0">
                <a:solidFill>
                  <a:srgbClr val="C00000"/>
                </a:solidFill>
                <a:latin typeface="Laila SemiBold" panose="02000000000000000000" pitchFamily="2" charset="0"/>
                <a:cs typeface="Laila SemiBold" panose="02000000000000000000" pitchFamily="2" charset="0"/>
              </a:rPr>
            </a:br>
            <a:r>
              <a:rPr lang="hi-IN" b="1" dirty="0">
                <a:solidFill>
                  <a:srgbClr val="C00000"/>
                </a:solidFill>
                <a:latin typeface="Laila SemiBold" panose="02000000000000000000" pitchFamily="2" charset="0"/>
                <a:cs typeface="Laila SemiBold" panose="02000000000000000000" pitchFamily="2" charset="0"/>
              </a:rPr>
              <a:t>नौसिखिया – </a:t>
            </a:r>
            <a:r>
              <a:rPr lang="hi-IN" dirty="0">
                <a:solidFill>
                  <a:srgbClr val="C00000"/>
                </a:solidFill>
                <a:latin typeface="Laila SemiBold" panose="02000000000000000000" pitchFamily="2" charset="0"/>
                <a:cs typeface="Laila SemiBold" panose="02000000000000000000" pitchFamily="2" charset="0"/>
              </a:rPr>
              <a:t>नया सीखने वाला</a:t>
            </a:r>
            <a:endParaRPr lang="en-US" sz="2000" dirty="0">
              <a:solidFill>
                <a:srgbClr val="C00000"/>
              </a:solidFill>
              <a:latin typeface="Laila SemiBold" pitchFamily="2" charset="0"/>
              <a:cs typeface="Laila SemiBold" pitchFamily="2" charset="0"/>
            </a:endParaRPr>
          </a:p>
        </p:txBody>
      </p:sp>
      <p:sp>
        <p:nvSpPr>
          <p:cNvPr id="7" name="TextBox 6"/>
          <p:cNvSpPr txBox="1"/>
          <p:nvPr/>
        </p:nvSpPr>
        <p:spPr>
          <a:xfrm>
            <a:off x="251520" y="337220"/>
            <a:ext cx="8352928" cy="2062103"/>
          </a:xfrm>
          <a:prstGeom prst="rect">
            <a:avLst/>
          </a:prstGeom>
          <a:noFill/>
        </p:spPr>
        <p:txBody>
          <a:bodyPr wrap="square" rtlCol="0">
            <a:spAutoFit/>
          </a:bodyPr>
          <a:lstStyle/>
          <a:p>
            <a:r>
              <a:rPr lang="hi-IN" sz="1600" dirty="0">
                <a:latin typeface="Laila SemiBold" panose="02000000000000000000" pitchFamily="2" charset="0"/>
                <a:cs typeface="Laila SemiBold" panose="02000000000000000000" pitchFamily="2" charset="0"/>
              </a:rPr>
              <a:t>अंगदोरजी, लोपसांग और गगन बिस्सा अंततः साउथ कोल पहुँच गए और 29 अप्रैल को 7900 मीटर पर उन्होंने कैंप-चार लगाया। यह संतोषजनक प्रगति थी।</a:t>
            </a:r>
            <a:br>
              <a:rPr lang="hi-IN" sz="1600" dirty="0">
                <a:latin typeface="Laila SemiBold" panose="02000000000000000000" pitchFamily="2" charset="0"/>
                <a:cs typeface="Laila SemiBold" panose="02000000000000000000" pitchFamily="2" charset="0"/>
              </a:rPr>
            </a:br>
            <a:r>
              <a:rPr lang="hi-IN" sz="1600" dirty="0">
                <a:latin typeface="Laila SemiBold" panose="02000000000000000000" pitchFamily="2" charset="0"/>
                <a:cs typeface="Laila SemiBold" panose="02000000000000000000" pitchFamily="2" charset="0"/>
              </a:rPr>
              <a:t>जब अप्रैल में मैं बेस कैंप में थी, तेनजिंग अपनी सबसे छोटी सुपुत्री डेकी के साथ हमारे पास आए थे। उन्होंने इस बात पर विशेष महत्त्व दिया कि दल के प्रत्येक सदस्य और प्रत्येक शेरपा कुली से बातचीत की जाए। जब मेरी बारी आई, मैंने अपना परिचय यह कहकर दिया कि मैं बिलकुल ही नौसिखिया हूँ और एवरेस्ट मेरा पहला अभियान है। तेनजिंग हँसे और मुझसे कहा कि एवरेस्ट उनके लिए भी पहला अभियान है, लेकिन यह भी स्पष्ट किया कि शिखर पर पहुँचने से पहले उन्हें सात बार एवरेस्ट पर जाना पड़ा था। फिर अपना हाथ मेरे कंधे पर रखते हुए उन्होंने कहा, ‘तुम एक पक्की पर्वतीय लड़की लगती हो। तुम्हें तो शिखर पर पहले ही प्रयास में पहुँच जाना चाहिए।</a:t>
            </a:r>
            <a:endParaRPr lang="en-US" sz="1600" dirty="0">
              <a:ln>
                <a:solidFill>
                  <a:srgbClr val="002060"/>
                </a:solidFill>
              </a:ln>
              <a:solidFill>
                <a:srgbClr val="002060"/>
              </a:solidFill>
              <a:latin typeface="Laila SemiBold" pitchFamily="2" charset="0"/>
              <a:cs typeface="Laila SemiBold" pitchFamily="2" charset="0"/>
            </a:endParaRPr>
          </a:p>
        </p:txBody>
      </p:sp>
      <p:pic>
        <p:nvPicPr>
          <p:cNvPr id="8" name="Picture 2" descr="https://snowbrains.com/wp-content/uploads/2021/08/190351937_3006376336312856_6788185861835404858_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368" b="10848"/>
          <a:stretch/>
        </p:blipFill>
        <p:spPr bwMode="auto">
          <a:xfrm>
            <a:off x="3608191" y="2713484"/>
            <a:ext cx="5068265" cy="2808312"/>
          </a:xfrm>
          <a:prstGeom prst="roundRect">
            <a:avLst>
              <a:gd name="adj" fmla="val 6884"/>
            </a:avLst>
          </a:prstGeom>
          <a:solidFill>
            <a:srgbClr val="FFFFFF">
              <a:shade val="85000"/>
            </a:srgbClr>
          </a:solidFill>
          <a:ln w="38100">
            <a:solidFill>
              <a:srgbClr val="002060"/>
            </a:solidFill>
            <a:miter lim="800000"/>
            <a:headEnd/>
            <a:tailEnd/>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pic>
        <p:nvPicPr>
          <p:cNvPr id="5122" name="Picture 2" descr="https://akm-img-a-in.tosshub.com/sites/media2/indiatoday/images/stories/2017May/f203sf6_052317110809.jpg"/>
          <p:cNvPicPr>
            <a:picLocks noChangeAspect="1" noChangeArrowheads="1"/>
          </p:cNvPicPr>
          <p:nvPr/>
        </p:nvPicPr>
        <p:blipFill rotWithShape="1">
          <a:blip r:embed="rId4">
            <a:extLst>
              <a:ext uri="{28A0092B-C50C-407E-A947-70E740481C1C}">
                <a14:useLocalDpi xmlns:a14="http://schemas.microsoft.com/office/drawing/2010/main" val="0"/>
              </a:ext>
            </a:extLst>
          </a:blip>
          <a:srcRect l="13640" t="34480" r="5490"/>
          <a:stretch/>
        </p:blipFill>
        <p:spPr bwMode="auto">
          <a:xfrm>
            <a:off x="268592" y="3757427"/>
            <a:ext cx="3190061" cy="170977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4152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51521" y="276240"/>
            <a:ext cx="8424934" cy="2554545"/>
          </a:xfrm>
          <a:prstGeom prst="rect">
            <a:avLst/>
          </a:prstGeom>
          <a:noFill/>
        </p:spPr>
        <p:txBody>
          <a:bodyPr wrap="square" rtlCol="0">
            <a:spAutoFit/>
          </a:bodyPr>
          <a:lstStyle/>
          <a:p>
            <a:r>
              <a:rPr lang="hi-IN" sz="2000" dirty="0">
                <a:solidFill>
                  <a:srgbClr val="002060"/>
                </a:solidFill>
                <a:latin typeface="Laila SemiBold" panose="02000000000000000000" pitchFamily="2" charset="0"/>
                <a:cs typeface="Laila SemiBold" panose="02000000000000000000" pitchFamily="2" charset="0"/>
              </a:rPr>
              <a:t>15-16 मई 1984 को बुद्ध पूर्णिमा के दिन मैं ल्होत्से की बर्फीली सीधी ढलान पर लगाए गए सुंदर रंगीन नाइलॉन के बने तंबू के कैंप-तीन में थी। कैंप में 10 और व्यक्ति थे। लोपसांग, तशारिंग मेरे तंबू में थे, एन.डी. शेरपा तथा और आठ अन्य शरीर से मज़बूत और ऊँचाइयों में रहने वाले शेरपा दूसरे तम्बुओं में थे। मैं गहरी नींद में सोइ हुई थी कि रात में 12.30 बजे के लगभग मेरे सिर के पिछले हिस्से में किसी एक सख्त चीज़ के टकराने से मेरी नींद अचानक खुल र्गइ और साथ ही एक शोरदार धमाका भी हुआ। तभी मुझे महसूस हुआ कि एक ठंडी, बहुत भारी कोई चीज़ मेरे शरीर पर से मुझे कुचलती हुई चल रही है। मुझे साँस लेने में भी कठिनाई हो रही थी।</a:t>
            </a:r>
            <a:endParaRPr lang="en-US" sz="2400" dirty="0">
              <a:ln>
                <a:solidFill>
                  <a:srgbClr val="002060"/>
                </a:solidFill>
              </a:ln>
              <a:solidFill>
                <a:srgbClr val="002060"/>
              </a:solidFill>
              <a:latin typeface="Laila SemiBold" panose="02000000000000000000" pitchFamily="2" charset="0"/>
              <a:cs typeface="Laila SemiBold" panose="02000000000000000000" pitchFamily="2" charset="0"/>
            </a:endParaRPr>
          </a:p>
        </p:txBody>
      </p:sp>
      <p:sp>
        <p:nvSpPr>
          <p:cNvPr id="7" name="Rounded Rectangle 6"/>
          <p:cNvSpPr/>
          <p:nvPr/>
        </p:nvSpPr>
        <p:spPr>
          <a:xfrm>
            <a:off x="187016" y="265212"/>
            <a:ext cx="8489439" cy="2520280"/>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0439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1"/>
            <a:ext cx="4752528" cy="4112787"/>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4016484"/>
          </a:xfrm>
          <a:prstGeom prst="rect">
            <a:avLst/>
          </a:prstGeom>
          <a:noFill/>
        </p:spPr>
        <p:txBody>
          <a:bodyPr wrap="square" rtlCol="0">
            <a:spAutoFit/>
          </a:bodyPr>
          <a:lstStyle/>
          <a:p>
            <a:r>
              <a:rPr lang="hi-IN" sz="1700" dirty="0">
                <a:solidFill>
                  <a:srgbClr val="FFFF00"/>
                </a:solidFill>
                <a:latin typeface="Laila SemiBold" panose="02000000000000000000" pitchFamily="2" charset="0"/>
                <a:cs typeface="Laila SemiBold" panose="02000000000000000000" pitchFamily="2" charset="0"/>
              </a:rPr>
              <a:t>यह क्या हो गया था? एक लंबा बर्फ का पिंड हमारे कैंप के ठीक ऊपर ल्होत्से ग्लेशियर से टूटकर नीचे आ गिरा था और उसका विशाल हिमपुंज बन गया था। हिमखंडों, बर्फ के टुकड़ों तथा जमी हुई बर्फ के इस विशालकाय पुंज ने, एक एक्सप्रेस रेलगाड़ी की तेज़ गति और भीषण गर्जना के साथ, सीधी ढलान से नीचे आते हुए हमारे कैंप को तहस-नहस कर दिया। वास्तव में हर व्यक्ति को चोट लगी थी। यह एक आश्यर्च था कि किसी की मृत्यु नहीं हुई थी।</a:t>
            </a:r>
            <a:br>
              <a:rPr lang="hi-IN" sz="1700" dirty="0">
                <a:solidFill>
                  <a:srgbClr val="FFFF00"/>
                </a:solidFill>
                <a:latin typeface="Laila SemiBold" panose="02000000000000000000" pitchFamily="2" charset="0"/>
                <a:cs typeface="Laila SemiBold" panose="02000000000000000000" pitchFamily="2" charset="0"/>
              </a:rPr>
            </a:br>
            <a:r>
              <a:rPr lang="hi-IN" sz="1700" dirty="0">
                <a:solidFill>
                  <a:srgbClr val="FFFF00"/>
                </a:solidFill>
                <a:latin typeface="Laila SemiBold" panose="02000000000000000000" pitchFamily="2" charset="0"/>
                <a:cs typeface="Laila SemiBold" panose="02000000000000000000" pitchFamily="2" charset="0"/>
              </a:rPr>
              <a:t>लोपसांग अपनी स्विस छुरी की मदद से हमारे तंबू का रास्ता साफ़ करने में सफल हो गए थे और तुरंत ही अत्यंत तेज़ी से मुझे बचाने की कोशिश में लग गए। थोड़ी-सी भी देर का सीधा अर्थ था मृत्यु। बडे़-बडे़ हिमपिंडों को मुश्किल से हटाते हुए उन्होंने मेरे चारों तरफ की कड़े जमे बर्फ की खुदाई की और मुझे उस बर्फ की कब्र से निकाल बाहर खींच लाने में सफल हो गए।</a:t>
            </a:r>
            <a:endParaRPr lang="en-US" sz="1700" dirty="0">
              <a:solidFill>
                <a:srgbClr val="FFFF00"/>
              </a:solidFill>
              <a:latin typeface="Laila SemiBold" pitchFamily="2" charset="0"/>
              <a:cs typeface="Laila SemiBold" pitchFamily="2" charset="0"/>
            </a:endParaRPr>
          </a:p>
        </p:txBody>
      </p:sp>
      <p:sp>
        <p:nvSpPr>
          <p:cNvPr id="8" name="Rounded Rectangle 7"/>
          <p:cNvSpPr/>
          <p:nvPr/>
        </p:nvSpPr>
        <p:spPr>
          <a:xfrm>
            <a:off x="311376" y="4455153"/>
            <a:ext cx="4752528" cy="922627"/>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b="1" dirty="0" smtClean="0">
                <a:solidFill>
                  <a:srgbClr val="C00000"/>
                </a:solidFill>
                <a:latin typeface="Laila SemiBold" panose="02000000000000000000" pitchFamily="2" charset="0"/>
                <a:cs typeface="Laila SemiBold" panose="02000000000000000000" pitchFamily="2" charset="0"/>
              </a:rPr>
              <a:t>हिमपुंज </a:t>
            </a:r>
            <a:r>
              <a:rPr lang="hi-IN" b="1" dirty="0">
                <a:solidFill>
                  <a:srgbClr val="C00000"/>
                </a:solidFill>
                <a:latin typeface="Laila SemiBold" panose="02000000000000000000" pitchFamily="2" charset="0"/>
                <a:cs typeface="Laila SemiBold" panose="02000000000000000000" pitchFamily="2" charset="0"/>
              </a:rPr>
              <a:t>– </a:t>
            </a:r>
            <a:r>
              <a:rPr lang="hi-IN" dirty="0">
                <a:solidFill>
                  <a:srgbClr val="C00000"/>
                </a:solidFill>
                <a:latin typeface="Laila SemiBold" panose="02000000000000000000" pitchFamily="2" charset="0"/>
                <a:cs typeface="Laila SemiBold" panose="02000000000000000000" pitchFamily="2" charset="0"/>
              </a:rPr>
              <a:t>बर्फ का टुकड़ा</a:t>
            </a:r>
            <a:r>
              <a:rPr lang="hi-IN" b="1" dirty="0">
                <a:solidFill>
                  <a:srgbClr val="C00000"/>
                </a:solidFill>
                <a:latin typeface="Laila SemiBold" panose="02000000000000000000" pitchFamily="2" charset="0"/>
                <a:cs typeface="Laila SemiBold" panose="02000000000000000000" pitchFamily="2" charset="0"/>
              </a:rPr>
              <a:t/>
            </a:r>
            <a:br>
              <a:rPr lang="hi-IN" b="1" dirty="0">
                <a:solidFill>
                  <a:srgbClr val="C00000"/>
                </a:solidFill>
                <a:latin typeface="Laila SemiBold" panose="02000000000000000000" pitchFamily="2" charset="0"/>
                <a:cs typeface="Laila SemiBold" panose="02000000000000000000" pitchFamily="2" charset="0"/>
              </a:rPr>
            </a:br>
            <a:r>
              <a:rPr lang="hi-IN" b="1" dirty="0">
                <a:solidFill>
                  <a:srgbClr val="C00000"/>
                </a:solidFill>
                <a:latin typeface="Laila SemiBold" panose="02000000000000000000" pitchFamily="2" charset="0"/>
                <a:cs typeface="Laila SemiBold" panose="02000000000000000000" pitchFamily="2" charset="0"/>
              </a:rPr>
              <a:t>भीषण गर्जना –</a:t>
            </a:r>
            <a:r>
              <a:rPr lang="hi-IN" dirty="0">
                <a:solidFill>
                  <a:srgbClr val="C00000"/>
                </a:solidFill>
                <a:latin typeface="Laila SemiBold" panose="02000000000000000000" pitchFamily="2" charset="0"/>
                <a:cs typeface="Laila SemiBold" panose="02000000000000000000" pitchFamily="2" charset="0"/>
              </a:rPr>
              <a:t> भयानक आवाज़</a:t>
            </a:r>
            <a:endParaRPr lang="en-US" sz="2000" dirty="0">
              <a:solidFill>
                <a:srgbClr val="C00000"/>
              </a:solidFill>
              <a:latin typeface="Laila SemiBold" pitchFamily="2" charset="0"/>
              <a:cs typeface="Laila SemiBold" pitchFamily="2" charset="0"/>
            </a:endParaRPr>
          </a:p>
        </p:txBody>
      </p:sp>
      <p:pic>
        <p:nvPicPr>
          <p:cNvPr id="6146" name="Picture 2" descr="https://daneelyunus.com/wp-content/uploads/2021/02/gettyimages-495827969-56daf1165f9b5854a9e407fd.jpg"/>
          <p:cNvPicPr>
            <a:picLocks noChangeAspect="1" noChangeArrowheads="1"/>
          </p:cNvPicPr>
          <p:nvPr/>
        </p:nvPicPr>
        <p:blipFill rotWithShape="1">
          <a:blip r:embed="rId3">
            <a:extLst>
              <a:ext uri="{28A0092B-C50C-407E-A947-70E740481C1C}">
                <a14:useLocalDpi xmlns:a14="http://schemas.microsoft.com/office/drawing/2010/main" val="0"/>
              </a:ext>
            </a:extLst>
          </a:blip>
          <a:srcRect l="23148" t="2778" r="31482" b="1389"/>
          <a:stretch/>
        </p:blipFill>
        <p:spPr bwMode="auto">
          <a:xfrm>
            <a:off x="5292080" y="337220"/>
            <a:ext cx="3528392" cy="4968552"/>
          </a:xfrm>
          <a:prstGeom prst="roundRect">
            <a:avLst>
              <a:gd name="adj" fmla="val 4702"/>
            </a:avLst>
          </a:prstGeom>
          <a:solidFill>
            <a:srgbClr val="FFFFFF">
              <a:shade val="85000"/>
            </a:srgbClr>
          </a:solidFill>
          <a:ln w="38100">
            <a:solidFill>
              <a:srgbClr val="002060"/>
            </a:solidFill>
            <a:miter lim="800000"/>
            <a:headEnd/>
            <a:tailEnd/>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3713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434362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4247317"/>
          </a:xfrm>
          <a:prstGeom prst="rect">
            <a:avLst/>
          </a:prstGeom>
          <a:noFill/>
        </p:spPr>
        <p:txBody>
          <a:bodyPr wrap="square" rtlCol="0">
            <a:spAutoFit/>
          </a:bodyPr>
          <a:lstStyle/>
          <a:p>
            <a:r>
              <a:rPr lang="hi-IN" sz="1500" dirty="0">
                <a:solidFill>
                  <a:srgbClr val="002060"/>
                </a:solidFill>
                <a:latin typeface="Laila SemiBold" panose="02000000000000000000" pitchFamily="2" charset="0"/>
                <a:cs typeface="Laila SemiBold" panose="02000000000000000000" pitchFamily="2" charset="0"/>
              </a:rPr>
              <a:t>सुबह तक सारे सुरक्षा दल आ गए थे और 16 मई को प्रातः 8 बजे तक हम प्रायः सभी कैम्प-दो पर पहुँच गए थे। जिस शेरपा की टाँग की हड्डी टूट गई थी, उसे एक खुद के बनाए स्ट्रेचर पर लिटाकर नीचे लाए। हमारे नेता कर्नल खुल्लर के शब्दों में, “यह इतनी ऊँचाई पर सुरक्षा-कार्य का एक ज़बरदस्त साहसिक कार्य था।’’</a:t>
            </a:r>
            <a:br>
              <a:rPr lang="hi-IN" sz="1500" dirty="0">
                <a:solidFill>
                  <a:srgbClr val="002060"/>
                </a:solidFill>
                <a:latin typeface="Laila SemiBold" panose="02000000000000000000" pitchFamily="2" charset="0"/>
                <a:cs typeface="Laila SemiBold" panose="02000000000000000000" pitchFamily="2" charset="0"/>
              </a:rPr>
            </a:br>
            <a:r>
              <a:rPr lang="hi-IN" sz="1500" dirty="0">
                <a:solidFill>
                  <a:srgbClr val="002060"/>
                </a:solidFill>
                <a:latin typeface="Laila SemiBold" panose="02000000000000000000" pitchFamily="2" charset="0"/>
                <a:cs typeface="Laila SemiBold" panose="02000000000000000000" pitchFamily="2" charset="0"/>
              </a:rPr>
              <a:t>सभी नौ पुरुष सदस्यों को चोटों अथवा टूटी हड्डियों आदि के कारण बेस कैंप में भेजना पड़ा। तभी कर्नल खुल्लर मेरी तरफ मुड़कर कहने लगे, “क्या तुम भयभीत थीं?”</a:t>
            </a:r>
            <a:br>
              <a:rPr lang="hi-IN" sz="1500" dirty="0">
                <a:solidFill>
                  <a:srgbClr val="002060"/>
                </a:solidFill>
                <a:latin typeface="Laila SemiBold" panose="02000000000000000000" pitchFamily="2" charset="0"/>
                <a:cs typeface="Laila SemiBold" panose="02000000000000000000" pitchFamily="2" charset="0"/>
              </a:rPr>
            </a:br>
            <a:r>
              <a:rPr lang="hi-IN" sz="1500" dirty="0">
                <a:solidFill>
                  <a:srgbClr val="002060"/>
                </a:solidFill>
                <a:latin typeface="Laila SemiBold" panose="02000000000000000000" pitchFamily="2" charset="0"/>
                <a:cs typeface="Laila SemiBold" panose="02000000000000000000" pitchFamily="2" charset="0"/>
              </a:rPr>
              <a:t>“जी हाँ।”</a:t>
            </a:r>
            <a:br>
              <a:rPr lang="hi-IN" sz="1500" dirty="0">
                <a:solidFill>
                  <a:srgbClr val="002060"/>
                </a:solidFill>
                <a:latin typeface="Laila SemiBold" panose="02000000000000000000" pitchFamily="2" charset="0"/>
                <a:cs typeface="Laila SemiBold" panose="02000000000000000000" pitchFamily="2" charset="0"/>
              </a:rPr>
            </a:br>
            <a:r>
              <a:rPr lang="hi-IN" sz="1500" dirty="0">
                <a:solidFill>
                  <a:srgbClr val="002060"/>
                </a:solidFill>
                <a:latin typeface="Laila SemiBold" panose="02000000000000000000" pitchFamily="2" charset="0"/>
                <a:cs typeface="Laila SemiBold" panose="02000000000000000000" pitchFamily="2" charset="0"/>
              </a:rPr>
              <a:t>“क्या तुम वापिस जाना चाहोगी?”</a:t>
            </a:r>
            <a:br>
              <a:rPr lang="hi-IN" sz="1500" dirty="0">
                <a:solidFill>
                  <a:srgbClr val="002060"/>
                </a:solidFill>
                <a:latin typeface="Laila SemiBold" panose="02000000000000000000" pitchFamily="2" charset="0"/>
                <a:cs typeface="Laila SemiBold" panose="02000000000000000000" pitchFamily="2" charset="0"/>
              </a:rPr>
            </a:br>
            <a:r>
              <a:rPr lang="hi-IN" sz="1500" dirty="0">
                <a:solidFill>
                  <a:srgbClr val="002060"/>
                </a:solidFill>
                <a:latin typeface="Laila SemiBold" panose="02000000000000000000" pitchFamily="2" charset="0"/>
                <a:cs typeface="Laila SemiBold" panose="02000000000000000000" pitchFamily="2" charset="0"/>
              </a:rPr>
              <a:t>“नहीं”, मैंने बिना किसी हिचकिचाहट के उत्तर दिया।</a:t>
            </a:r>
            <a:br>
              <a:rPr lang="hi-IN" sz="1500" dirty="0">
                <a:solidFill>
                  <a:srgbClr val="002060"/>
                </a:solidFill>
                <a:latin typeface="Laila SemiBold" panose="02000000000000000000" pitchFamily="2" charset="0"/>
                <a:cs typeface="Laila SemiBold" panose="02000000000000000000" pitchFamily="2" charset="0"/>
              </a:rPr>
            </a:br>
            <a:r>
              <a:rPr lang="hi-IN" sz="1500" dirty="0">
                <a:solidFill>
                  <a:srgbClr val="002060"/>
                </a:solidFill>
                <a:latin typeface="Laila SemiBold" panose="02000000000000000000" pitchFamily="2" charset="0"/>
                <a:cs typeface="Laila SemiBold" panose="02000000000000000000" pitchFamily="2" charset="0"/>
              </a:rPr>
              <a:t>जैसे ही मैं साउथ कोल कैंप पहुँची, मैंने अगले दिन की अपनी महत्त्वपूर्ण चढ़ाई की तैयारी शुरू कर दी। मैंने खाना, कुकिंग गैस तथा कुछ ऑक्सीजन सिलिंडर इकट्ठे किए। जब दोपहर डेढ़ बजे बिस्सा आया, उसने मुझे चाय के लिए पानी गरम करते देखा। की, जय और मीनू अभी बहुत पीछे थे। मैं चिंतित थी क्योंकि मुझे अगले दिन उनके साथ ही चढ़ाई करनी थी। वे धीरे-धीरे आ रहे थे क्योंकि वे भारी बोझ लेकर और बिना ऑक्सीजन के चल रहे थे।</a:t>
            </a:r>
          </a:p>
        </p:txBody>
      </p:sp>
      <p:sp>
        <p:nvSpPr>
          <p:cNvPr id="8" name="Rounded Rectangle 7"/>
          <p:cNvSpPr/>
          <p:nvPr/>
        </p:nvSpPr>
        <p:spPr>
          <a:xfrm>
            <a:off x="311376" y="4743185"/>
            <a:ext cx="4752528" cy="634595"/>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b="1" dirty="0">
                <a:solidFill>
                  <a:srgbClr val="C00000"/>
                </a:solidFill>
                <a:latin typeface="Laila SemiBold" panose="02000000000000000000" pitchFamily="2" charset="0"/>
                <a:cs typeface="Laila SemiBold" panose="02000000000000000000" pitchFamily="2" charset="0"/>
              </a:rPr>
              <a:t>साहसिक कार्य – </a:t>
            </a:r>
            <a:r>
              <a:rPr lang="hi-IN" dirty="0">
                <a:solidFill>
                  <a:srgbClr val="C00000"/>
                </a:solidFill>
                <a:latin typeface="Laila SemiBold" panose="02000000000000000000" pitchFamily="2" charset="0"/>
                <a:cs typeface="Laila SemiBold" panose="02000000000000000000" pitchFamily="2" charset="0"/>
              </a:rPr>
              <a:t>साहस से भरा कार्य</a:t>
            </a:r>
            <a:endParaRPr lang="en-US" sz="2000" dirty="0">
              <a:solidFill>
                <a:srgbClr val="C00000"/>
              </a:solidFill>
              <a:latin typeface="Laila SemiBold" pitchFamily="2" charset="0"/>
              <a:cs typeface="Laila SemiBold" pitchFamily="2" charset="0"/>
            </a:endParaRPr>
          </a:p>
        </p:txBody>
      </p:sp>
      <p:pic>
        <p:nvPicPr>
          <p:cNvPr id="7170" name="Picture 2" descr="https://wp-rewamp.s3.ap-southeast-1.amazonaws.com/wp-content/uploads/2024/05/Bachendri-Pal-celebrates-40th-anniversary-of-summiting-Mt-Everest-at-Base-Camp-on-May-23-2024-Instagram-bachendri_p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3181" y="361515"/>
            <a:ext cx="3461345" cy="2784017"/>
          </a:xfrm>
          <a:prstGeom prst="roundRect">
            <a:avLst>
              <a:gd name="adj" fmla="val 4702"/>
            </a:avLst>
          </a:prstGeom>
          <a:solidFill>
            <a:srgbClr val="FFFFFF">
              <a:shade val="85000"/>
            </a:srgbClr>
          </a:solidFill>
          <a:ln w="38100">
            <a:solidFill>
              <a:srgbClr val="002060"/>
            </a:solidFill>
            <a:miter lim="800000"/>
            <a:headEnd/>
            <a:tailEnd/>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0966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02690" y="361515"/>
            <a:ext cx="4632816" cy="4862870"/>
          </a:xfrm>
          <a:prstGeom prst="rect">
            <a:avLst/>
          </a:prstGeom>
          <a:noFill/>
        </p:spPr>
        <p:txBody>
          <a:bodyPr wrap="square" rtlCol="0">
            <a:spAutoFit/>
          </a:bodyPr>
          <a:lstStyle/>
          <a:p>
            <a:r>
              <a:rPr lang="hi-IN" sz="1550" dirty="0">
                <a:solidFill>
                  <a:srgbClr val="FFFF00"/>
                </a:solidFill>
                <a:latin typeface="Laila SemiBold" panose="02000000000000000000" pitchFamily="2" charset="0"/>
                <a:cs typeface="Laila SemiBold" panose="02000000000000000000" pitchFamily="2" charset="0"/>
              </a:rPr>
              <a:t>दोपहर बाद मैंने अपने दल के दूसरे सदस्यों की मदद करने और अपने एक थरमस को जूस से और दूसरे को गरम चाय से भरने क लिए नीचे जाने का निश्चय किया। मैंने बर्फीली हवा में ही तंबू से बाहर कदम रखा। जैसे ही मैं कैंप क्षेत्र से बाहर आ रही थी मेरी मुलाकात मीनू से हुई। की और जय अभी कुछ पीछे थे। मुझे जय जेनेवा स्पर की चोटी के ठीक नीचे मिला। उसने कृतज्ञतापूर्वक चाय वगैरह पी लेकिन मुझे और आगे जाने से रोकने की कोशिश की। मगर मुझे की से भी मिलना था। थोड़ा-सा और आगे नीचे उतरने पर मैंने की को देखा। वह मुझे देखकर हक्का-बक्का रह गया।</a:t>
            </a:r>
            <a:br>
              <a:rPr lang="hi-IN" sz="1550" dirty="0">
                <a:solidFill>
                  <a:srgbClr val="FFFF00"/>
                </a:solidFill>
                <a:latin typeface="Laila SemiBold" panose="02000000000000000000" pitchFamily="2" charset="0"/>
                <a:cs typeface="Laila SemiBold" panose="02000000000000000000" pitchFamily="2" charset="0"/>
              </a:rPr>
            </a:br>
            <a:r>
              <a:rPr lang="hi-IN" sz="1550" dirty="0">
                <a:solidFill>
                  <a:srgbClr val="FFFF00"/>
                </a:solidFill>
                <a:latin typeface="Laila SemiBold" panose="02000000000000000000" pitchFamily="2" charset="0"/>
                <a:cs typeface="Laila SemiBold" panose="02000000000000000000" pitchFamily="2" charset="0"/>
              </a:rPr>
              <a:t>“तुमने इतनी बड़ी जोखिम क्यों ली बचेंद्री?”</a:t>
            </a:r>
            <a:br>
              <a:rPr lang="hi-IN" sz="1550" dirty="0">
                <a:solidFill>
                  <a:srgbClr val="FFFF00"/>
                </a:solidFill>
                <a:latin typeface="Laila SemiBold" panose="02000000000000000000" pitchFamily="2" charset="0"/>
                <a:cs typeface="Laila SemiBold" panose="02000000000000000000" pitchFamily="2" charset="0"/>
              </a:rPr>
            </a:br>
            <a:r>
              <a:rPr lang="hi-IN" sz="1550" dirty="0">
                <a:solidFill>
                  <a:srgbClr val="FFFF00"/>
                </a:solidFill>
                <a:latin typeface="Laila SemiBold" panose="02000000000000000000" pitchFamily="2" charset="0"/>
                <a:cs typeface="Laila SemiBold" panose="02000000000000000000" pitchFamily="2" charset="0"/>
              </a:rPr>
              <a:t>मैंने उसे दृढ़तापूर्वक कहा, “मैं भी औरों की तरह एक पर्वतारोही हूँ, इसीलिए इस दल में आई हूँ। शारीरिक रूप से मैं ठीक हूँ। इसलिए मुझे अपने दल के सदस्यों की मदद क्यों नहीं करनी चाहिए।” की हँसा और उसने पेय पदार्थ से प्यास बुझाई, लेकिन उसने मुझे अपना किट ले जाने नहीं दिया।</a:t>
            </a:r>
            <a:br>
              <a:rPr lang="hi-IN" sz="1550" dirty="0">
                <a:solidFill>
                  <a:srgbClr val="FFFF00"/>
                </a:solidFill>
                <a:latin typeface="Laila SemiBold" panose="02000000000000000000" pitchFamily="2" charset="0"/>
                <a:cs typeface="Laila SemiBold" panose="02000000000000000000" pitchFamily="2" charset="0"/>
              </a:rPr>
            </a:br>
            <a:r>
              <a:rPr lang="hi-IN" sz="1550" dirty="0">
                <a:solidFill>
                  <a:srgbClr val="FFFF00"/>
                </a:solidFill>
                <a:latin typeface="Laila SemiBold" panose="02000000000000000000" pitchFamily="2" charset="0"/>
                <a:cs typeface="Laila SemiBold" panose="02000000000000000000" pitchFamily="2" charset="0"/>
              </a:rPr>
              <a:t>थोड़ी देर बाद साउथ कोल कैंप से ल्हाटू और बिस्सा हमें मिलने नीचे उतर आए। और हम सब साउथ कोल पर जैसी भी सुरक्षा और आराम की जगह उपलब्ध थी, उस पर लौट आए। साउथ कोल ‘पृथ्वी पर बहुत अधिक कठोर’ जगह के नाम से प्रसिद्ध है।</a:t>
            </a:r>
          </a:p>
        </p:txBody>
      </p:sp>
      <p:pic>
        <p:nvPicPr>
          <p:cNvPr id="8194" name="Picture 2" descr="https://resize.indiatv.in/resize/newbucket/1200_-/2025/01/storm3-1736142905.jpg"/>
          <p:cNvPicPr>
            <a:picLocks noChangeAspect="1" noChangeArrowheads="1"/>
          </p:cNvPicPr>
          <p:nvPr/>
        </p:nvPicPr>
        <p:blipFill rotWithShape="1">
          <a:blip r:embed="rId3">
            <a:extLst>
              <a:ext uri="{28A0092B-C50C-407E-A947-70E740481C1C}">
                <a14:useLocalDpi xmlns:a14="http://schemas.microsoft.com/office/drawing/2010/main" val="0"/>
              </a:ext>
            </a:extLst>
          </a:blip>
          <a:srcRect l="29252" t="1232" r="31859" b="1411"/>
          <a:stretch/>
        </p:blipFill>
        <p:spPr bwMode="auto">
          <a:xfrm flipH="1">
            <a:off x="5339784" y="298618"/>
            <a:ext cx="3480688" cy="4968552"/>
          </a:xfrm>
          <a:prstGeom prst="roundRect">
            <a:avLst>
              <a:gd name="adj" fmla="val 4702"/>
            </a:avLst>
          </a:prstGeom>
          <a:solidFill>
            <a:srgbClr val="FFFFFF">
              <a:shade val="85000"/>
            </a:srgbClr>
          </a:solidFill>
          <a:ln w="38100">
            <a:solidFill>
              <a:srgbClr val="002060"/>
            </a:solidFill>
            <a:miter lim="800000"/>
            <a:headEnd/>
            <a:tailEnd/>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1383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251520" y="265212"/>
            <a:ext cx="8568952" cy="3528392"/>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r>
              <a:rPr lang="hi-IN" dirty="0">
                <a:solidFill>
                  <a:srgbClr val="002060"/>
                </a:solidFill>
                <a:latin typeface="Laila SemiBold" panose="02000000000000000000" pitchFamily="2" charset="0"/>
                <a:cs typeface="Laila SemiBold" panose="02000000000000000000" pitchFamily="2" charset="0"/>
              </a:rPr>
              <a:t>अगले दिन मैं सुबह चार बजे उठ गई। बर्फ पिघलाया और चाय बनाई, कुछ बिस्कुट और आधी </a:t>
            </a:r>
            <a:r>
              <a:rPr lang="hi-IN" dirty="0" smtClean="0">
                <a:solidFill>
                  <a:srgbClr val="002060"/>
                </a:solidFill>
                <a:latin typeface="Laila SemiBold" panose="02000000000000000000" pitchFamily="2" charset="0"/>
                <a:cs typeface="Laila SemiBold" panose="02000000000000000000" pitchFamily="2" charset="0"/>
              </a:rPr>
              <a:t>चाकलेट </a:t>
            </a:r>
            <a:r>
              <a:rPr lang="hi-IN" dirty="0">
                <a:solidFill>
                  <a:srgbClr val="002060"/>
                </a:solidFill>
                <a:latin typeface="Laila SemiBold" panose="02000000000000000000" pitchFamily="2" charset="0"/>
                <a:cs typeface="Laila SemiBold" panose="02000000000000000000" pitchFamily="2" charset="0"/>
              </a:rPr>
              <a:t>का हल्का नाश्ता करने के बाद मैं लगभग साढ़े पाँच बजे अपने तंबू से निकल पड़ी। अंगदोरजी बाहर खड़ा था और कोई आसपास नहीं था।</a:t>
            </a:r>
            <a:br>
              <a:rPr lang="hi-IN" dirty="0">
                <a:solidFill>
                  <a:srgbClr val="002060"/>
                </a:solidFill>
                <a:latin typeface="Laila SemiBold" panose="02000000000000000000" pitchFamily="2" charset="0"/>
                <a:cs typeface="Laila SemiBold" panose="02000000000000000000" pitchFamily="2" charset="0"/>
              </a:rPr>
            </a:br>
            <a:r>
              <a:rPr lang="hi-IN" dirty="0" smtClean="0">
                <a:solidFill>
                  <a:srgbClr val="002060"/>
                </a:solidFill>
                <a:latin typeface="Laila SemiBold" panose="02000000000000000000" pitchFamily="2" charset="0"/>
                <a:cs typeface="Laila SemiBold" panose="02000000000000000000" pitchFamily="2" charset="0"/>
              </a:rPr>
              <a:t>	अंगदोरजी </a:t>
            </a:r>
            <a:r>
              <a:rPr lang="hi-IN" dirty="0">
                <a:solidFill>
                  <a:srgbClr val="002060"/>
                </a:solidFill>
                <a:latin typeface="Laila SemiBold" panose="02000000000000000000" pitchFamily="2" charset="0"/>
                <a:cs typeface="Laila SemiBold" panose="02000000000000000000" pitchFamily="2" charset="0"/>
              </a:rPr>
              <a:t>बिना ऑक्सीजन के ही चढ़ाई करनेवाला था। लेकिन इसके कारण उसके पैर ठंडे पड़ जाते थे। इसलिए वह ऊँचाई पर लंबे समय तक खुले में और रात्रि में शिखर कैंप पर नहीं जाना चाहता था। इसलिए उसे या तो उसी दिन चोटी तक चढ़कर साउथ कोल पर वापस आ जाना था अथवा अपने प्रयास को छोड़ देना था।</a:t>
            </a:r>
            <a:br>
              <a:rPr lang="hi-IN" dirty="0">
                <a:solidFill>
                  <a:srgbClr val="002060"/>
                </a:solidFill>
                <a:latin typeface="Laila SemiBold" panose="02000000000000000000" pitchFamily="2" charset="0"/>
                <a:cs typeface="Laila SemiBold" panose="02000000000000000000" pitchFamily="2" charset="0"/>
              </a:rPr>
            </a:br>
            <a:r>
              <a:rPr lang="hi-IN" dirty="0">
                <a:solidFill>
                  <a:srgbClr val="002060"/>
                </a:solidFill>
                <a:latin typeface="Laila SemiBold" panose="02000000000000000000" pitchFamily="2" charset="0"/>
                <a:cs typeface="Laila SemiBold" panose="02000000000000000000" pitchFamily="2" charset="0"/>
              </a:rPr>
              <a:t>वह तुरंत ही चढ़ाई शुरू करना चाहता था… और उसने मुझसे पूछा, क्या मैं उसके साथ जाना चाहूँगी? एक ही दिन में साउथ कोल से चोटी तक जाना और वापस आना बहुत कठिन और श्रमसाध्य होगा! इसके अलावा यदि अंगदोरजी के पैर ठंडे पड़ गए तो उसके लौटकर आने का भी जोखिम था। मुझे फिर भी अंगदारजी पर विश्वास था और साथ-साथ मैं आरोहण की क्षमता और कर्मठता के बारे में भी आश्वस्त थी। अन्य कोई भी व्यक्ति इस समय साथ चलने के लिए तैयार नहीं था</a:t>
            </a:r>
            <a:r>
              <a:rPr lang="hi-IN" dirty="0" smtClean="0">
                <a:solidFill>
                  <a:srgbClr val="002060"/>
                </a:solidFill>
                <a:latin typeface="Laila SemiBold" panose="02000000000000000000" pitchFamily="2" charset="0"/>
                <a:cs typeface="Laila SemiBold" panose="02000000000000000000" pitchFamily="2" charset="0"/>
              </a:rPr>
              <a:t>।</a:t>
            </a:r>
            <a:endParaRPr lang="en-US" dirty="0">
              <a:solidFill>
                <a:srgbClr val="002060"/>
              </a:solidFill>
            </a:endParaRPr>
          </a:p>
        </p:txBody>
      </p:sp>
    </p:spTree>
    <p:extLst>
      <p:ext uri="{BB962C8B-B14F-4D97-AF65-F5344CB8AC3E}">
        <p14:creationId xmlns:p14="http://schemas.microsoft.com/office/powerpoint/2010/main" val="9821786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3970318"/>
          </a:xfrm>
          <a:prstGeom prst="rect">
            <a:avLst/>
          </a:prstGeom>
          <a:noFill/>
        </p:spPr>
        <p:txBody>
          <a:bodyPr wrap="square" rtlCol="0">
            <a:spAutoFit/>
          </a:bodyPr>
          <a:lstStyle/>
          <a:p>
            <a:r>
              <a:rPr lang="hi-IN" dirty="0">
                <a:solidFill>
                  <a:srgbClr val="FFFF00"/>
                </a:solidFill>
                <a:latin typeface="Laila SemiBold" panose="02000000000000000000" pitchFamily="2" charset="0"/>
                <a:cs typeface="Laila SemiBold" panose="02000000000000000000" pitchFamily="2" charset="0"/>
              </a:rPr>
              <a:t>सुबह 6.20 पर जब अंगदोरजी और मैं साउथ कोल से बाहर आ निकले तो दिन ऊपर चढ़ आया था। हलकी-हलकी हवा चल रही थी, लेकिन ठंड भी बहुत अधिक थी। मैं अपने आरोही उपस्कर में काफ़ी सुरक्षित और गरम थी। हमने बगैर रस्सी के ही चढ़ाई की। अंगदोरजी एक निश्चित गति से ऊपर चढ़ते गए और मुझे भी उनके साथ चलने में कोई कठिनाई नहीं हुई।</a:t>
            </a:r>
            <a:r>
              <a:rPr lang="hi-IN" sz="1600" dirty="0">
                <a:solidFill>
                  <a:srgbClr val="FFFF00"/>
                </a:solidFill>
                <a:latin typeface="Laila SemiBold" panose="02000000000000000000" pitchFamily="2" charset="0"/>
                <a:cs typeface="Laila SemiBold" panose="02000000000000000000" pitchFamily="2" charset="0"/>
              </a:rPr>
              <a:t/>
            </a:r>
            <a:br>
              <a:rPr lang="hi-IN" sz="1600" dirty="0">
                <a:solidFill>
                  <a:srgbClr val="FFFF00"/>
                </a:solidFill>
                <a:latin typeface="Laila SemiBold" panose="02000000000000000000" pitchFamily="2" charset="0"/>
                <a:cs typeface="Laila SemiBold" panose="02000000000000000000" pitchFamily="2" charset="0"/>
              </a:rPr>
            </a:br>
            <a:r>
              <a:rPr lang="hi-IN" dirty="0">
                <a:solidFill>
                  <a:srgbClr val="FFFF00"/>
                </a:solidFill>
                <a:latin typeface="Laila SemiBold" panose="02000000000000000000" pitchFamily="2" charset="0"/>
                <a:cs typeface="Laila SemiBold" panose="02000000000000000000" pitchFamily="2" charset="0"/>
              </a:rPr>
              <a:t>जमे हुए बर्फ की सीधी व ढलाऊ चट्टानें इतनी सख्त और भुरभुरी थीं, मानो शीशे की चादरें बिछी हों। हमें बर्फ काटने के फावडे़ का इस्तेमाल करना ही पड़ा और मुझे इतनी सख्ती से फावड़ा चलाना पड़ा जिससे कि उस जमे हुए बर्फ की धरती को फावडे़ के दाँते काट सके। मैंने उन खतरनाक स्थलों पर हर कदम अच्छी तरह सोच-समझकर उठाया।</a:t>
            </a:r>
            <a:endParaRPr lang="hi-IN" sz="1550" dirty="0">
              <a:solidFill>
                <a:srgbClr val="FFFF00"/>
              </a:solidFill>
              <a:latin typeface="Laila SemiBold" pitchFamily="2" charset="0"/>
              <a:cs typeface="Laila SemiBold" pitchFamily="2" charset="0"/>
            </a:endParaRPr>
          </a:p>
        </p:txBody>
      </p:sp>
    </p:spTree>
    <p:extLst>
      <p:ext uri="{BB962C8B-B14F-4D97-AF65-F5344CB8AC3E}">
        <p14:creationId xmlns:p14="http://schemas.microsoft.com/office/powerpoint/2010/main" val="9848706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4770537"/>
          </a:xfrm>
          <a:prstGeom prst="rect">
            <a:avLst/>
          </a:prstGeom>
          <a:noFill/>
        </p:spPr>
        <p:txBody>
          <a:bodyPr wrap="square" rtlCol="0">
            <a:spAutoFit/>
          </a:bodyPr>
          <a:lstStyle/>
          <a:p>
            <a:r>
              <a:rPr lang="hi-IN" sz="1600" dirty="0">
                <a:solidFill>
                  <a:srgbClr val="002060"/>
                </a:solidFill>
                <a:latin typeface="Laila SemiBold" panose="02000000000000000000" pitchFamily="2" charset="0"/>
                <a:cs typeface="Laila SemiBold" panose="02000000000000000000" pitchFamily="2" charset="0"/>
              </a:rPr>
              <a:t>दो घंटे से कम समय में ही हम शिखर कैंप पर पहुँच गए। अंगदोरजी ने पीछे मुड़कर देखा और मुझसे कहा कि क्या मैं थक गई हूँ। मैंने जवाब दिया, “नहीं।” जिसे सुनकर वे बहुत अधिक आश्चर्यचकित और आनंदित हुए। उन्होंने कहा कि पहलेवाले दल ने शिखर कैंप पर पहुँचने में चार घंटे लगाए थे और यदि हम इसी गति से चलते रहे तो हम शिखर पर दोपहर एक बजे एक पहुँच जाएँगे।</a:t>
            </a:r>
            <a:br>
              <a:rPr lang="hi-IN" sz="1600" dirty="0">
                <a:solidFill>
                  <a:srgbClr val="002060"/>
                </a:solidFill>
                <a:latin typeface="Laila SemiBold" panose="02000000000000000000" pitchFamily="2" charset="0"/>
                <a:cs typeface="Laila SemiBold" panose="02000000000000000000" pitchFamily="2" charset="0"/>
              </a:rPr>
            </a:br>
            <a:r>
              <a:rPr lang="hi-IN" sz="1600" dirty="0">
                <a:solidFill>
                  <a:srgbClr val="002060"/>
                </a:solidFill>
                <a:latin typeface="Laila SemiBold" panose="02000000000000000000" pitchFamily="2" charset="0"/>
                <a:cs typeface="Laila SemiBold" panose="02000000000000000000" pitchFamily="2" charset="0"/>
              </a:rPr>
              <a:t>ल्हाटू हमारे पीछे-पीछे आ रहा था और जब हम दक्षिणी शिखर के नीचे आराम कर रहे थे, वह हमारे पास पहुँच गया। थोड़ी-थोड़ी चाय पीने के बाद हमने फिर चढ़ाई शुरू की। ल्हाटू एक नाइलॉन की रस्सी लाया था। इसलिए अंगदोरजी और मैं रस्सी के सहारे चढे़, जबकि ल्हाटू एक हाथ से रस्सी पकडे़ हुए बीच में चला। उसने रस्सी अपनी सुरक्षा की बजाय हमारे संतुलन के लिए पकड़ी हुई थी। ल्हाटू ने ध्यान दिया कि मैं इन ऊँचाइयों के लिए सामान्यतः आवश्यक, चार लीटर ऑक्सीजन की अपेक्षा, लगभग ढाई लीटर ऑक्सीजन प्रति मिनट की दर से लेकर चढ़ रही थी। मेरे रेगुलेटर पर जैसे ही उसने ऑक्सीजन की आपूर्ति बढ़ाई, मुझे महसूस हुआ कि सपाट और कठिन चढ़ाई भी अब आसान लग रही थी।</a:t>
            </a:r>
            <a:endParaRPr lang="hi-IN" sz="1400" dirty="0">
              <a:solidFill>
                <a:srgbClr val="002060"/>
              </a:solidFill>
              <a:latin typeface="Laila SemiBold" pitchFamily="2" charset="0"/>
              <a:cs typeface="Laila SemiBold" pitchFamily="2" charset="0"/>
            </a:endParaRPr>
          </a:p>
        </p:txBody>
      </p:sp>
    </p:spTree>
    <p:extLst>
      <p:ext uri="{BB962C8B-B14F-4D97-AF65-F5344CB8AC3E}">
        <p14:creationId xmlns:p14="http://schemas.microsoft.com/office/powerpoint/2010/main" val="2098348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3139321"/>
          </a:xfrm>
          <a:prstGeom prst="rect">
            <a:avLst/>
          </a:prstGeom>
          <a:noFill/>
        </p:spPr>
        <p:txBody>
          <a:bodyPr wrap="square" rtlCol="0">
            <a:spAutoFit/>
          </a:bodyPr>
          <a:lstStyle/>
          <a:p>
            <a:r>
              <a:rPr lang="hi-IN" dirty="0">
                <a:solidFill>
                  <a:srgbClr val="002060"/>
                </a:solidFill>
                <a:latin typeface="Laila SemiBold" panose="02000000000000000000" pitchFamily="2" charset="0"/>
                <a:cs typeface="Laila SemiBold" panose="02000000000000000000" pitchFamily="2" charset="0"/>
              </a:rPr>
              <a:t>दक्षिणी शिखर के ऊपर हवा की गति बढ़ गई थी। उस ऊँचाई पर तेज़ हवा के झोंके भुरभुरे बर्फ के कणों को चारों तरफ़ उड़ा रहे थे, जिससे दृश्यता शून्य तक आ गई थी। अनेक बार देखा कि केवल थोड़ी दूर के बाद कोई ऊँची चढ़ाई नहीं है। ढलान एकदम सीधा नीचे चला गया है।</a:t>
            </a:r>
            <a:br>
              <a:rPr lang="hi-IN" dirty="0">
                <a:solidFill>
                  <a:srgbClr val="002060"/>
                </a:solidFill>
                <a:latin typeface="Laila SemiBold" panose="02000000000000000000" pitchFamily="2" charset="0"/>
                <a:cs typeface="Laila SemiBold" panose="02000000000000000000" pitchFamily="2" charset="0"/>
              </a:rPr>
            </a:br>
            <a:r>
              <a:rPr lang="hi-IN" dirty="0">
                <a:solidFill>
                  <a:srgbClr val="002060"/>
                </a:solidFill>
                <a:latin typeface="Laila SemiBold" panose="02000000000000000000" pitchFamily="2" charset="0"/>
                <a:cs typeface="Laila SemiBold" panose="02000000000000000000" pitchFamily="2" charset="0"/>
              </a:rPr>
              <a:t>मेरी साँस मानो रुक गई थी। मुझे विचार कौंधा कि सफलता बहुत नज़दीक है। 23 मई 1984 के दिन दोपहर के एक बजकर सात मिनट पर मैं एवरेस्ट की चोटी पर खड़ी थी। एवरेस्ट की चोटी पर पहुँचनेवाली मैं प्रथम भारतीय महिला थी।</a:t>
            </a:r>
          </a:p>
        </p:txBody>
      </p:sp>
      <p:sp>
        <p:nvSpPr>
          <p:cNvPr id="6" name="Rounded Rectangle 5"/>
          <p:cNvSpPr/>
          <p:nvPr/>
        </p:nvSpPr>
        <p:spPr>
          <a:xfrm>
            <a:off x="383384" y="4599169"/>
            <a:ext cx="4620663" cy="634595"/>
          </a:xfrm>
          <a:prstGeom prst="roundRect">
            <a:avLst>
              <a:gd name="adj" fmla="val 5000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b="1" dirty="0">
                <a:solidFill>
                  <a:srgbClr val="C00000"/>
                </a:solidFill>
                <a:latin typeface="Laila SemiBold" panose="02000000000000000000" pitchFamily="2" charset="0"/>
                <a:cs typeface="Laila SemiBold" panose="02000000000000000000" pitchFamily="2" charset="0"/>
              </a:rPr>
              <a:t>दृश्यता शून्य –</a:t>
            </a:r>
            <a:r>
              <a:rPr lang="hi-IN" dirty="0">
                <a:solidFill>
                  <a:srgbClr val="C00000"/>
                </a:solidFill>
                <a:latin typeface="Laila SemiBold" panose="02000000000000000000" pitchFamily="2" charset="0"/>
                <a:cs typeface="Laila SemiBold" panose="02000000000000000000" pitchFamily="2" charset="0"/>
              </a:rPr>
              <a:t> कुछ भी देख पाना संभव नहीं</a:t>
            </a:r>
            <a:endParaRPr lang="en-US" sz="2000" dirty="0">
              <a:solidFill>
                <a:srgbClr val="C00000"/>
              </a:solidFill>
              <a:latin typeface="Laila SemiBold" pitchFamily="2" charset="0"/>
              <a:cs typeface="Laila SemiBold" pitchFamily="2" charset="0"/>
            </a:endParaRPr>
          </a:p>
        </p:txBody>
      </p:sp>
    </p:spTree>
    <p:extLst>
      <p:ext uri="{BB962C8B-B14F-4D97-AF65-F5344CB8AC3E}">
        <p14:creationId xmlns:p14="http://schemas.microsoft.com/office/powerpoint/2010/main" val="21203830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92" y="18033"/>
            <a:ext cx="9073008" cy="5651993"/>
          </a:xfrm>
          <a:prstGeom prst="rect">
            <a:avLst/>
          </a:prstGeom>
          <a:ln>
            <a:noFill/>
          </a:ln>
          <a:effectLst>
            <a:softEdge rad="112500"/>
          </a:effectLst>
        </p:spPr>
      </p:pic>
      <p:sp>
        <p:nvSpPr>
          <p:cNvPr id="4" name="Rounded Rectangle 3"/>
          <p:cNvSpPr/>
          <p:nvPr/>
        </p:nvSpPr>
        <p:spPr>
          <a:xfrm>
            <a:off x="323528" y="265212"/>
            <a:ext cx="2880320"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483" y="337220"/>
            <a:ext cx="2664410" cy="3284327"/>
          </a:xfrm>
          <a:prstGeom prst="roundRect">
            <a:avLst>
              <a:gd name="adj" fmla="val 4525"/>
            </a:avLst>
          </a:prstGeom>
          <a:solidFill>
            <a:srgbClr val="FFFFFF">
              <a:shade val="85000"/>
            </a:srgbClr>
          </a:solidFill>
          <a:ln w="38100">
            <a:solidFill>
              <a:schemeClr val="bg1"/>
            </a:solidFill>
          </a:ln>
          <a:effectLst>
            <a:reflection blurRad="12700" stA="38000" endPos="28000" dist="5000" dir="5400000" sy="-100000" algn="bl" rotWithShape="0"/>
          </a:effectLst>
        </p:spPr>
      </p:pic>
      <p:sp>
        <p:nvSpPr>
          <p:cNvPr id="5" name="Rounded Rectangle 4"/>
          <p:cNvSpPr/>
          <p:nvPr/>
        </p:nvSpPr>
        <p:spPr>
          <a:xfrm>
            <a:off x="3456384" y="1129308"/>
            <a:ext cx="5436095" cy="4248472"/>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6" name="Rectangle 5"/>
          <p:cNvSpPr/>
          <p:nvPr/>
        </p:nvSpPr>
        <p:spPr>
          <a:xfrm>
            <a:off x="473914" y="4186743"/>
            <a:ext cx="2579553" cy="830997"/>
          </a:xfrm>
          <a:prstGeom prst="rect">
            <a:avLst/>
          </a:prstGeom>
          <a:noFill/>
        </p:spPr>
        <p:txBody>
          <a:bodyPr wrap="none" lIns="91440" tIns="45720" rIns="91440" bIns="45720">
            <a:spAutoFit/>
          </a:bodyPr>
          <a:lstStyle/>
          <a:p>
            <a:pPr algn="ctr"/>
            <a:r>
              <a:rPr lang="hi-IN" sz="48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Laila SemiBold" pitchFamily="2" charset="0"/>
                <a:cs typeface="Laila SemiBold" pitchFamily="2" charset="0"/>
              </a:rPr>
              <a:t>बछेंद्री पाल</a:t>
            </a:r>
          </a:p>
        </p:txBody>
      </p:sp>
      <p:sp>
        <p:nvSpPr>
          <p:cNvPr id="9" name="Rectangle 8"/>
          <p:cNvSpPr/>
          <p:nvPr/>
        </p:nvSpPr>
        <p:spPr>
          <a:xfrm>
            <a:off x="3475424" y="349414"/>
            <a:ext cx="4120912"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जीवन परिचय</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
        <p:nvSpPr>
          <p:cNvPr id="8" name="Rounded Rectangle 7"/>
          <p:cNvSpPr/>
          <p:nvPr/>
        </p:nvSpPr>
        <p:spPr>
          <a:xfrm>
            <a:off x="3456384" y="265212"/>
            <a:ext cx="5436095" cy="70788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0" name="TextBox 9"/>
          <p:cNvSpPr txBox="1"/>
          <p:nvPr/>
        </p:nvSpPr>
        <p:spPr>
          <a:xfrm>
            <a:off x="3556574" y="1201316"/>
            <a:ext cx="5278419" cy="3177793"/>
          </a:xfrm>
          <a:prstGeom prst="rect">
            <a:avLst/>
          </a:prstGeom>
          <a:noFill/>
        </p:spPr>
        <p:txBody>
          <a:bodyPr wrap="square" rtlCol="0">
            <a:spAutoFit/>
          </a:bodyPr>
          <a:lstStyle/>
          <a:p>
            <a:pPr algn="just"/>
            <a:r>
              <a:rPr lang="hi-IN" sz="1750" dirty="0">
                <a:ln>
                  <a:solidFill>
                    <a:schemeClr val="bg1"/>
                  </a:solidFill>
                </a:ln>
                <a:solidFill>
                  <a:schemeClr val="bg1"/>
                </a:solidFill>
                <a:latin typeface="Laila SemiBold" pitchFamily="2" charset="0"/>
                <a:cs typeface="Laila SemiBold" pitchFamily="2" charset="0"/>
              </a:rPr>
              <a:t>1892 में राजस्थान के नवलगढ़ में जन्मे सीताराम सेकसरिया का अधिकांश जीवन कलकत्ता में बीता । व्यापार-व्यवसाय से जुड़े सेकसरिया अनेक साहित्यिक, सांस्कृतिक और नारी शिक्षण संस्थाओं के प्रेरक, संस्थापक, संचालक रहे। महात्मा गांधी के आह्वान पर स्वतंत्रता आंदोलन में बढ़-चढ़कर हिस्सेदारी की । गुरुदेव रवींद्रनाथ ठाकुर, महात्मा गांधी, नेताजी सुभाषचंद्र बोस के करीबी रहे । सत्याग्रह आंदोलन के दौरान जेल यात्रा भी की। कुछ साल तक आजाद हिंद फौज के मंत्री भी रहे। भारत सरकार ने उन्हें 1962 में प‌द्मश्री सम्मान से सम्मानित किया </a:t>
            </a:r>
            <a:r>
              <a:rPr lang="hi-IN" sz="1750" dirty="0" smtClean="0">
                <a:ln>
                  <a:solidFill>
                    <a:schemeClr val="bg1"/>
                  </a:solidFill>
                </a:ln>
                <a:solidFill>
                  <a:schemeClr val="bg1"/>
                </a:solidFill>
                <a:latin typeface="Laila SemiBold" pitchFamily="2" charset="0"/>
                <a:cs typeface="Laila SemiBold" pitchFamily="2" charset="0"/>
              </a:rPr>
              <a:t>।</a:t>
            </a:r>
          </a:p>
          <a:p>
            <a:pPr algn="just"/>
            <a:endParaRPr lang="en-US" sz="500" dirty="0" smtClean="0">
              <a:ln>
                <a:solidFill>
                  <a:schemeClr val="bg1"/>
                </a:solidFill>
              </a:ln>
              <a:solidFill>
                <a:schemeClr val="bg1"/>
              </a:solidFill>
              <a:latin typeface="Laila SemiBold" pitchFamily="2" charset="0"/>
              <a:cs typeface="Laila SemiBold" pitchFamily="2" charset="0"/>
            </a:endParaRPr>
          </a:p>
          <a:p>
            <a:pPr algn="just"/>
            <a:r>
              <a:rPr lang="hi-IN" sz="1900" b="1" dirty="0" smtClean="0">
                <a:ln>
                  <a:solidFill>
                    <a:srgbClr val="00B050"/>
                  </a:solidFill>
                </a:ln>
                <a:solidFill>
                  <a:srgbClr val="00B050"/>
                </a:solidFill>
                <a:latin typeface="Laila SemiBold" pitchFamily="2" charset="0"/>
                <a:cs typeface="Laila SemiBold" pitchFamily="2" charset="0"/>
              </a:rPr>
              <a:t>रचनाएँ: </a:t>
            </a:r>
            <a:r>
              <a:rPr lang="hi-IN" sz="1900" b="1" dirty="0">
                <a:ln>
                  <a:solidFill>
                    <a:schemeClr val="bg1"/>
                  </a:solidFill>
                </a:ln>
                <a:solidFill>
                  <a:schemeClr val="accent2">
                    <a:lumMod val="75000"/>
                  </a:schemeClr>
                </a:solidFill>
                <a:latin typeface="Laila SemiBold" pitchFamily="2" charset="0"/>
                <a:cs typeface="Laila SemiBold" pitchFamily="2" charset="0"/>
              </a:rPr>
              <a:t>स्मृतिकिरण, मन की बात, बीता युग, नयी याद और दो भागों में एक कार्यकर्ता की </a:t>
            </a:r>
            <a:r>
              <a:rPr lang="hi-IN" sz="1900" b="1" dirty="0" smtClean="0">
                <a:ln>
                  <a:solidFill>
                    <a:schemeClr val="bg1"/>
                  </a:solidFill>
                </a:ln>
                <a:solidFill>
                  <a:schemeClr val="accent2">
                    <a:lumMod val="75000"/>
                  </a:schemeClr>
                </a:solidFill>
                <a:latin typeface="Laila SemiBold" pitchFamily="2" charset="0"/>
                <a:cs typeface="Laila SemiBold" pitchFamily="2" charset="0"/>
              </a:rPr>
              <a:t>डायरी</a:t>
            </a:r>
            <a:endParaRPr lang="hi-IN" sz="1900" dirty="0" smtClean="0">
              <a:ln>
                <a:solidFill>
                  <a:schemeClr val="bg1"/>
                </a:solidFill>
              </a:ln>
              <a:solidFill>
                <a:schemeClr val="accent2">
                  <a:lumMod val="75000"/>
                </a:schemeClr>
              </a:solidFill>
              <a:latin typeface="Laila SemiBold" pitchFamily="2" charset="0"/>
              <a:cs typeface="Laila SemiBold" pitchFamily="2" charset="0"/>
            </a:endParaRPr>
          </a:p>
        </p:txBody>
      </p:sp>
      <p:sp>
        <p:nvSpPr>
          <p:cNvPr id="11" name="TextBox 10"/>
          <p:cNvSpPr txBox="1"/>
          <p:nvPr/>
        </p:nvSpPr>
        <p:spPr>
          <a:xfrm>
            <a:off x="7020272" y="409228"/>
            <a:ext cx="2001702" cy="430887"/>
          </a:xfrm>
          <a:prstGeom prst="rect">
            <a:avLst/>
          </a:prstGeom>
          <a:noFill/>
        </p:spPr>
        <p:txBody>
          <a:bodyPr wrap="square" rtlCol="0">
            <a:spAutoFit/>
          </a:bodyPr>
          <a:lstStyle/>
          <a:p>
            <a:r>
              <a:rPr lang="en-US" sz="2200" b="1" dirty="0" smtClean="0">
                <a:ln>
                  <a:solidFill>
                    <a:schemeClr val="bg1"/>
                  </a:solidFill>
                </a:ln>
                <a:solidFill>
                  <a:schemeClr val="bg1"/>
                </a:solidFill>
                <a:latin typeface="Times New Roman" pitchFamily="18" charset="0"/>
                <a:cs typeface="Times New Roman" pitchFamily="18" charset="0"/>
              </a:rPr>
              <a:t>(1892 – 1982)</a:t>
            </a:r>
            <a:endParaRPr lang="en-US" sz="2200" b="1" dirty="0">
              <a:ln>
                <a:solidFill>
                  <a:schemeClr val="bg1"/>
                </a:solidFill>
              </a:ln>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0407237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4147289"/>
          </a:xfrm>
          <a:prstGeom prst="rect">
            <a:avLst/>
          </a:prstGeom>
          <a:noFill/>
        </p:spPr>
        <p:txBody>
          <a:bodyPr wrap="square" rtlCol="0">
            <a:spAutoFit/>
          </a:bodyPr>
          <a:lstStyle/>
          <a:p>
            <a:r>
              <a:rPr lang="hi-IN" sz="1550" dirty="0">
                <a:solidFill>
                  <a:srgbClr val="FFFF00"/>
                </a:solidFill>
                <a:latin typeface="Laila SemiBold" panose="02000000000000000000" pitchFamily="2" charset="0"/>
                <a:cs typeface="Laila SemiBold" panose="02000000000000000000" pitchFamily="2" charset="0"/>
              </a:rPr>
              <a:t>एवरेस्ट शंकु की चोटी पर इतनी जगह नहीं थी कि दो व्यक्ति साथ-साथ खड़े हो सकें। चारों तरफ़ हजारों मीटर लंबी सीधी ढलान को देखते हुए हमारे सामने प्रश्न सुरक्षा का था। हमने पहले बर्फ के फावड़े से बर्फ की खुदाई कर अपने आपको सुरक्षित रूप से स्थिर किया। इसके बाद, मैं अपने घुटनों के बल बैठी, बर्फ पर अपने माथे को लगाकर मैंने ‘सागरमाथा’ के ताज का चुंबन लिया। बिना उठे ही मैंने अपने थैले से दुर्गा माँ का चित्र और चालीसा निकाला। मैंने इनको अपने साथ लाए लाल कपडे़ में लपेटा, छोटी-सी पूजा-अर्चना की और इनको बर्फ में दबा दिया। आनंद के इस क्षण में मुझे अपने माता-पिता का ध्यान आया।</a:t>
            </a:r>
            <a:br>
              <a:rPr lang="hi-IN" sz="1550" dirty="0">
                <a:solidFill>
                  <a:srgbClr val="FFFF00"/>
                </a:solidFill>
                <a:latin typeface="Laila SemiBold" panose="02000000000000000000" pitchFamily="2" charset="0"/>
                <a:cs typeface="Laila SemiBold" panose="02000000000000000000" pitchFamily="2" charset="0"/>
              </a:rPr>
            </a:br>
            <a:r>
              <a:rPr lang="hi-IN" sz="1550" dirty="0">
                <a:solidFill>
                  <a:srgbClr val="FFFF00"/>
                </a:solidFill>
                <a:latin typeface="Laila SemiBold" panose="02000000000000000000" pitchFamily="2" charset="0"/>
                <a:cs typeface="Laila SemiBold" panose="02000000000000000000" pitchFamily="2" charset="0"/>
              </a:rPr>
              <a:t>जैसे मैं उठी, मैंने अपने हाथ जोडे़ और मैं अपने रज्जु-नेता अंगदोरजी के प्रति आदर भाव से झुकी। अंगदोरजी जिन्होंने मुझे प्रोत्साहित किया और मुझे लक्ष्य तक पहुँचाया। मैंने उन्हें बिना ऑक्सीजन के एवरेस्ट की दूसरी चढ़ाई चढ़ने पर बधाई भी दी। उन्होंने मुझे गले से लगाया और मेरे कानों में फुसफुसाया, “दीदी, तुमने अच्छी चढ़ाई की। मैं बहुत प्रसन्न हूँ!”</a:t>
            </a:r>
          </a:p>
        </p:txBody>
      </p:sp>
      <p:sp>
        <p:nvSpPr>
          <p:cNvPr id="6" name="Rounded Rectangle 5"/>
          <p:cNvSpPr/>
          <p:nvPr/>
        </p:nvSpPr>
        <p:spPr>
          <a:xfrm>
            <a:off x="383384" y="4599169"/>
            <a:ext cx="4620663" cy="634595"/>
          </a:xfrm>
          <a:prstGeom prst="roundRect">
            <a:avLst>
              <a:gd name="adj" fmla="val 5000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b="1" dirty="0">
                <a:solidFill>
                  <a:srgbClr val="C00000"/>
                </a:solidFill>
                <a:latin typeface="Laila SemiBold" panose="02000000000000000000" pitchFamily="2" charset="0"/>
                <a:cs typeface="Laila SemiBold" panose="02000000000000000000" pitchFamily="2" charset="0"/>
              </a:rPr>
              <a:t>शंकु – </a:t>
            </a:r>
            <a:r>
              <a:rPr lang="hi-IN" dirty="0">
                <a:solidFill>
                  <a:srgbClr val="C00000"/>
                </a:solidFill>
                <a:latin typeface="Laila SemiBold" panose="02000000000000000000" pitchFamily="2" charset="0"/>
                <a:cs typeface="Laila SemiBold" panose="02000000000000000000" pitchFamily="2" charset="0"/>
              </a:rPr>
              <a:t>नोक</a:t>
            </a:r>
            <a:endParaRPr lang="en-US" sz="2000" dirty="0">
              <a:solidFill>
                <a:srgbClr val="C00000"/>
              </a:solidFill>
              <a:latin typeface="Laila SemiBold" pitchFamily="2" charset="0"/>
              <a:cs typeface="Laila SemiBold" pitchFamily="2" charset="0"/>
            </a:endParaRPr>
          </a:p>
        </p:txBody>
      </p:sp>
    </p:spTree>
    <p:extLst>
      <p:ext uri="{BB962C8B-B14F-4D97-AF65-F5344CB8AC3E}">
        <p14:creationId xmlns:p14="http://schemas.microsoft.com/office/powerpoint/2010/main" val="39364730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2862322"/>
          </a:xfrm>
          <a:prstGeom prst="rect">
            <a:avLst/>
          </a:prstGeom>
          <a:noFill/>
        </p:spPr>
        <p:txBody>
          <a:bodyPr wrap="square" rtlCol="0">
            <a:spAutoFit/>
          </a:bodyPr>
          <a:lstStyle/>
          <a:p>
            <a:r>
              <a:rPr lang="hi-IN" dirty="0">
                <a:solidFill>
                  <a:srgbClr val="002060"/>
                </a:solidFill>
                <a:latin typeface="Laila SemiBold" panose="02000000000000000000" pitchFamily="2" charset="0"/>
                <a:cs typeface="Laila SemiBold" panose="02000000000000000000" pitchFamily="2" charset="0"/>
              </a:rPr>
              <a:t>कुछ देर बाद सोनम पुलजर पहुँचे और उन्होंने फोटो लेने शुरू कर दिए। इस समय तक ल्हाटू ने हमारे नेता को एवरेस्ट पर हम चारों के होने की सूचना दे दी थी। तब मेरे हाथ में वॉकी-टॉकी दिया गया। कर्नल खुल्लर हमारी सफलता से बहुत प्रसन्न थे। मुझे बधाई देते हुए उन्होंने कहा, “मैं तुम्हारी इस अनूठी उपलब्धि के लिए तुम्हारे माता-पिता को बधाई देना चाहूँगा!” वे बोले कि देश को तुम पर गर्व है और अब तुम ऐसे संसार में वापस जाओगी, जो तुम्हारे अपने पीछे छोड़े हुए संसार से एकदम भिन्न होगा</a:t>
            </a:r>
            <a:endParaRPr lang="hi-IN" sz="1550" dirty="0">
              <a:solidFill>
                <a:srgbClr val="002060"/>
              </a:solidFill>
              <a:latin typeface="Laila SemiBold" pitchFamily="2" charset="0"/>
              <a:cs typeface="Laila SemiBold" pitchFamily="2" charset="0"/>
            </a:endParaRPr>
          </a:p>
        </p:txBody>
      </p:sp>
      <p:sp>
        <p:nvSpPr>
          <p:cNvPr id="6" name="Rounded Rectangle 5"/>
          <p:cNvSpPr/>
          <p:nvPr/>
        </p:nvSpPr>
        <p:spPr>
          <a:xfrm>
            <a:off x="383384" y="4513685"/>
            <a:ext cx="4620663" cy="720080"/>
          </a:xfrm>
          <a:prstGeom prst="roundRect">
            <a:avLst>
              <a:gd name="adj" fmla="val 50000"/>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b="1" dirty="0">
                <a:solidFill>
                  <a:srgbClr val="C00000"/>
                </a:solidFill>
                <a:latin typeface="Laila SemiBold" panose="02000000000000000000" pitchFamily="2" charset="0"/>
                <a:cs typeface="Laila SemiBold" panose="02000000000000000000" pitchFamily="2" charset="0"/>
              </a:rPr>
              <a:t>अनूठी – </a:t>
            </a:r>
            <a:r>
              <a:rPr lang="hi-IN" dirty="0">
                <a:solidFill>
                  <a:srgbClr val="C00000"/>
                </a:solidFill>
                <a:latin typeface="Laila SemiBold" panose="02000000000000000000" pitchFamily="2" charset="0"/>
                <a:cs typeface="Laila SemiBold" panose="02000000000000000000" pitchFamily="2" charset="0"/>
              </a:rPr>
              <a:t>अलग</a:t>
            </a:r>
            <a:r>
              <a:rPr lang="hi-IN" b="1" dirty="0">
                <a:solidFill>
                  <a:srgbClr val="C00000"/>
                </a:solidFill>
                <a:latin typeface="Laila SemiBold" panose="02000000000000000000" pitchFamily="2" charset="0"/>
                <a:cs typeface="Laila SemiBold" panose="02000000000000000000" pitchFamily="2" charset="0"/>
              </a:rPr>
              <a:t/>
            </a:r>
            <a:br>
              <a:rPr lang="hi-IN" b="1" dirty="0">
                <a:solidFill>
                  <a:srgbClr val="C00000"/>
                </a:solidFill>
                <a:latin typeface="Laila SemiBold" panose="02000000000000000000" pitchFamily="2" charset="0"/>
                <a:cs typeface="Laila SemiBold" panose="02000000000000000000" pitchFamily="2" charset="0"/>
              </a:rPr>
            </a:br>
            <a:r>
              <a:rPr lang="hi-IN" b="1" dirty="0">
                <a:solidFill>
                  <a:srgbClr val="C00000"/>
                </a:solidFill>
                <a:latin typeface="Laila SemiBold" panose="02000000000000000000" pitchFamily="2" charset="0"/>
                <a:cs typeface="Laila SemiBold" panose="02000000000000000000" pitchFamily="2" charset="0"/>
              </a:rPr>
              <a:t>उपलब्धि – </a:t>
            </a:r>
            <a:r>
              <a:rPr lang="hi-IN" dirty="0">
                <a:solidFill>
                  <a:srgbClr val="C00000"/>
                </a:solidFill>
                <a:latin typeface="Laila SemiBold" panose="02000000000000000000" pitchFamily="2" charset="0"/>
                <a:cs typeface="Laila SemiBold" panose="02000000000000000000" pitchFamily="2" charset="0"/>
              </a:rPr>
              <a:t>प्राप्ति</a:t>
            </a:r>
            <a:endParaRPr lang="en-US" sz="2000" dirty="0">
              <a:solidFill>
                <a:srgbClr val="C00000"/>
              </a:solidFill>
              <a:latin typeface="Laila SemiBold" pitchFamily="2" charset="0"/>
              <a:cs typeface="Laila SemiBold" pitchFamily="2" charset="0"/>
            </a:endParaRPr>
          </a:p>
        </p:txBody>
      </p:sp>
    </p:spTree>
    <p:extLst>
      <p:ext uri="{BB962C8B-B14F-4D97-AF65-F5344CB8AC3E}">
        <p14:creationId xmlns:p14="http://schemas.microsoft.com/office/powerpoint/2010/main" val="29370894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4286"/>
            <a:ext cx="9144000" cy="457200"/>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itle 1">
            <a:extLst>
              <a:ext uri="{FF2B5EF4-FFF2-40B4-BE49-F238E27FC236}">
                <a16:creationId xmlns:a16="http://schemas.microsoft.com/office/drawing/2014/main" id="{18F82CB5-AEFB-1873-EF22-BA8C633B7EBE}"/>
              </a:ext>
            </a:extLst>
          </p:cNvPr>
          <p:cNvSpPr txBox="1">
            <a:spLocks/>
          </p:cNvSpPr>
          <p:nvPr/>
        </p:nvSpPr>
        <p:spPr>
          <a:xfrm>
            <a:off x="1143000" y="-67830"/>
            <a:ext cx="6850298" cy="925068"/>
          </a:xfrm>
          <a:prstGeom prst="rect">
            <a:avLst/>
          </a:prstGeom>
        </p:spPr>
        <p:txBody>
          <a:bodyPr anchor="ctr"/>
          <a:lstStyle/>
          <a:p>
            <a:pPr marL="0" marR="0" lvl="0" indent="0" algn="ctr" defTabSz="779252" rtl="0" eaLnBrk="1" fontAlgn="auto" latinLnBrk="0" hangingPunct="1">
              <a:lnSpc>
                <a:spcPct val="90000"/>
              </a:lnSpc>
              <a:spcBef>
                <a:spcPct val="0"/>
              </a:spcBef>
              <a:spcAft>
                <a:spcPts val="0"/>
              </a:spcAft>
              <a:buClrTx/>
              <a:buSzTx/>
              <a:buFont typeface="Arial" pitchFamily="34" charset="0"/>
              <a:buNone/>
              <a:tabLst/>
              <a:defRPr/>
            </a:pP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एन सी आर टी. प्रश्न अभ्यास</a:t>
            </a:r>
            <a:r>
              <a:rPr kumimoji="0" lang="en-IN" sz="2900" b="0"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endParaRPr kumimoji="0" lang="en-US" sz="2900" b="0" i="0" u="none" strike="noStrike" kern="1200" cap="none" spc="0" normalizeH="0" baseline="0" noProof="0" dirty="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endParaRPr>
          </a:p>
        </p:txBody>
      </p:sp>
      <p:sp>
        <p:nvSpPr>
          <p:cNvPr id="8" name="Rounded Rectangle 7"/>
          <p:cNvSpPr/>
          <p:nvPr/>
        </p:nvSpPr>
        <p:spPr>
          <a:xfrm>
            <a:off x="251520" y="643494"/>
            <a:ext cx="8568952" cy="4806294"/>
          </a:xfrm>
          <a:prstGeom prst="roundRect">
            <a:avLst>
              <a:gd name="adj" fmla="val 3101"/>
            </a:avLst>
          </a:prstGeom>
          <a:solidFill>
            <a:schemeClr val="accent5">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95536" y="857238"/>
            <a:ext cx="8352928" cy="4524315"/>
          </a:xfrm>
          <a:prstGeom prst="rect">
            <a:avLst/>
          </a:prstGeom>
          <a:noFill/>
        </p:spPr>
        <p:txBody>
          <a:bodyPr wrap="square" rtlCol="0">
            <a:spAutoFit/>
          </a:bodyPr>
          <a:lstStyle/>
          <a:p>
            <a:r>
              <a:rPr lang="hi-IN" dirty="0">
                <a:solidFill>
                  <a:srgbClr val="C00000"/>
                </a:solidFill>
                <a:latin typeface="Laila SemiBold" pitchFamily="2" charset="0"/>
                <a:cs typeface="Laila SemiBold" pitchFamily="2" charset="0"/>
              </a:rPr>
              <a:t>प्रश्न </a:t>
            </a:r>
            <a:r>
              <a:rPr lang="hi-IN" dirty="0" smtClean="0">
                <a:solidFill>
                  <a:srgbClr val="C00000"/>
                </a:solidFill>
                <a:latin typeface="Laila SemiBold" pitchFamily="2" charset="0"/>
                <a:cs typeface="Laila SemiBold" pitchFamily="2" charset="0"/>
              </a:rPr>
              <a:t>1.</a:t>
            </a:r>
            <a:r>
              <a:rPr lang="en-IN" dirty="0" smtClean="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कलकत्ता </a:t>
            </a:r>
            <a:r>
              <a:rPr lang="hi-IN" dirty="0">
                <a:solidFill>
                  <a:srgbClr val="002060"/>
                </a:solidFill>
                <a:latin typeface="Laila SemiBold" pitchFamily="2" charset="0"/>
                <a:cs typeface="Laila SemiBold" pitchFamily="2" charset="0"/>
              </a:rPr>
              <a:t>वासियों के लिए 26 जनवरी 1931 का दिन क्यों महत्त्वपूर्ण था?</a:t>
            </a:r>
            <a:br>
              <a:rPr lang="hi-IN" dirty="0">
                <a:solidFill>
                  <a:srgbClr val="002060"/>
                </a:solidFill>
                <a:latin typeface="Laila SemiBold" pitchFamily="2" charset="0"/>
                <a:cs typeface="Laila SemiBold" pitchFamily="2" charset="0"/>
              </a:rPr>
            </a:br>
            <a:r>
              <a:rPr lang="hi-IN" dirty="0" smtClean="0">
                <a:solidFill>
                  <a:srgbClr val="00B05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smtClean="0">
                <a:solidFill>
                  <a:srgbClr val="0070C0"/>
                </a:solidFill>
                <a:latin typeface="Laila SemiBold" pitchFamily="2" charset="0"/>
                <a:cs typeface="Laila SemiBold" pitchFamily="2" charset="0"/>
              </a:rPr>
              <a:t>26 </a:t>
            </a:r>
            <a:r>
              <a:rPr lang="hi-IN" dirty="0">
                <a:solidFill>
                  <a:srgbClr val="0070C0"/>
                </a:solidFill>
                <a:latin typeface="Laila SemiBold" pitchFamily="2" charset="0"/>
                <a:cs typeface="Laila SemiBold" pitchFamily="2" charset="0"/>
              </a:rPr>
              <a:t>जनवरी, 1931 का दिन कलकत्तावासियों के लिए इसलिए महत्त्वपूर्ण था, क्योंकि </a:t>
            </a:r>
            <a:r>
              <a:rPr lang="hi-IN" dirty="0" smtClean="0">
                <a:solidFill>
                  <a:srgbClr val="0070C0"/>
                </a:solidFill>
                <a:latin typeface="Laila SemiBold" pitchFamily="2" charset="0"/>
                <a:cs typeface="Laila SemiBold" pitchFamily="2" charset="0"/>
              </a:rPr>
              <a:t>सन् 1930 </a:t>
            </a:r>
            <a:r>
              <a:rPr lang="hi-IN" dirty="0">
                <a:solidFill>
                  <a:srgbClr val="0070C0"/>
                </a:solidFill>
                <a:latin typeface="Laila SemiBold" pitchFamily="2" charset="0"/>
                <a:cs typeface="Laila SemiBold" pitchFamily="2" charset="0"/>
              </a:rPr>
              <a:t>में गुलाम भारत में पहली बार स्वतंत्रता दिवस मनाया गया था।</a:t>
            </a:r>
            <a:r>
              <a:rPr lang="hi-IN" dirty="0">
                <a:solidFill>
                  <a:srgbClr val="002060"/>
                </a:solidFill>
                <a:latin typeface="Laila SemiBold" pitchFamily="2" charset="0"/>
                <a:cs typeface="Laila SemiBold" pitchFamily="2" charset="0"/>
              </a:rPr>
              <a:t> </a:t>
            </a:r>
            <a:endParaRPr lang="en-IN" dirty="0" smtClean="0">
              <a:solidFill>
                <a:srgbClr val="002060"/>
              </a:solidFill>
              <a:latin typeface="Laila SemiBold" pitchFamily="2" charset="0"/>
              <a:cs typeface="Laila SemiBold" pitchFamily="2" charset="0"/>
            </a:endParaRPr>
          </a:p>
          <a:p>
            <a:endParaRPr lang="en-IN" dirty="0">
              <a:solidFill>
                <a:srgbClr val="002060"/>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2.</a:t>
            </a:r>
            <a:r>
              <a:rPr lang="en-IN" dirty="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सुभाष </a:t>
            </a:r>
            <a:r>
              <a:rPr lang="hi-IN" dirty="0">
                <a:solidFill>
                  <a:srgbClr val="002060"/>
                </a:solidFill>
                <a:latin typeface="Laila SemiBold" pitchFamily="2" charset="0"/>
                <a:cs typeface="Laila SemiBold" pitchFamily="2" charset="0"/>
              </a:rPr>
              <a:t>बाबू के जुलूस का भार किस पर था?</a:t>
            </a:r>
            <a:br>
              <a:rPr lang="hi-IN" dirty="0">
                <a:solidFill>
                  <a:srgbClr val="002060"/>
                </a:solidFill>
                <a:latin typeface="Laila SemiBold" pitchFamily="2" charset="0"/>
                <a:cs typeface="Laila SemiBold" pitchFamily="2" charset="0"/>
              </a:rPr>
            </a:br>
            <a:r>
              <a:rPr lang="hi-IN" dirty="0">
                <a:solidFill>
                  <a:srgbClr val="00B05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सुभाष बाबू के जुलूस का भार पूर्णोदास पर था जिन्होंने इस जुलूस का पूरा प्रबंध किया था उन्होंने जगह-जगह फोटो का | भी प्रबंध किया था और बाद में पुलिस द्वारा उन्हें पकड़ लिया गया था।</a:t>
            </a:r>
          </a:p>
          <a:p>
            <a:endParaRPr lang="en-IN" dirty="0" smtClean="0">
              <a:solidFill>
                <a:srgbClr val="002060"/>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3.</a:t>
            </a:r>
            <a:r>
              <a:rPr lang="en-IN" dirty="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विद्यार्थी </a:t>
            </a:r>
            <a:r>
              <a:rPr lang="hi-IN" dirty="0">
                <a:solidFill>
                  <a:srgbClr val="002060"/>
                </a:solidFill>
                <a:latin typeface="Laila SemiBold" pitchFamily="2" charset="0"/>
                <a:cs typeface="Laila SemiBold" pitchFamily="2" charset="0"/>
              </a:rPr>
              <a:t>संघ के मंत्री अविनाश बाबू के झंडा गाड़ने पर क्या प्रतिक्रिया हुई?</a:t>
            </a:r>
            <a:br>
              <a:rPr lang="hi-IN" dirty="0">
                <a:solidFill>
                  <a:srgbClr val="002060"/>
                </a:solidFill>
                <a:latin typeface="Laila SemiBold" pitchFamily="2" charset="0"/>
                <a:cs typeface="Laila SemiBold" pitchFamily="2" charset="0"/>
              </a:rPr>
            </a:br>
            <a:r>
              <a:rPr lang="hi-IN" dirty="0" smtClean="0">
                <a:solidFill>
                  <a:srgbClr val="00206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विद्यार्थी संघ के मंत्री अविनाश बाबू के झंडा गाड़ने पर पुलिस ने उन्हें पकड़ लिया तथा अन्य लोगों को मारा और वहाँ से हटा दिया।</a:t>
            </a:r>
          </a:p>
          <a:p>
            <a:endParaRPr lang="en-IN" dirty="0">
              <a:solidFill>
                <a:srgbClr val="C00000"/>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4.</a:t>
            </a:r>
            <a:r>
              <a:rPr lang="en-IN" dirty="0">
                <a:solidFill>
                  <a:srgbClr val="C00000"/>
                </a:solidFill>
                <a:latin typeface="Laila SemiBold" pitchFamily="2" charset="0"/>
                <a:cs typeface="Laila SemiBold" pitchFamily="2" charset="0"/>
              </a:rPr>
              <a:t> </a:t>
            </a:r>
            <a:r>
              <a:rPr lang="hi-IN" dirty="0" smtClean="0">
                <a:solidFill>
                  <a:srgbClr val="002060"/>
                </a:solidFill>
                <a:latin typeface="Laila SemiBold" pitchFamily="2" charset="0"/>
                <a:cs typeface="Laila SemiBold" pitchFamily="2" charset="0"/>
              </a:rPr>
              <a:t>लोग </a:t>
            </a:r>
            <a:r>
              <a:rPr lang="hi-IN" dirty="0">
                <a:solidFill>
                  <a:srgbClr val="002060"/>
                </a:solidFill>
                <a:latin typeface="Laila SemiBold" pitchFamily="2" charset="0"/>
                <a:cs typeface="Laila SemiBold" pitchFamily="2" charset="0"/>
              </a:rPr>
              <a:t>अपने-अपने मकानों व सार्वजनिक स्थलों पर राष्ट्रीय झंडा फहराकर किस बात का संकेत देना चाहते थे?</a:t>
            </a:r>
            <a:br>
              <a:rPr lang="hi-IN" dirty="0">
                <a:solidFill>
                  <a:srgbClr val="002060"/>
                </a:solidFill>
                <a:latin typeface="Laila SemiBold" pitchFamily="2" charset="0"/>
                <a:cs typeface="Laila SemiBold" pitchFamily="2" charset="0"/>
              </a:rPr>
            </a:br>
            <a:r>
              <a:rPr lang="hi-IN" dirty="0">
                <a:solidFill>
                  <a:srgbClr val="00B050"/>
                </a:solidFill>
                <a:latin typeface="Laila SemiBold" pitchFamily="2" charset="0"/>
                <a:cs typeface="Laila SemiBold" pitchFamily="2" charset="0"/>
              </a:rPr>
              <a:t>उत्तर-</a:t>
            </a:r>
            <a:r>
              <a:rPr lang="en-IN" dirty="0" smtClean="0">
                <a:solidFill>
                  <a:srgbClr val="00206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लोग अपने-अपने मकानों व सार्वजनिक स्थलों पर झंडा फहराकर इस बात का संकेत देना चाहते थे कि वे भी अपने देश</a:t>
            </a:r>
            <a:r>
              <a:rPr lang="en-IN" dirty="0">
                <a:solidFill>
                  <a:srgbClr val="0070C0"/>
                </a:solidFill>
                <a:latin typeface="Laila SemiBold" pitchFamily="2" charset="0"/>
                <a:cs typeface="Laila SemiBold" pitchFamily="2" charset="0"/>
              </a:rPr>
              <a:t> </a:t>
            </a:r>
            <a:r>
              <a:rPr lang="hi-IN" dirty="0">
                <a:solidFill>
                  <a:srgbClr val="0070C0"/>
                </a:solidFill>
                <a:latin typeface="Laila SemiBold" pitchFamily="2" charset="0"/>
                <a:cs typeface="Laila SemiBold" pitchFamily="2" charset="0"/>
              </a:rPr>
              <a:t>की स्वतंत्रता और राष्ट्रीय झंडे का पूर्ण सम्मान करते हैं ।</a:t>
            </a:r>
          </a:p>
        </p:txBody>
      </p:sp>
    </p:spTree>
    <p:extLst>
      <p:ext uri="{BB962C8B-B14F-4D97-AF65-F5344CB8AC3E}">
        <p14:creationId xmlns:p14="http://schemas.microsoft.com/office/powerpoint/2010/main" val="31612935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14286"/>
            <a:ext cx="9144000" cy="457200"/>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itle 1">
            <a:extLst>
              <a:ext uri="{FF2B5EF4-FFF2-40B4-BE49-F238E27FC236}">
                <a16:creationId xmlns:a16="http://schemas.microsoft.com/office/drawing/2014/main" id="{18F82CB5-AEFB-1873-EF22-BA8C633B7EBE}"/>
              </a:ext>
            </a:extLst>
          </p:cNvPr>
          <p:cNvSpPr txBox="1">
            <a:spLocks/>
          </p:cNvSpPr>
          <p:nvPr/>
        </p:nvSpPr>
        <p:spPr>
          <a:xfrm>
            <a:off x="1143000" y="-67830"/>
            <a:ext cx="6850298" cy="925068"/>
          </a:xfrm>
          <a:prstGeom prst="rect">
            <a:avLst/>
          </a:prstGeom>
        </p:spPr>
        <p:txBody>
          <a:bodyPr anchor="ctr"/>
          <a:lstStyle/>
          <a:p>
            <a:pPr marL="0" marR="0" lvl="0" indent="0" algn="ctr" defTabSz="779252" rtl="0" eaLnBrk="1" fontAlgn="auto" latinLnBrk="0" hangingPunct="1">
              <a:lnSpc>
                <a:spcPct val="90000"/>
              </a:lnSpc>
              <a:spcBef>
                <a:spcPct val="0"/>
              </a:spcBef>
              <a:spcAft>
                <a:spcPts val="0"/>
              </a:spcAft>
              <a:buClrTx/>
              <a:buSzTx/>
              <a:buFont typeface="Arial" pitchFamily="34" charset="0"/>
              <a:buNone/>
              <a:tabLst/>
              <a:defRPr/>
            </a:pP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एन </a:t>
            </a:r>
            <a:r>
              <a:rPr kumimoji="0" lang="en-IN" sz="2900" b="1" i="0" u="none" strike="noStrike" kern="1200" cap="none" spc="0" normalizeH="0" baseline="0" noProof="0" dirty="0" err="1"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सी</a:t>
            </a: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r>
              <a:rPr kumimoji="0" lang="hi-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इ </a:t>
            </a:r>
            <a:r>
              <a:rPr kumimoji="0" lang="en-IN" sz="2900" b="1" i="0" u="none" strike="noStrike" kern="1200" cap="none" spc="0" normalizeH="0" baseline="0" noProof="0" dirty="0" err="1"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आर</a:t>
            </a: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टी. प्रश्न अभ्यास</a:t>
            </a:r>
            <a:r>
              <a:rPr kumimoji="0" lang="en-IN" sz="2900" b="0"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endParaRPr kumimoji="0" lang="en-US" sz="2900" b="0" i="0" u="none" strike="noStrike" kern="1200" cap="none" spc="0" normalizeH="0" baseline="0" noProof="0" dirty="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endParaRPr>
          </a:p>
        </p:txBody>
      </p:sp>
      <p:sp>
        <p:nvSpPr>
          <p:cNvPr id="8" name="Rounded Rectangle 7"/>
          <p:cNvSpPr/>
          <p:nvPr/>
        </p:nvSpPr>
        <p:spPr>
          <a:xfrm>
            <a:off x="251520" y="643494"/>
            <a:ext cx="8568952" cy="4806294"/>
          </a:xfrm>
          <a:prstGeom prst="roundRect">
            <a:avLst>
              <a:gd name="adj" fmla="val 3101"/>
            </a:avLst>
          </a:prstGeom>
          <a:solidFill>
            <a:schemeClr val="accent5">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95536" y="857238"/>
            <a:ext cx="8352928" cy="4047262"/>
          </a:xfrm>
          <a:prstGeom prst="rect">
            <a:avLst/>
          </a:prstGeom>
          <a:noFill/>
        </p:spPr>
        <p:txBody>
          <a:bodyPr wrap="square" rtlCol="0">
            <a:spAutoFit/>
          </a:bodyPr>
          <a:lstStyle/>
          <a:p>
            <a:r>
              <a:rPr lang="hi-IN" dirty="0">
                <a:solidFill>
                  <a:srgbClr val="C00000"/>
                </a:solidFill>
                <a:latin typeface="Laila SemiBold" pitchFamily="2" charset="0"/>
                <a:cs typeface="Laila SemiBold" pitchFamily="2" charset="0"/>
              </a:rPr>
              <a:t>प्रश्न </a:t>
            </a:r>
            <a:r>
              <a:rPr lang="en-IN" dirty="0" smtClean="0">
                <a:solidFill>
                  <a:srgbClr val="C00000"/>
                </a:solidFill>
                <a:latin typeface="Laila SemiBold" pitchFamily="2" charset="0"/>
                <a:cs typeface="Laila SemiBold" pitchFamily="2" charset="0"/>
              </a:rPr>
              <a:t>5</a:t>
            </a:r>
            <a:r>
              <a:rPr lang="hi-IN" dirty="0" smtClean="0">
                <a:solidFill>
                  <a:srgbClr val="C00000"/>
                </a:solidFill>
                <a:latin typeface="Laila SemiBold" pitchFamily="2" charset="0"/>
                <a:cs typeface="Laila SemiBold" pitchFamily="2" charset="0"/>
              </a:rPr>
              <a:t>.</a:t>
            </a:r>
            <a:r>
              <a:rPr lang="en-IN" dirty="0" smtClean="0">
                <a:solidFill>
                  <a:srgbClr val="C00000"/>
                </a:solidFill>
                <a:latin typeface="Laila SemiBold" pitchFamily="2" charset="0"/>
                <a:cs typeface="Laila SemiBold" pitchFamily="2" charset="0"/>
              </a:rPr>
              <a:t> </a:t>
            </a:r>
            <a:r>
              <a:rPr lang="hi-IN" dirty="0">
                <a:solidFill>
                  <a:srgbClr val="002060"/>
                </a:solidFill>
                <a:latin typeface="Laila SemiBold" pitchFamily="2" charset="0"/>
                <a:cs typeface="Laila SemiBold" pitchFamily="2" charset="0"/>
              </a:rPr>
              <a:t>पुलिस ने बड़े-बड़े पार्को तथा मैदानों को क्यों घेर लिया था?</a:t>
            </a:r>
            <a:r>
              <a:rPr lang="hi-IN" dirty="0"/>
              <a:t/>
            </a:r>
            <a:br>
              <a:rPr lang="hi-IN" dirty="0"/>
            </a:br>
            <a:r>
              <a:rPr lang="hi-IN" dirty="0">
                <a:solidFill>
                  <a:srgbClr val="00B050"/>
                </a:solidFill>
                <a:latin typeface="Laila SemiBold" pitchFamily="2" charset="0"/>
                <a:cs typeface="Laila SemiBold" pitchFamily="2" charset="0"/>
              </a:rPr>
              <a:t>उत्तर- </a:t>
            </a:r>
            <a:r>
              <a:rPr lang="hi-IN" dirty="0">
                <a:solidFill>
                  <a:srgbClr val="0070C0"/>
                </a:solidFill>
                <a:latin typeface="Laila SemiBold" pitchFamily="2" charset="0"/>
                <a:cs typeface="Laila SemiBold" pitchFamily="2" charset="0"/>
              </a:rPr>
              <a:t>पुलिस ने बड़े-बड़े पार्को तथा मैदानों को इसलिए घेर लिया था ताकि लोग वहाँ एकत्रित न हो </a:t>
            </a:r>
            <a:r>
              <a:rPr lang="hi-IN" dirty="0" smtClean="0">
                <a:solidFill>
                  <a:srgbClr val="0070C0"/>
                </a:solidFill>
                <a:latin typeface="Laila SemiBold" pitchFamily="2" charset="0"/>
                <a:cs typeface="Laila SemiBold" pitchFamily="2" charset="0"/>
              </a:rPr>
              <a:t>	सकें</a:t>
            </a:r>
            <a:r>
              <a:rPr lang="hi-IN" dirty="0">
                <a:solidFill>
                  <a:srgbClr val="0070C0"/>
                </a:solidFill>
                <a:latin typeface="Laila SemiBold" pitchFamily="2" charset="0"/>
                <a:cs typeface="Laila SemiBold" pitchFamily="2" charset="0"/>
              </a:rPr>
              <a:t>। पुलिस नहीं। चाहती थी कि लोग एकत्र होकर पार्को तथा मैदानों में सभा करें तथा राष्ट्रीय ध्वज फहराएँ। पुलिस पूरी ताकत से गश्त लगा रही थी। प्रत्येक मोड़ पर गोरखे तथा सार्जेंट मोटर-गाड़ियों में तैनात थे। घुड़सवार पुलिस का भी प्रबंध था। </a:t>
            </a:r>
            <a:endParaRPr lang="en-IN" dirty="0">
              <a:solidFill>
                <a:srgbClr val="0070C0"/>
              </a:solidFill>
              <a:latin typeface="Laila SemiBold" pitchFamily="2" charset="0"/>
              <a:cs typeface="Laila SemiBold" pitchFamily="2" charset="0"/>
            </a:endParaRPr>
          </a:p>
          <a:p>
            <a:endParaRPr lang="en-IN" dirty="0">
              <a:solidFill>
                <a:srgbClr val="002060"/>
              </a:solidFill>
              <a:latin typeface="Laila SemiBold" pitchFamily="2" charset="0"/>
              <a:cs typeface="Laila SemiBold" pitchFamily="2" charset="0"/>
            </a:endParaRPr>
          </a:p>
          <a:p>
            <a:r>
              <a:rPr lang="hi-IN" dirty="0">
                <a:solidFill>
                  <a:schemeClr val="bg1"/>
                </a:solidFill>
                <a:latin typeface="Laila SemiBold" pitchFamily="2" charset="0"/>
                <a:cs typeface="Laila SemiBold" pitchFamily="2" charset="0"/>
              </a:rPr>
              <a:t>(क) निम्नलिखित प्रश्नों के उत्तर (25-30 शब्दों में) </a:t>
            </a:r>
            <a:r>
              <a:rPr lang="hi-IN" dirty="0" smtClean="0">
                <a:solidFill>
                  <a:schemeClr val="bg1"/>
                </a:solidFill>
                <a:latin typeface="Laila SemiBold" pitchFamily="2" charset="0"/>
                <a:cs typeface="Laila SemiBold" pitchFamily="2" charset="0"/>
              </a:rPr>
              <a:t>लिखिए-</a:t>
            </a:r>
            <a:endParaRPr lang="en-IN" dirty="0" smtClean="0">
              <a:solidFill>
                <a:schemeClr val="bg1"/>
              </a:solidFill>
              <a:latin typeface="Laila SemiBold" pitchFamily="2" charset="0"/>
              <a:cs typeface="Laila SemiBold" pitchFamily="2" charset="0"/>
            </a:endParaRPr>
          </a:p>
          <a:p>
            <a:r>
              <a:rPr lang="en-IN" sz="500" dirty="0">
                <a:solidFill>
                  <a:schemeClr val="bg1"/>
                </a:solidFill>
                <a:latin typeface="Laila SemiBold" pitchFamily="2" charset="0"/>
                <a:cs typeface="Laila SemiBold" pitchFamily="2" charset="0"/>
              </a:rPr>
              <a:t> </a:t>
            </a:r>
            <a:endParaRPr lang="hi-IN" dirty="0">
              <a:solidFill>
                <a:schemeClr val="bg1"/>
              </a:solidFill>
              <a:latin typeface="Laila SemiBold" pitchFamily="2" charset="0"/>
              <a:cs typeface="Laila SemiBold" pitchFamily="2" charset="0"/>
            </a:endParaRPr>
          </a:p>
          <a:p>
            <a:r>
              <a:rPr lang="hi-IN" dirty="0">
                <a:solidFill>
                  <a:srgbClr val="C00000"/>
                </a:solidFill>
                <a:latin typeface="Laila SemiBold" pitchFamily="2" charset="0"/>
                <a:cs typeface="Laila SemiBold" pitchFamily="2" charset="0"/>
              </a:rPr>
              <a:t>प्रश्न 1.</a:t>
            </a:r>
            <a:r>
              <a:rPr lang="en-IN" dirty="0">
                <a:solidFill>
                  <a:srgbClr val="C00000"/>
                </a:solidFill>
                <a:latin typeface="Laila SemiBold" pitchFamily="2" charset="0"/>
                <a:cs typeface="Laila SemiBold" pitchFamily="2" charset="0"/>
              </a:rPr>
              <a:t> </a:t>
            </a:r>
            <a:r>
              <a:rPr lang="hi-IN" dirty="0">
                <a:solidFill>
                  <a:srgbClr val="002060"/>
                </a:solidFill>
                <a:latin typeface="Laila SemiBold" pitchFamily="2" charset="0"/>
                <a:cs typeface="Laila SemiBold" pitchFamily="2" charset="0"/>
              </a:rPr>
              <a:t>26 जनवरी 1931 के दिन को अमर बनाने के लिए क्या-क्या तैयारियाँ की गईं?</a:t>
            </a:r>
            <a:r>
              <a:rPr lang="hi-IN" dirty="0">
                <a:solidFill>
                  <a:srgbClr val="0070C0"/>
                </a:solidFill>
                <a:latin typeface="Laila SemiBold" pitchFamily="2" charset="0"/>
                <a:cs typeface="Laila SemiBold" pitchFamily="2" charset="0"/>
              </a:rPr>
              <a:t/>
            </a:r>
            <a:br>
              <a:rPr lang="hi-IN" dirty="0">
                <a:solidFill>
                  <a:srgbClr val="0070C0"/>
                </a:solidFill>
                <a:latin typeface="Laila SemiBold" pitchFamily="2" charset="0"/>
                <a:cs typeface="Laila SemiBold" pitchFamily="2" charset="0"/>
              </a:rPr>
            </a:br>
            <a:r>
              <a:rPr lang="hi-IN" dirty="0">
                <a:solidFill>
                  <a:srgbClr val="00B050"/>
                </a:solidFill>
                <a:latin typeface="Laila SemiBold" pitchFamily="2" charset="0"/>
                <a:cs typeface="Laila SemiBold" pitchFamily="2" charset="0"/>
              </a:rPr>
              <a:t>उत्तर-</a:t>
            </a:r>
            <a:r>
              <a:rPr lang="en-IN" dirty="0">
                <a:solidFill>
                  <a:srgbClr val="00B050"/>
                </a:solidFill>
                <a:latin typeface="Laila SemiBold" pitchFamily="2" charset="0"/>
                <a:cs typeface="Laila SemiBold" pitchFamily="2" charset="0"/>
              </a:rPr>
              <a:t> </a:t>
            </a:r>
            <a:r>
              <a:rPr lang="hi-IN" dirty="0" smtClean="0">
                <a:solidFill>
                  <a:srgbClr val="0070C0"/>
                </a:solidFill>
                <a:latin typeface="Laila SemiBold" pitchFamily="2" charset="0"/>
                <a:cs typeface="Laila SemiBold" pitchFamily="2" charset="0"/>
              </a:rPr>
              <a:t>26 </a:t>
            </a:r>
            <a:r>
              <a:rPr lang="hi-IN" dirty="0">
                <a:solidFill>
                  <a:srgbClr val="0070C0"/>
                </a:solidFill>
                <a:latin typeface="Laila SemiBold" pitchFamily="2" charset="0"/>
                <a:cs typeface="Laila SemiBold" pitchFamily="2" charset="0"/>
              </a:rPr>
              <a:t>जनवरी, 1931 के दिन को अमर बनाने के लिए निम्नलिखित तैयारियाँ की गईं :</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कलकत्ता के लोगों ने अपने-अपने घरों को खूब सजाया।</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अधिकांश मकानों पर राष्ट्रीय झंडा फहराया गया।</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कुछ मकानों और बाज़ारों को ऐसे सजाया गया कि मानो स्वतंत्रता ही प्राप्त हो गई हो।</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कलकत्ते के प्रत्येक भाग में झंडे लहराए गए।</a:t>
            </a:r>
          </a:p>
          <a:p>
            <a:pPr marL="342900" indent="-342900">
              <a:buClr>
                <a:srgbClr val="C00000"/>
              </a:buClr>
              <a:buFont typeface="+mj-lt"/>
              <a:buAutoNum type="arabicPeriod"/>
            </a:pPr>
            <a:r>
              <a:rPr lang="hi-IN" dirty="0">
                <a:solidFill>
                  <a:srgbClr val="0070C0"/>
                </a:solidFill>
                <a:latin typeface="Laila SemiBold" pitchFamily="2" charset="0"/>
                <a:cs typeface="Laila SemiBold" pitchFamily="2" charset="0"/>
              </a:rPr>
              <a:t>लोगों ने ऐसी सजावटे पहले नहीं देखी थी।</a:t>
            </a:r>
          </a:p>
        </p:txBody>
      </p:sp>
    </p:spTree>
    <p:extLst>
      <p:ext uri="{BB962C8B-B14F-4D97-AF65-F5344CB8AC3E}">
        <p14:creationId xmlns:p14="http://schemas.microsoft.com/office/powerpoint/2010/main" val="3886978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0103" y="4239"/>
            <a:ext cx="9143999" cy="5715000"/>
            <a:chOff x="30103" y="4239"/>
            <a:chExt cx="9143999" cy="571500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30103" y="4239"/>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ounded Rectangle 3"/>
          <p:cNvSpPr/>
          <p:nvPr/>
        </p:nvSpPr>
        <p:spPr>
          <a:xfrm>
            <a:off x="-252536" y="121196"/>
            <a:ext cx="3672408" cy="720080"/>
          </a:xfrm>
          <a:prstGeom prst="roundRect">
            <a:avLst/>
          </a:prstGeom>
          <a:solidFill>
            <a:srgbClr val="C0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Laila SemiBold" pitchFamily="2" charset="0"/>
              <a:cs typeface="Laila SemiBold" pitchFamily="2" charset="0"/>
            </a:endParaRPr>
          </a:p>
        </p:txBody>
      </p:sp>
      <p:sp>
        <p:nvSpPr>
          <p:cNvPr id="5" name="TextBox 4"/>
          <p:cNvSpPr txBox="1"/>
          <p:nvPr/>
        </p:nvSpPr>
        <p:spPr>
          <a:xfrm>
            <a:off x="683568" y="193204"/>
            <a:ext cx="2483767" cy="707886"/>
          </a:xfrm>
          <a:prstGeom prst="rect">
            <a:avLst/>
          </a:prstGeom>
          <a:noFill/>
        </p:spPr>
        <p:txBody>
          <a:bodyPr wrap="square" rtlCol="0">
            <a:spAutoFit/>
          </a:bodyPr>
          <a:lstStyle/>
          <a:p>
            <a:r>
              <a:rPr lang="hi-IN" sz="4000" dirty="0" smtClean="0">
                <a:ln>
                  <a:solidFill>
                    <a:schemeClr val="bg1"/>
                  </a:solidFill>
                </a:ln>
                <a:solidFill>
                  <a:srgbClr val="00B050"/>
                </a:solidFill>
                <a:latin typeface="Laila SemiBold" pitchFamily="2" charset="0"/>
                <a:cs typeface="Laila SemiBold" pitchFamily="2" charset="0"/>
              </a:rPr>
              <a:t>पाठ में प्रवेश</a:t>
            </a:r>
            <a:endParaRPr lang="en-US" sz="4000" dirty="0" smtClean="0">
              <a:ln>
                <a:solidFill>
                  <a:schemeClr val="bg1"/>
                </a:solidFill>
              </a:ln>
              <a:solidFill>
                <a:srgbClr val="00B050"/>
              </a:solidFill>
              <a:latin typeface="Laila SemiBold" pitchFamily="2" charset="0"/>
              <a:cs typeface="Laila SemiBold" pitchFamily="2" charset="0"/>
            </a:endParaRPr>
          </a:p>
        </p:txBody>
      </p:sp>
      <p:sp>
        <p:nvSpPr>
          <p:cNvPr id="6" name="TextBox 5"/>
          <p:cNvSpPr txBox="1"/>
          <p:nvPr/>
        </p:nvSpPr>
        <p:spPr>
          <a:xfrm>
            <a:off x="5031808" y="901090"/>
            <a:ext cx="3566349" cy="3785652"/>
          </a:xfrm>
          <a:prstGeom prst="rect">
            <a:avLst/>
          </a:prstGeom>
          <a:noFill/>
        </p:spPr>
        <p:txBody>
          <a:bodyPr wrap="square" rtlCol="0">
            <a:spAutoFit/>
          </a:bodyPr>
          <a:lstStyle/>
          <a:p>
            <a:pPr algn="just"/>
            <a:r>
              <a:rPr lang="hi-IN" sz="2000" dirty="0">
                <a:ln>
                  <a:solidFill>
                    <a:schemeClr val="bg1"/>
                  </a:solidFill>
                </a:ln>
                <a:solidFill>
                  <a:srgbClr val="002060"/>
                </a:solidFill>
                <a:latin typeface="Laila SemiBold" pitchFamily="2" charset="0"/>
                <a:cs typeface="Laila SemiBold" pitchFamily="2" charset="0"/>
              </a:rPr>
              <a:t>इस पाठ में बचेंद्री पाल अपनी एवरेस्ट पर की गई चढ़ाई और एवरेस्ट पर चढ़ने वाली प्रथम भारतीय महिला बनने के सफर की आत्मकथा को हम सभी के साथ साँझा कर रही हैं। बचेंद्री पाल को एवरेस्ट पर चढ़ाई के दौरान क्या-क्या समस्यायें हुई और उन्होंने तथा उनके साथियों ने किस तरह उन समस्याओं का सामना किया बचेंद्री पाल उन सभी यादों को इस पाठ के माध्यम से सभी तक पहुँचाना चाहती हैं</a:t>
            </a:r>
            <a:r>
              <a:rPr lang="hi-IN" sz="2000" dirty="0" smtClean="0">
                <a:ln>
                  <a:solidFill>
                    <a:schemeClr val="bg1"/>
                  </a:solidFill>
                </a:ln>
                <a:solidFill>
                  <a:srgbClr val="002060"/>
                </a:solidFill>
                <a:latin typeface="Laila SemiBold" pitchFamily="2" charset="0"/>
                <a:cs typeface="Laila SemiBold" pitchFamily="2" charset="0"/>
              </a:rPr>
              <a:t>।</a:t>
            </a:r>
            <a:endParaRPr lang="en-US" sz="2000" dirty="0">
              <a:ln>
                <a:solidFill>
                  <a:schemeClr val="bg1"/>
                </a:solidFill>
              </a:ln>
              <a:solidFill>
                <a:srgbClr val="002060"/>
              </a:solidFill>
              <a:latin typeface="Laila SemiBold" pitchFamily="2" charset="0"/>
              <a:cs typeface="Laila SemiBold" pitchFamily="2" charset="0"/>
            </a:endParaRPr>
          </a:p>
        </p:txBody>
      </p:sp>
      <p:pic>
        <p:nvPicPr>
          <p:cNvPr id="1026" name="Picture 2" descr="पर्वतारोही बछेंद्री पाल को पद्म भूषण से सम्मानित किया गया; गौतम गंभीर,  सुनील छेत्री को पद्म श्री - सीएनबीसी टीवी1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3206" y="1058302"/>
            <a:ext cx="4398896" cy="3299172"/>
          </a:xfrm>
          <a:prstGeom prst="roundRect">
            <a:avLst>
              <a:gd name="adj" fmla="val 2727"/>
            </a:avLst>
          </a:prstGeom>
          <a:solidFill>
            <a:srgbClr val="FFFFFF"/>
          </a:solidFill>
          <a:ln w="76200" cap="sq">
            <a:solidFill>
              <a:schemeClr val="accent2">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4243294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252536" y="121196"/>
            <a:ext cx="3672408" cy="720080"/>
          </a:xfrm>
          <a:prstGeom prst="roundRect">
            <a:avLst/>
          </a:prstGeom>
          <a:solidFill>
            <a:srgbClr val="C0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Laila SemiBold" pitchFamily="2" charset="0"/>
              <a:cs typeface="Laila SemiBold" pitchFamily="2" charset="0"/>
            </a:endParaRPr>
          </a:p>
        </p:txBody>
      </p:sp>
      <p:sp>
        <p:nvSpPr>
          <p:cNvPr id="5" name="TextBox 4"/>
          <p:cNvSpPr txBox="1"/>
          <p:nvPr/>
        </p:nvSpPr>
        <p:spPr>
          <a:xfrm>
            <a:off x="251520" y="193204"/>
            <a:ext cx="3024336" cy="707886"/>
          </a:xfrm>
          <a:prstGeom prst="rect">
            <a:avLst/>
          </a:prstGeom>
          <a:noFill/>
        </p:spPr>
        <p:txBody>
          <a:bodyPr wrap="square" rtlCol="0">
            <a:spAutoFit/>
          </a:bodyPr>
          <a:lstStyle/>
          <a:p>
            <a:r>
              <a:rPr lang="hi-IN" sz="4000" dirty="0" smtClean="0">
                <a:ln>
                  <a:solidFill>
                    <a:schemeClr val="bg1"/>
                  </a:solidFill>
                </a:ln>
                <a:solidFill>
                  <a:srgbClr val="00B050"/>
                </a:solidFill>
                <a:latin typeface="Laila SemiBold" pitchFamily="2" charset="0"/>
                <a:cs typeface="Laila SemiBold" pitchFamily="2" charset="0"/>
              </a:rPr>
              <a:t>पाठ का आरम्भ</a:t>
            </a:r>
            <a:endParaRPr lang="en-US" sz="4000" dirty="0" smtClean="0">
              <a:ln>
                <a:solidFill>
                  <a:schemeClr val="bg1"/>
                </a:solidFill>
              </a:ln>
              <a:solidFill>
                <a:srgbClr val="00B050"/>
              </a:solidFill>
              <a:latin typeface="Laila SemiBold" pitchFamily="2" charset="0"/>
              <a:cs typeface="Laila SemiBold" pitchFamily="2" charset="0"/>
            </a:endParaRPr>
          </a:p>
        </p:txBody>
      </p:sp>
      <p:sp>
        <p:nvSpPr>
          <p:cNvPr id="6" name="TextBox 5"/>
          <p:cNvSpPr txBox="1"/>
          <p:nvPr/>
        </p:nvSpPr>
        <p:spPr>
          <a:xfrm>
            <a:off x="467544" y="956868"/>
            <a:ext cx="7560840" cy="3862596"/>
          </a:xfrm>
          <a:prstGeom prst="rect">
            <a:avLst/>
          </a:prstGeom>
          <a:noFill/>
        </p:spPr>
        <p:txBody>
          <a:bodyPr wrap="square" rtlCol="0">
            <a:spAutoFit/>
          </a:bodyPr>
          <a:lstStyle/>
          <a:p>
            <a:pPr algn="just"/>
            <a:r>
              <a:rPr lang="hi-IN" dirty="0">
                <a:ln>
                  <a:solidFill>
                    <a:schemeClr val="bg1"/>
                  </a:solidFill>
                </a:ln>
                <a:solidFill>
                  <a:schemeClr val="bg1"/>
                </a:solidFill>
                <a:latin typeface="Laila SemiBold" pitchFamily="2" charset="0"/>
                <a:cs typeface="Laila SemiBold" pitchFamily="2" charset="0"/>
              </a:rPr>
              <a:t>एवरेस्ट अभियान दल 7 मार्च को दिल्ली से काठमांडू के लिए हवाई जहाज़ से चल दिया। एक मज़बूत अग्रिम दल बहुत पहले ही चला गया था जिससे कि वह हमारे ‘बेस कैम्प’ पहुँचने से पहले दुर्गम हिमपात के रास्ते को साफ कर सके।</a:t>
            </a:r>
            <a:br>
              <a:rPr lang="hi-IN" dirty="0">
                <a:ln>
                  <a:solidFill>
                    <a:schemeClr val="bg1"/>
                  </a:solidFill>
                </a:ln>
                <a:solidFill>
                  <a:schemeClr val="bg1"/>
                </a:solidFill>
                <a:latin typeface="Laila SemiBold" pitchFamily="2" charset="0"/>
                <a:cs typeface="Laila SemiBold" pitchFamily="2" charset="0"/>
              </a:rPr>
            </a:br>
            <a:r>
              <a:rPr lang="hi-IN" dirty="0">
                <a:ln>
                  <a:solidFill>
                    <a:schemeClr val="bg1"/>
                  </a:solidFill>
                </a:ln>
                <a:solidFill>
                  <a:schemeClr val="bg1"/>
                </a:solidFill>
                <a:latin typeface="Laila SemiBold" pitchFamily="2" charset="0"/>
                <a:cs typeface="Laila SemiBold" pitchFamily="2" charset="0"/>
              </a:rPr>
              <a:t>नमचे बाज़ार, शेरपालैंड का एक सर्वाधिक महत्त्वपूर्ण नगरीय क्षेत्र है। अधिकांश शेरपा इसी स्थान तथा यहीं के आसपास के गाँवों के होते हैं। यह नमचे बाज़ार ही था, जहाँ से मैंने सर्वप्रथम एवरेस्ट को निहारा, जो नेपालियों में ‘सागरमाथा’ के नाम से प्रसिद्ध है। मुझे यह नाम अच्छा </a:t>
            </a:r>
            <a:r>
              <a:rPr lang="hi-IN" dirty="0" smtClean="0">
                <a:ln>
                  <a:solidFill>
                    <a:schemeClr val="bg1"/>
                  </a:solidFill>
                </a:ln>
                <a:solidFill>
                  <a:schemeClr val="bg1"/>
                </a:solidFill>
                <a:latin typeface="Laila SemiBold" pitchFamily="2" charset="0"/>
                <a:cs typeface="Laila SemiBold" pitchFamily="2" charset="0"/>
              </a:rPr>
              <a:t>लगा।</a:t>
            </a:r>
            <a:endParaRPr lang="en-IN" dirty="0" smtClean="0">
              <a:ln>
                <a:solidFill>
                  <a:schemeClr val="bg1"/>
                </a:solidFill>
              </a:ln>
              <a:solidFill>
                <a:schemeClr val="bg1"/>
              </a:solidFill>
              <a:latin typeface="Laila SemiBold" pitchFamily="2" charset="0"/>
              <a:cs typeface="Laila SemiBold" pitchFamily="2" charset="0"/>
            </a:endParaRPr>
          </a:p>
          <a:p>
            <a:pPr algn="just"/>
            <a:endParaRPr lang="en-IN" sz="2000" dirty="0">
              <a:ln>
                <a:solidFill>
                  <a:schemeClr val="bg1"/>
                </a:solidFill>
              </a:ln>
              <a:solidFill>
                <a:schemeClr val="bg1"/>
              </a:solidFill>
              <a:latin typeface="Laila SemiBold" pitchFamily="2" charset="0"/>
              <a:cs typeface="Laila SemiBold" pitchFamily="2" charset="0"/>
            </a:endParaRPr>
          </a:p>
          <a:p>
            <a:pPr algn="just"/>
            <a:r>
              <a:rPr lang="en-IN" sz="800" dirty="0" smtClean="0">
                <a:ln>
                  <a:solidFill>
                    <a:schemeClr val="bg1"/>
                  </a:solidFill>
                </a:ln>
                <a:solidFill>
                  <a:schemeClr val="bg1"/>
                </a:solidFill>
                <a:latin typeface="Laila SemiBold" pitchFamily="2" charset="0"/>
                <a:cs typeface="Laila SemiBold" pitchFamily="2" charset="0"/>
              </a:rPr>
              <a:t> </a:t>
            </a:r>
            <a:endParaRPr lang="en-IN" sz="2000" dirty="0" smtClean="0">
              <a:ln>
                <a:solidFill>
                  <a:schemeClr val="bg1"/>
                </a:solidFill>
              </a:ln>
              <a:solidFill>
                <a:schemeClr val="bg1"/>
              </a:solidFill>
              <a:latin typeface="Laila SemiBold" pitchFamily="2" charset="0"/>
              <a:cs typeface="Laila SemiBold" pitchFamily="2" charset="0"/>
            </a:endParaRPr>
          </a:p>
          <a:p>
            <a:r>
              <a:rPr lang="hi-IN" dirty="0">
                <a:ln>
                  <a:solidFill>
                    <a:srgbClr val="0070C0"/>
                  </a:solidFill>
                </a:ln>
                <a:solidFill>
                  <a:srgbClr val="0070C0"/>
                </a:solidFill>
                <a:latin typeface="Laila SemiBold" pitchFamily="2" charset="0"/>
                <a:cs typeface="Laila SemiBold" pitchFamily="2" charset="0"/>
              </a:rPr>
              <a:t>अभियान – चढ़ाई करने वाला</a:t>
            </a:r>
            <a:br>
              <a:rPr lang="hi-IN" dirty="0">
                <a:ln>
                  <a:solidFill>
                    <a:srgbClr val="0070C0"/>
                  </a:solidFill>
                </a:ln>
                <a:solidFill>
                  <a:srgbClr val="0070C0"/>
                </a:solidFill>
                <a:latin typeface="Laila SemiBold" pitchFamily="2" charset="0"/>
                <a:cs typeface="Laila SemiBold" pitchFamily="2" charset="0"/>
              </a:rPr>
            </a:br>
            <a:r>
              <a:rPr lang="hi-IN" dirty="0">
                <a:ln>
                  <a:solidFill>
                    <a:srgbClr val="0070C0"/>
                  </a:solidFill>
                </a:ln>
                <a:solidFill>
                  <a:srgbClr val="0070C0"/>
                </a:solidFill>
                <a:latin typeface="Laila SemiBold" pitchFamily="2" charset="0"/>
                <a:cs typeface="Laila SemiBold" pitchFamily="2" charset="0"/>
              </a:rPr>
              <a:t>अग्रिम – पहला</a:t>
            </a:r>
            <a:br>
              <a:rPr lang="hi-IN" dirty="0">
                <a:ln>
                  <a:solidFill>
                    <a:srgbClr val="0070C0"/>
                  </a:solidFill>
                </a:ln>
                <a:solidFill>
                  <a:srgbClr val="0070C0"/>
                </a:solidFill>
                <a:latin typeface="Laila SemiBold" pitchFamily="2" charset="0"/>
                <a:cs typeface="Laila SemiBold" pitchFamily="2" charset="0"/>
              </a:rPr>
            </a:br>
            <a:r>
              <a:rPr lang="hi-IN" dirty="0">
                <a:ln>
                  <a:solidFill>
                    <a:srgbClr val="0070C0"/>
                  </a:solidFill>
                </a:ln>
                <a:solidFill>
                  <a:srgbClr val="0070C0"/>
                </a:solidFill>
                <a:latin typeface="Laila SemiBold" pitchFamily="2" charset="0"/>
                <a:cs typeface="Laila SemiBold" pitchFamily="2" charset="0"/>
              </a:rPr>
              <a:t>दुर्गम – कठिन</a:t>
            </a:r>
            <a:br>
              <a:rPr lang="hi-IN" dirty="0">
                <a:ln>
                  <a:solidFill>
                    <a:srgbClr val="0070C0"/>
                  </a:solidFill>
                </a:ln>
                <a:solidFill>
                  <a:srgbClr val="0070C0"/>
                </a:solidFill>
                <a:latin typeface="Laila SemiBold" pitchFamily="2" charset="0"/>
                <a:cs typeface="Laila SemiBold" pitchFamily="2" charset="0"/>
              </a:rPr>
            </a:br>
            <a:r>
              <a:rPr lang="hi-IN" dirty="0">
                <a:ln>
                  <a:solidFill>
                    <a:srgbClr val="0070C0"/>
                  </a:solidFill>
                </a:ln>
                <a:solidFill>
                  <a:srgbClr val="0070C0"/>
                </a:solidFill>
                <a:latin typeface="Laila SemiBold" pitchFamily="2" charset="0"/>
                <a:cs typeface="Laila SemiBold" pitchFamily="2" charset="0"/>
              </a:rPr>
              <a:t>हिमपात – बर्फ का गिरना</a:t>
            </a:r>
            <a:br>
              <a:rPr lang="hi-IN" dirty="0">
                <a:ln>
                  <a:solidFill>
                    <a:srgbClr val="0070C0"/>
                  </a:solidFill>
                </a:ln>
                <a:solidFill>
                  <a:srgbClr val="0070C0"/>
                </a:solidFill>
                <a:latin typeface="Laila SemiBold" pitchFamily="2" charset="0"/>
                <a:cs typeface="Laila SemiBold" pitchFamily="2" charset="0"/>
              </a:rPr>
            </a:br>
            <a:r>
              <a:rPr lang="hi-IN" dirty="0">
                <a:ln>
                  <a:solidFill>
                    <a:srgbClr val="0070C0"/>
                  </a:solidFill>
                </a:ln>
                <a:solidFill>
                  <a:srgbClr val="0070C0"/>
                </a:solidFill>
                <a:latin typeface="Laila SemiBold" pitchFamily="2" charset="0"/>
                <a:cs typeface="Laila SemiBold" pitchFamily="2" charset="0"/>
              </a:rPr>
              <a:t>निहारा – </a:t>
            </a:r>
            <a:r>
              <a:rPr lang="hi-IN" dirty="0" smtClean="0">
                <a:ln>
                  <a:solidFill>
                    <a:srgbClr val="0070C0"/>
                  </a:solidFill>
                </a:ln>
                <a:solidFill>
                  <a:srgbClr val="0070C0"/>
                </a:solidFill>
                <a:latin typeface="Laila SemiBold" pitchFamily="2" charset="0"/>
                <a:cs typeface="Laila SemiBold" pitchFamily="2" charset="0"/>
              </a:rPr>
              <a:t>देखा</a:t>
            </a:r>
            <a:endParaRPr lang="en-US" dirty="0">
              <a:ln>
                <a:solidFill>
                  <a:srgbClr val="0070C0"/>
                </a:solidFill>
              </a:ln>
              <a:solidFill>
                <a:srgbClr val="0070C0"/>
              </a:solidFill>
              <a:latin typeface="Laila SemiBold" pitchFamily="2" charset="0"/>
              <a:cs typeface="Laila SemiBold" pitchFamily="2" charset="0"/>
            </a:endParaRPr>
          </a:p>
        </p:txBody>
      </p:sp>
      <p:pic>
        <p:nvPicPr>
          <p:cNvPr id="1026" name="Picture 2" descr="माउंट एवरेस्ट की ऊंचाई 89,000 साल पहले प्राचीन नदी परिवर्तनों से जुड़ी ..."/>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67944" y="2784721"/>
            <a:ext cx="4865911" cy="2737075"/>
          </a:xfrm>
          <a:prstGeom prst="round2DiagRect">
            <a:avLst>
              <a:gd name="adj1" fmla="val 16667"/>
              <a:gd name="adj2" fmla="val 0"/>
            </a:avLst>
          </a:prstGeom>
          <a:ln w="28575" cap="sq">
            <a:solidFill>
              <a:srgbClr val="002060"/>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255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44650"/>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265212"/>
            <a:ext cx="3672407" cy="5112568"/>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TextBox 6"/>
          <p:cNvSpPr txBox="1"/>
          <p:nvPr/>
        </p:nvSpPr>
        <p:spPr>
          <a:xfrm>
            <a:off x="402690" y="361515"/>
            <a:ext cx="4632816" cy="3046988"/>
          </a:xfrm>
          <a:prstGeom prst="rect">
            <a:avLst/>
          </a:prstGeom>
          <a:noFill/>
        </p:spPr>
        <p:txBody>
          <a:bodyPr wrap="square" rtlCol="0">
            <a:spAutoFit/>
          </a:bodyPr>
          <a:lstStyle/>
          <a:p>
            <a:r>
              <a:rPr lang="hi-IN" sz="1600" dirty="0" smtClean="0">
                <a:solidFill>
                  <a:srgbClr val="FFFF00"/>
                </a:solidFill>
                <a:latin typeface="Laila SemiBold" pitchFamily="2" charset="0"/>
                <a:cs typeface="Laila SemiBold" pitchFamily="2" charset="0"/>
              </a:rPr>
              <a:t>एवरेस्ट </a:t>
            </a:r>
            <a:r>
              <a:rPr lang="hi-IN" sz="1600" dirty="0">
                <a:solidFill>
                  <a:srgbClr val="FFFF00"/>
                </a:solidFill>
                <a:latin typeface="Laila SemiBold" pitchFamily="2" charset="0"/>
                <a:cs typeface="Laila SemiBold" pitchFamily="2" charset="0"/>
              </a:rPr>
              <a:t>की तरफ गौर से देखते हुए, मैंने एक भारी बर्फ का बड़ा फूल (प्लूम) देखा, जो पर्वत-शिखर पर लहराता एक ध्वज-सा लग रहा था। मुझे बताया गया कि यह दृश्य शिखर की ऊपरी सतह के आसपास 150 किलोमीटर अथवा इससे भी अधिक की गति से हवा चलने के कारण बनता था, क्योंकि तेज़ हवा से सूखा बर्फ पर्वत पर उड़ता रहता था। बर्फ का यह ध्वज 10 किलोमीटर या इससे भी लंबा हो सकता था। शिखर पर जानेवाले प्रत्येक व्यक्ति को दक्षिण-पूर्वी पहाड़ी पर इन तूफानों को झेलना पड़ता था, विशेषकर खराब मौसम में। यह मुझे डराने के लिए काफ़ी था, फिर भी मैं एवरेस्ट के प्रति विचित्र रूप से आकर्षित थी और इसकी कठिनतम चुनौतियों का सामना करना चाहती थी</a:t>
            </a:r>
            <a:r>
              <a:rPr lang="hi-IN" sz="1600" dirty="0" smtClean="0">
                <a:solidFill>
                  <a:srgbClr val="FFFF00"/>
                </a:solidFill>
                <a:latin typeface="Laila SemiBold" pitchFamily="2" charset="0"/>
                <a:cs typeface="Laila SemiBold" pitchFamily="2" charset="0"/>
              </a:rPr>
              <a:t>।</a:t>
            </a:r>
            <a:endParaRPr lang="en-US" sz="1600" dirty="0">
              <a:solidFill>
                <a:srgbClr val="FFFF00"/>
              </a:solidFill>
              <a:latin typeface="Laila SemiBold" pitchFamily="2" charset="0"/>
              <a:cs typeface="Laila SemiBold" pitchFamily="2" charset="0"/>
            </a:endParaRPr>
          </a:p>
        </p:txBody>
      </p:sp>
      <p:pic>
        <p:nvPicPr>
          <p:cNvPr id="2050" name="Picture 2" descr="Kailash Mansarovar: क्या है हिंदू धर्म में कैलाश मानसरोवर का महत्व"/>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367" b="32154"/>
          <a:stretch/>
        </p:blipFill>
        <p:spPr bwMode="auto">
          <a:xfrm>
            <a:off x="5280765" y="361515"/>
            <a:ext cx="3551019" cy="2232248"/>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pic>
        <p:nvPicPr>
          <p:cNvPr id="2052" name="Picture 4" descr="दक्षिण भारत में भी है 'एवरेस्ट', क्या आप जानते हैं नाम? – TV9 Bharatvarsh"/>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808"/>
          <a:stretch/>
        </p:blipFill>
        <p:spPr bwMode="auto">
          <a:xfrm>
            <a:off x="395536" y="3408502"/>
            <a:ext cx="4529350" cy="1835479"/>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pic>
        <p:nvPicPr>
          <p:cNvPr id="2054" name="Picture 6" descr="नेपाल और चीन मिलकर फिर से नापेंगे माउंट एवरेस्ट की नई ऊंचाई, भूकंप के बाद  आया है अंतर - Nepal, China agree to remeasure height of Mt Everes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080" y="2752430"/>
            <a:ext cx="3539704" cy="2491551"/>
          </a:xfrm>
          <a:prstGeom prst="roundRect">
            <a:avLst>
              <a:gd name="adj" fmla="val 5862"/>
            </a:avLst>
          </a:prstGeom>
          <a:solidFill>
            <a:srgbClr val="FFFFFF"/>
          </a:solidFill>
          <a:ln w="38100" cap="sq">
            <a:solidFill>
              <a:srgbClr val="00206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20312210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553244"/>
            <a:ext cx="3600400" cy="4524315"/>
          </a:xfrm>
          <a:prstGeom prst="rect">
            <a:avLst/>
          </a:prstGeom>
          <a:noFill/>
        </p:spPr>
        <p:txBody>
          <a:bodyPr wrap="square" rtlCol="0">
            <a:spAutoFit/>
          </a:bodyPr>
          <a:lstStyle/>
          <a:p>
            <a:r>
              <a:rPr lang="hi-IN" dirty="0" smtClean="0">
                <a:ln>
                  <a:solidFill>
                    <a:srgbClr val="002060"/>
                  </a:solidFill>
                </a:ln>
                <a:solidFill>
                  <a:srgbClr val="002060"/>
                </a:solidFill>
                <a:latin typeface="Laila SemiBold" pitchFamily="2" charset="0"/>
                <a:cs typeface="Laila SemiBold" pitchFamily="2" charset="0"/>
              </a:rPr>
              <a:t>जब </a:t>
            </a:r>
            <a:r>
              <a:rPr lang="hi-IN" dirty="0">
                <a:ln>
                  <a:solidFill>
                    <a:srgbClr val="002060"/>
                  </a:solidFill>
                </a:ln>
                <a:solidFill>
                  <a:srgbClr val="002060"/>
                </a:solidFill>
                <a:latin typeface="Laila SemiBold" pitchFamily="2" charset="0"/>
                <a:cs typeface="Laila SemiBold" pitchFamily="2" charset="0"/>
              </a:rPr>
              <a:t>हम 26 मार्च को पैरिच पहुँचे, हमें हिम-स्खलन के कारण हुई एक शेरपा कुली की मृत्यु का दुःखद समाचार मिला। खुंभु हिमपात पर जानेवाले अभियान-दल के रास्ते के बाईं तरफ़ सीधी पहाड़ी के धसकने से, ल्होत्से की ओर से एक बहुत बड़ी बर्फ की चट्टान नीचे खिसक आई थी। सोलह शेरपा कुलियों के दल में से एक की मृत्यु हो गई और चार घायल हो गए थे।</a:t>
            </a:r>
            <a:br>
              <a:rPr lang="hi-IN" dirty="0">
                <a:ln>
                  <a:solidFill>
                    <a:srgbClr val="002060"/>
                  </a:solidFill>
                </a:ln>
                <a:solidFill>
                  <a:srgbClr val="002060"/>
                </a:solidFill>
                <a:latin typeface="Laila SemiBold" pitchFamily="2" charset="0"/>
                <a:cs typeface="Laila SemiBold" pitchFamily="2" charset="0"/>
              </a:rPr>
            </a:br>
            <a:r>
              <a:rPr lang="hi-IN" dirty="0">
                <a:ln>
                  <a:solidFill>
                    <a:srgbClr val="002060"/>
                  </a:solidFill>
                </a:ln>
                <a:solidFill>
                  <a:srgbClr val="002060"/>
                </a:solidFill>
                <a:latin typeface="Laila SemiBold" pitchFamily="2" charset="0"/>
                <a:cs typeface="Laila SemiBold" pitchFamily="2" charset="0"/>
              </a:rPr>
              <a:t>इस समाचार के कारण अभियान दल के सदस्यों के चेहरों पर छाए अवसाद को देखकर हमारे नेता कर्नल खुल्लर ने स्पष्ट किया कि एवरेस्ट जैसे महान अभियान में खतरों को और कभी-कभी तो मृत्यु भी आदमी को सहज भाव से स्वीकार करनी चाहिए</a:t>
            </a:r>
            <a:r>
              <a:rPr lang="hi-IN" dirty="0" smtClean="0">
                <a:ln>
                  <a:solidFill>
                    <a:srgbClr val="002060"/>
                  </a:solidFill>
                </a:ln>
                <a:solidFill>
                  <a:srgbClr val="002060"/>
                </a:solidFill>
                <a:latin typeface="Laila SemiBold" pitchFamily="2" charset="0"/>
                <a:cs typeface="Laila SemiBold" pitchFamily="2" charset="0"/>
              </a:rPr>
              <a:t>।</a:t>
            </a:r>
            <a:endParaRPr lang="en-US" dirty="0">
              <a:ln>
                <a:solidFill>
                  <a:srgbClr val="002060"/>
                </a:solidFill>
              </a:ln>
              <a:solidFill>
                <a:srgbClr val="002060"/>
              </a:solidFill>
              <a:latin typeface="Laila SemiBold" pitchFamily="2" charset="0"/>
              <a:cs typeface="Laila SemiBold" pitchFamily="2" charset="0"/>
            </a:endParaRPr>
          </a:p>
        </p:txBody>
      </p:sp>
      <p:sp>
        <p:nvSpPr>
          <p:cNvPr id="4" name="Rounded Rectangle 3"/>
          <p:cNvSpPr/>
          <p:nvPr/>
        </p:nvSpPr>
        <p:spPr>
          <a:xfrm>
            <a:off x="323528" y="278518"/>
            <a:ext cx="8422220" cy="5171270"/>
          </a:xfrm>
          <a:prstGeom prst="roundRect">
            <a:avLst>
              <a:gd name="adj" fmla="val 3933"/>
            </a:avLst>
          </a:prstGeom>
          <a:noFill/>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4788024" y="409228"/>
            <a:ext cx="3816424" cy="1121356"/>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b="1" dirty="0">
                <a:solidFill>
                  <a:srgbClr val="C00000"/>
                </a:solidFill>
                <a:latin typeface="Laila SemiBold" panose="02000000000000000000" pitchFamily="2" charset="0"/>
                <a:cs typeface="Laila SemiBold" panose="02000000000000000000" pitchFamily="2" charset="0"/>
              </a:rPr>
              <a:t>हिम-स्खलन – </a:t>
            </a:r>
            <a:r>
              <a:rPr lang="hi-IN" dirty="0">
                <a:solidFill>
                  <a:srgbClr val="C00000"/>
                </a:solidFill>
                <a:latin typeface="Laila SemiBold" panose="02000000000000000000" pitchFamily="2" charset="0"/>
                <a:cs typeface="Laila SemiBold" panose="02000000000000000000" pitchFamily="2" charset="0"/>
              </a:rPr>
              <a:t>बर्फ का खिसकना</a:t>
            </a:r>
            <a:r>
              <a:rPr lang="hi-IN" b="1" dirty="0">
                <a:solidFill>
                  <a:srgbClr val="C00000"/>
                </a:solidFill>
                <a:latin typeface="Laila SemiBold" panose="02000000000000000000" pitchFamily="2" charset="0"/>
                <a:cs typeface="Laila SemiBold" panose="02000000000000000000" pitchFamily="2" charset="0"/>
              </a:rPr>
              <a:t/>
            </a:r>
            <a:br>
              <a:rPr lang="hi-IN" b="1" dirty="0">
                <a:solidFill>
                  <a:srgbClr val="C00000"/>
                </a:solidFill>
                <a:latin typeface="Laila SemiBold" panose="02000000000000000000" pitchFamily="2" charset="0"/>
                <a:cs typeface="Laila SemiBold" panose="02000000000000000000" pitchFamily="2" charset="0"/>
              </a:rPr>
            </a:br>
            <a:r>
              <a:rPr lang="hi-IN" b="1" dirty="0">
                <a:solidFill>
                  <a:srgbClr val="C00000"/>
                </a:solidFill>
                <a:latin typeface="Laila SemiBold" panose="02000000000000000000" pitchFamily="2" charset="0"/>
                <a:cs typeface="Laila SemiBold" panose="02000000000000000000" pitchFamily="2" charset="0"/>
              </a:rPr>
              <a:t>अवसाद – </a:t>
            </a:r>
            <a:r>
              <a:rPr lang="hi-IN" dirty="0">
                <a:solidFill>
                  <a:srgbClr val="C00000"/>
                </a:solidFill>
                <a:latin typeface="Laila SemiBold" panose="02000000000000000000" pitchFamily="2" charset="0"/>
                <a:cs typeface="Laila SemiBold" panose="02000000000000000000" pitchFamily="2" charset="0"/>
              </a:rPr>
              <a:t>उदासी</a:t>
            </a:r>
            <a:endParaRPr lang="en-US" dirty="0">
              <a:solidFill>
                <a:srgbClr val="C00000"/>
              </a:solidFill>
              <a:latin typeface="Laila SemiBold" panose="02000000000000000000" pitchFamily="2" charset="0"/>
              <a:cs typeface="Laila SemiBold" panose="02000000000000000000" pitchFamily="2" charset="0"/>
            </a:endParaRPr>
          </a:p>
        </p:txBody>
      </p:sp>
    </p:spTree>
    <p:extLst>
      <p:ext uri="{BB962C8B-B14F-4D97-AF65-F5344CB8AC3E}">
        <p14:creationId xmlns:p14="http://schemas.microsoft.com/office/powerpoint/2010/main" val="453331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13819"/>
            <a:ext cx="9073008" cy="5651993"/>
          </a:xfrm>
          <a:prstGeom prst="rect">
            <a:avLst/>
          </a:prstGeom>
          <a:ln>
            <a:noFill/>
          </a:ln>
          <a:effectLst>
            <a:softEdge rad="112500"/>
          </a:effectLst>
        </p:spPr>
      </p:pic>
      <p:sp>
        <p:nvSpPr>
          <p:cNvPr id="4" name="Rounded Rectangle 3"/>
          <p:cNvSpPr/>
          <p:nvPr/>
        </p:nvSpPr>
        <p:spPr>
          <a:xfrm>
            <a:off x="187016" y="297849"/>
            <a:ext cx="8489439" cy="2271619"/>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51520" y="337220"/>
            <a:ext cx="8352928" cy="2308324"/>
          </a:xfrm>
          <a:prstGeom prst="rect">
            <a:avLst/>
          </a:prstGeom>
          <a:noFill/>
        </p:spPr>
        <p:txBody>
          <a:bodyPr wrap="square" rtlCol="0">
            <a:spAutoFit/>
          </a:bodyPr>
          <a:lstStyle/>
          <a:p>
            <a:pPr algn="just"/>
            <a:r>
              <a:rPr lang="hi-IN" dirty="0" smtClean="0">
                <a:solidFill>
                  <a:srgbClr val="FFFF00"/>
                </a:solidFill>
                <a:latin typeface="Laila SemiBold" pitchFamily="2" charset="0"/>
                <a:cs typeface="Laila SemiBold" pitchFamily="2" charset="0"/>
              </a:rPr>
              <a:t>उपनेता </a:t>
            </a:r>
            <a:r>
              <a:rPr lang="hi-IN" dirty="0">
                <a:solidFill>
                  <a:srgbClr val="FFFF00"/>
                </a:solidFill>
                <a:latin typeface="Laila SemiBold" pitchFamily="2" charset="0"/>
                <a:cs typeface="Laila SemiBold" pitchFamily="2" charset="0"/>
              </a:rPr>
              <a:t>प्रेमचंद, जो अग्रिम दल का नेतृत्व कर रहे थे, 26 मार्च को पैरिच लौट आए। उन्होंने हमारी पहली बड़ी बाधा खुंभु हिमपात की स्थिति से हमें अवगत कराया। उन्होंने कहा कि उनके दल ने कैंप-एक (6000 मी.), जो हिमपात के ठीक ऊपर है, वहाँ तक का रास्ता साफ़ कर दिया है। उन्होंने यह भी बताया कि पुल बनाकर, रस्सियाँ बाँधकर तथा झंडियों से रास्ता चिह्नित कर, सभी बड़ी कठिनाइयों का जायज़ा ले लिया गया है। उन्होंने इस पर भी ध्यान दिलाया कि ग्लेशियर बर्फ की नदी है और बर्फ का गिरना अभी जारी है। हिमपात में अनियमित और अनिश्चित बदलाव के कारण अभी तक के किए गए सभी काम व्यर्थ हो सकते हैं और हमें रास्ता खोलने का काम दोबारा करना पड़ सकता है।</a:t>
            </a:r>
            <a:endParaRPr lang="en-IN" dirty="0">
              <a:solidFill>
                <a:srgbClr val="FFFF00"/>
              </a:solidFill>
              <a:latin typeface="Laila SemiBold" pitchFamily="2" charset="0"/>
              <a:cs typeface="Laila SemiBold" pitchFamily="2" charset="0"/>
            </a:endParaRPr>
          </a:p>
          <a:p>
            <a:pPr algn="just"/>
            <a:endParaRPr lang="en-US" dirty="0">
              <a:ln>
                <a:solidFill>
                  <a:srgbClr val="0070C0"/>
                </a:solidFill>
              </a:ln>
              <a:solidFill>
                <a:srgbClr val="0070C0"/>
              </a:solidFill>
              <a:latin typeface="Laila SemiBold" pitchFamily="2" charset="0"/>
              <a:cs typeface="Laila SemiBold" pitchFamily="2" charset="0"/>
            </a:endParaRPr>
          </a:p>
        </p:txBody>
      </p:sp>
    </p:spTree>
    <p:extLst>
      <p:ext uri="{BB962C8B-B14F-4D97-AF65-F5344CB8AC3E}">
        <p14:creationId xmlns:p14="http://schemas.microsoft.com/office/powerpoint/2010/main" val="421213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67544" y="440000"/>
            <a:ext cx="7920880" cy="2246769"/>
          </a:xfrm>
          <a:prstGeom prst="rect">
            <a:avLst/>
          </a:prstGeom>
          <a:noFill/>
        </p:spPr>
        <p:txBody>
          <a:bodyPr wrap="square" rtlCol="0">
            <a:spAutoFit/>
          </a:bodyPr>
          <a:lstStyle/>
          <a:p>
            <a:r>
              <a:rPr lang="hi-IN" sz="2000" dirty="0" smtClean="0">
                <a:solidFill>
                  <a:srgbClr val="002060"/>
                </a:solidFill>
                <a:latin typeface="Laila SemiBold" panose="02000000000000000000" pitchFamily="2" charset="0"/>
                <a:cs typeface="Laila SemiBold" panose="02000000000000000000" pitchFamily="2" charset="0"/>
              </a:rPr>
              <a:t>‘</a:t>
            </a:r>
            <a:r>
              <a:rPr lang="hi-IN" sz="2000" dirty="0">
                <a:solidFill>
                  <a:srgbClr val="002060"/>
                </a:solidFill>
                <a:latin typeface="Laila SemiBold" panose="02000000000000000000" pitchFamily="2" charset="0"/>
                <a:cs typeface="Laila SemiBold" panose="02000000000000000000" pitchFamily="2" charset="0"/>
              </a:rPr>
              <a:t>बेस कैंप’ में पहुँचने से पहले हमें एक और मृत्यु की खबर मिली। जलवायु अनुकूल न होने के कारण एक रसोई सहायक की मृत्यु हो गई थी। निश्चित रूप से हम आशाजनक स्थिति में नहीं चल रहे थे।</a:t>
            </a:r>
            <a:br>
              <a:rPr lang="hi-IN" sz="2000" dirty="0">
                <a:solidFill>
                  <a:srgbClr val="002060"/>
                </a:solidFill>
                <a:latin typeface="Laila SemiBold" panose="02000000000000000000" pitchFamily="2" charset="0"/>
                <a:cs typeface="Laila SemiBold" panose="02000000000000000000" pitchFamily="2" charset="0"/>
              </a:rPr>
            </a:br>
            <a:r>
              <a:rPr lang="hi-IN" sz="2000" dirty="0">
                <a:solidFill>
                  <a:srgbClr val="002060"/>
                </a:solidFill>
                <a:latin typeface="Laila SemiBold" panose="02000000000000000000" pitchFamily="2" charset="0"/>
                <a:cs typeface="Laila SemiBold" panose="02000000000000000000" pitchFamily="2" charset="0"/>
              </a:rPr>
              <a:t>एवरेस्ट शिखर को मैंने पहले दो बार देखा था, लेकिन एक दूरी से। बेस कैंप पहुँचाने पर दूसरे दिन मैंने एवरेस्ट पर्वत तथा इसकी अन्य श्रेणियों को देखा। मैं भौंचक्की होकर खड़ी रह गई और एवरेस्ट, ल्होत्से और नुत्से की ऊँचाइयों से घिरी, बर्फीली टेढ़ी-मेढ़ी नदी को निहारती रही।</a:t>
            </a:r>
            <a:endParaRPr lang="en-US" sz="2000" dirty="0">
              <a:ln>
                <a:solidFill>
                  <a:srgbClr val="0070C0"/>
                </a:solidFill>
              </a:ln>
              <a:solidFill>
                <a:srgbClr val="002060"/>
              </a:solidFill>
              <a:latin typeface="Laila SemiBold" pitchFamily="2" charset="0"/>
              <a:cs typeface="Laila SemiBold" pitchFamily="2" charset="0"/>
            </a:endParaRPr>
          </a:p>
        </p:txBody>
      </p:sp>
      <p:pic>
        <p:nvPicPr>
          <p:cNvPr id="4" name="Picture 4" descr="https://encrypted-tbn0.gstatic.com/images?q=tbn:ANd9GcROXSXbxql7xcSBWxCIFERpYU6EuYTzZ9olVg&amp;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8031" y="2353444"/>
            <a:ext cx="3600400" cy="2696826"/>
          </a:xfrm>
          <a:prstGeom prst="roundRect">
            <a:avLst>
              <a:gd name="adj" fmla="val 2948"/>
            </a:avLst>
          </a:prstGeom>
          <a:solidFill>
            <a:srgbClr val="FFFFFF"/>
          </a:solidFill>
          <a:ln w="19050" cap="sq">
            <a:solidFill>
              <a:srgbClr val="002060"/>
            </a:solidFill>
            <a:miter lim="800000"/>
          </a:ln>
          <a:effectLst>
            <a:reflection blurRad="12700" stA="2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9714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96" y="13819"/>
            <a:ext cx="9073008" cy="5651993"/>
          </a:xfrm>
          <a:prstGeom prst="rect">
            <a:avLst/>
          </a:prstGeom>
          <a:ln>
            <a:noFill/>
          </a:ln>
          <a:effectLst>
            <a:softEdge rad="112500"/>
          </a:effectLst>
        </p:spPr>
      </p:pic>
      <p:sp>
        <p:nvSpPr>
          <p:cNvPr id="4" name="Rounded Rectangle 3"/>
          <p:cNvSpPr/>
          <p:nvPr/>
        </p:nvSpPr>
        <p:spPr>
          <a:xfrm>
            <a:off x="187016" y="297849"/>
            <a:ext cx="8489439" cy="2271619"/>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218293" y="3145532"/>
            <a:ext cx="3435217" cy="1656184"/>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b="1" dirty="0">
                <a:solidFill>
                  <a:srgbClr val="C00000"/>
                </a:solidFill>
                <a:latin typeface="Laila SemiBold" panose="02000000000000000000" pitchFamily="2" charset="0"/>
                <a:cs typeface="Laila SemiBold" panose="02000000000000000000" pitchFamily="2" charset="0"/>
              </a:rPr>
              <a:t>खंडों – </a:t>
            </a:r>
            <a:r>
              <a:rPr lang="hi-IN" dirty="0">
                <a:solidFill>
                  <a:srgbClr val="C00000"/>
                </a:solidFill>
                <a:latin typeface="Laila SemiBold" panose="02000000000000000000" pitchFamily="2" charset="0"/>
                <a:cs typeface="Laila SemiBold" panose="02000000000000000000" pitchFamily="2" charset="0"/>
              </a:rPr>
              <a:t>टुकड़ों</a:t>
            </a:r>
            <a:r>
              <a:rPr lang="hi-IN" b="1" dirty="0">
                <a:solidFill>
                  <a:srgbClr val="C00000"/>
                </a:solidFill>
                <a:latin typeface="Laila SemiBold" panose="02000000000000000000" pitchFamily="2" charset="0"/>
                <a:cs typeface="Laila SemiBold" panose="02000000000000000000" pitchFamily="2" charset="0"/>
              </a:rPr>
              <a:t/>
            </a:r>
            <a:br>
              <a:rPr lang="hi-IN" b="1" dirty="0">
                <a:solidFill>
                  <a:srgbClr val="C00000"/>
                </a:solidFill>
                <a:latin typeface="Laila SemiBold" panose="02000000000000000000" pitchFamily="2" charset="0"/>
                <a:cs typeface="Laila SemiBold" panose="02000000000000000000" pitchFamily="2" charset="0"/>
              </a:rPr>
            </a:br>
            <a:r>
              <a:rPr lang="hi-IN" b="1" dirty="0">
                <a:solidFill>
                  <a:srgbClr val="C00000"/>
                </a:solidFill>
                <a:latin typeface="Laila SemiBold" panose="02000000000000000000" pitchFamily="2" charset="0"/>
                <a:cs typeface="Laila SemiBold" panose="02000000000000000000" pitchFamily="2" charset="0"/>
              </a:rPr>
              <a:t>अव्यवस्थित – </a:t>
            </a:r>
            <a:r>
              <a:rPr lang="hi-IN" dirty="0">
                <a:solidFill>
                  <a:srgbClr val="C00000"/>
                </a:solidFill>
                <a:latin typeface="Laila SemiBold" panose="02000000000000000000" pitchFamily="2" charset="0"/>
                <a:cs typeface="Laila SemiBold" panose="02000000000000000000" pitchFamily="2" charset="0"/>
              </a:rPr>
              <a:t>बिना किसी व्यवस्था के</a:t>
            </a:r>
            <a:r>
              <a:rPr lang="hi-IN" b="1" dirty="0">
                <a:solidFill>
                  <a:srgbClr val="C00000"/>
                </a:solidFill>
                <a:latin typeface="Laila SemiBold" panose="02000000000000000000" pitchFamily="2" charset="0"/>
                <a:cs typeface="Laila SemiBold" panose="02000000000000000000" pitchFamily="2" charset="0"/>
              </a:rPr>
              <a:t/>
            </a:r>
            <a:br>
              <a:rPr lang="hi-IN" b="1" dirty="0">
                <a:solidFill>
                  <a:srgbClr val="C00000"/>
                </a:solidFill>
                <a:latin typeface="Laila SemiBold" panose="02000000000000000000" pitchFamily="2" charset="0"/>
                <a:cs typeface="Laila SemiBold" panose="02000000000000000000" pitchFamily="2" charset="0"/>
              </a:rPr>
            </a:br>
            <a:r>
              <a:rPr lang="hi-IN" b="1" dirty="0">
                <a:solidFill>
                  <a:srgbClr val="C00000"/>
                </a:solidFill>
                <a:latin typeface="Laila SemiBold" panose="02000000000000000000" pitchFamily="2" charset="0"/>
                <a:cs typeface="Laila SemiBold" panose="02000000000000000000" pitchFamily="2" charset="0"/>
              </a:rPr>
              <a:t>तत्काल – </a:t>
            </a:r>
            <a:r>
              <a:rPr lang="hi-IN" dirty="0">
                <a:solidFill>
                  <a:srgbClr val="C00000"/>
                </a:solidFill>
                <a:latin typeface="Laila SemiBold" panose="02000000000000000000" pitchFamily="2" charset="0"/>
                <a:cs typeface="Laila SemiBold" panose="02000000000000000000" pitchFamily="2" charset="0"/>
              </a:rPr>
              <a:t>अचानक</a:t>
            </a:r>
            <a:r>
              <a:rPr lang="hi-IN" b="1" dirty="0">
                <a:solidFill>
                  <a:srgbClr val="C00000"/>
                </a:solidFill>
                <a:latin typeface="Laila SemiBold" panose="02000000000000000000" pitchFamily="2" charset="0"/>
                <a:cs typeface="Laila SemiBold" panose="02000000000000000000" pitchFamily="2" charset="0"/>
              </a:rPr>
              <a:t/>
            </a:r>
            <a:br>
              <a:rPr lang="hi-IN" b="1" dirty="0">
                <a:solidFill>
                  <a:srgbClr val="C00000"/>
                </a:solidFill>
                <a:latin typeface="Laila SemiBold" panose="02000000000000000000" pitchFamily="2" charset="0"/>
                <a:cs typeface="Laila SemiBold" panose="02000000000000000000" pitchFamily="2" charset="0"/>
              </a:rPr>
            </a:br>
            <a:r>
              <a:rPr lang="hi-IN" b="1" dirty="0">
                <a:solidFill>
                  <a:srgbClr val="C00000"/>
                </a:solidFill>
                <a:latin typeface="Laila SemiBold" panose="02000000000000000000" pitchFamily="2" charset="0"/>
                <a:cs typeface="Laila SemiBold" panose="02000000000000000000" pitchFamily="2" charset="0"/>
              </a:rPr>
              <a:t>हिम-विदर – </a:t>
            </a:r>
            <a:r>
              <a:rPr lang="hi-IN" dirty="0">
                <a:solidFill>
                  <a:srgbClr val="C00000"/>
                </a:solidFill>
                <a:latin typeface="Laila SemiBold" panose="02000000000000000000" pitchFamily="2" charset="0"/>
                <a:cs typeface="Laila SemiBold" panose="02000000000000000000" pitchFamily="2" charset="0"/>
              </a:rPr>
              <a:t>दरार</a:t>
            </a:r>
            <a:r>
              <a:rPr lang="hi-IN" b="1" dirty="0">
                <a:solidFill>
                  <a:srgbClr val="C00000"/>
                </a:solidFill>
                <a:latin typeface="Laila SemiBold" panose="02000000000000000000" pitchFamily="2" charset="0"/>
                <a:cs typeface="Laila SemiBold" panose="02000000000000000000" pitchFamily="2" charset="0"/>
              </a:rPr>
              <a:t/>
            </a:r>
            <a:br>
              <a:rPr lang="hi-IN" b="1" dirty="0">
                <a:solidFill>
                  <a:srgbClr val="C00000"/>
                </a:solidFill>
                <a:latin typeface="Laila SemiBold" panose="02000000000000000000" pitchFamily="2" charset="0"/>
                <a:cs typeface="Laila SemiBold" panose="02000000000000000000" pitchFamily="2" charset="0"/>
              </a:rPr>
            </a:br>
            <a:r>
              <a:rPr lang="hi-IN" b="1" dirty="0">
                <a:solidFill>
                  <a:srgbClr val="C00000"/>
                </a:solidFill>
                <a:latin typeface="Laila SemiBold" panose="02000000000000000000" pitchFamily="2" charset="0"/>
                <a:cs typeface="Laila SemiBold" panose="02000000000000000000" pitchFamily="2" charset="0"/>
              </a:rPr>
              <a:t>संपूर्ण प्रवास – </a:t>
            </a:r>
            <a:r>
              <a:rPr lang="hi-IN" dirty="0">
                <a:solidFill>
                  <a:srgbClr val="C00000"/>
                </a:solidFill>
                <a:latin typeface="Laila SemiBold" panose="02000000000000000000" pitchFamily="2" charset="0"/>
                <a:cs typeface="Laila SemiBold" panose="02000000000000000000" pitchFamily="2" charset="0"/>
              </a:rPr>
              <a:t>पुरे सफर के दौरान</a:t>
            </a:r>
            <a:endParaRPr lang="en-US" dirty="0">
              <a:solidFill>
                <a:srgbClr val="C00000"/>
              </a:solidFill>
              <a:latin typeface="Laila SemiBold" panose="02000000000000000000" pitchFamily="2" charset="0"/>
              <a:cs typeface="Laila SemiBold" panose="02000000000000000000" pitchFamily="2" charset="0"/>
            </a:endParaRPr>
          </a:p>
        </p:txBody>
      </p:sp>
      <p:sp>
        <p:nvSpPr>
          <p:cNvPr id="7" name="TextBox 6"/>
          <p:cNvSpPr txBox="1"/>
          <p:nvPr/>
        </p:nvSpPr>
        <p:spPr>
          <a:xfrm>
            <a:off x="251520" y="337220"/>
            <a:ext cx="8352928" cy="2246769"/>
          </a:xfrm>
          <a:prstGeom prst="rect">
            <a:avLst/>
          </a:prstGeom>
          <a:noFill/>
        </p:spPr>
        <p:txBody>
          <a:bodyPr wrap="square" rtlCol="0">
            <a:spAutoFit/>
          </a:bodyPr>
          <a:lstStyle/>
          <a:p>
            <a:pPr algn="just"/>
            <a:r>
              <a:rPr lang="hi-IN" sz="2000" dirty="0">
                <a:solidFill>
                  <a:srgbClr val="7030A0"/>
                </a:solidFill>
                <a:latin typeface="Laila SemiBold" panose="02000000000000000000" pitchFamily="2" charset="0"/>
                <a:cs typeface="Laila SemiBold" panose="02000000000000000000" pitchFamily="2" charset="0"/>
              </a:rPr>
              <a:t>हिमपात अपने आपमें एक तरह से बर्फ के खंडों का अव्यवस्थित ढंग से गिरना ही था। हमें बताया गया कि ग्लेशियर के बहने से अकसर बर्फ में हलचल हो जाती थी, जिससे बड़ी-बड़ी बर्फ की चट्टाने तत्काल गिर जाया करती थीं और अन्य कारणों से भी अचानक प्रायः खतरनाक स्थिति धारण कर लेती थीं। सीधे धरातल पर दरार पड़ने का विचार और इस दरार का गहरे-चैडे़ हिम-विदर में बदल जाने का मात्र खयाल ही बहुत डरावना था। इससे भी ज्यादा भयानक इस बात की जानकारी थी कि हमारे संपूर्ण प्रवास के दौरान हिमपात लगभग एक दर्जन आरोहियों और कुलियों को प्रतिदिन छूता रहेगा।</a:t>
            </a:r>
            <a:endParaRPr lang="en-US" sz="2400" dirty="0">
              <a:ln>
                <a:solidFill>
                  <a:srgbClr val="002060"/>
                </a:solidFill>
              </a:ln>
              <a:solidFill>
                <a:srgbClr val="7030A0"/>
              </a:solidFill>
              <a:latin typeface="Laila SemiBold" pitchFamily="2" charset="0"/>
              <a:cs typeface="Laila SemiBold" pitchFamily="2" charset="0"/>
            </a:endParaRPr>
          </a:p>
        </p:txBody>
      </p:sp>
      <p:pic>
        <p:nvPicPr>
          <p:cNvPr id="2052" name="Picture 4" descr="https://cdn.mos.cms.futurecdn.net/D9bzCVeZLHQnZ6bUWvAkrW.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2603" y="2691371"/>
            <a:ext cx="4903852" cy="275841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6371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569</TotalTime>
  <Words>3525</Words>
  <Application>Microsoft Office PowerPoint</Application>
  <PresentationFormat>On-screen Show (16:10)</PresentationFormat>
  <Paragraphs>74</Paragraphs>
  <Slides>23</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Bell MT</vt:lpstr>
      <vt:lpstr>Calibri</vt:lpstr>
      <vt:lpstr>Constantia</vt:lpstr>
      <vt:lpstr>Georgia</vt:lpstr>
      <vt:lpstr>Laila SemiBold</vt:lpstr>
      <vt:lpstr>Mangal</vt:lpstr>
      <vt:lpstr>Times New Roman</vt:lpstr>
      <vt:lpstr>Wingdings 2</vt:lpstr>
      <vt:lpstr>Paper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Redax Yadav</dc:creator>
  <cp:lastModifiedBy>Redax Yadav</cp:lastModifiedBy>
  <cp:revision>186</cp:revision>
  <dcterms:created xsi:type="dcterms:W3CDTF">2025-03-31T03:58:13Z</dcterms:created>
  <dcterms:modified xsi:type="dcterms:W3CDTF">2025-05-22T10:24:58Z</dcterms:modified>
</cp:coreProperties>
</file>