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9" d="100"/>
          <a:sy n="89" d="100"/>
        </p:scale>
        <p:origin x="620" y="56"/>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83504B-68D7-4CF7-B51C-00B61537AD70}" type="datetimeFigureOut">
              <a:rPr lang="en-US" smtClean="0"/>
              <a:t>5/24/2025</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2149F3-18D5-4EDF-A9CB-EE2967EEAB86}" type="slidenum">
              <a:rPr lang="en-US" smtClean="0"/>
              <a:t>‹#›</a:t>
            </a:fld>
            <a:endParaRPr lang="en-US"/>
          </a:p>
        </p:txBody>
      </p:sp>
    </p:spTree>
    <p:extLst>
      <p:ext uri="{BB962C8B-B14F-4D97-AF65-F5344CB8AC3E}">
        <p14:creationId xmlns:p14="http://schemas.microsoft.com/office/powerpoint/2010/main" val="3880266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3</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4</a:t>
            </a:fld>
            <a:endParaRPr lang="en-US"/>
          </a:p>
        </p:txBody>
      </p:sp>
    </p:spTree>
    <p:extLst>
      <p:ext uri="{BB962C8B-B14F-4D97-AF65-F5344CB8AC3E}">
        <p14:creationId xmlns:p14="http://schemas.microsoft.com/office/powerpoint/2010/main" val="1422609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C2149F3-18D5-4EDF-A9CB-EE2967EEAB86}" type="slidenum">
              <a:rPr lang="en-US" smtClean="0"/>
              <a:t>8</a:t>
            </a:fld>
            <a:endParaRPr lang="en-US"/>
          </a:p>
        </p:txBody>
      </p:sp>
    </p:spTree>
    <p:extLst>
      <p:ext uri="{BB962C8B-B14F-4D97-AF65-F5344CB8AC3E}">
        <p14:creationId xmlns:p14="http://schemas.microsoft.com/office/powerpoint/2010/main" val="14226094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083170"/>
            <a:ext cx="8305800" cy="9525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194777"/>
            <a:ext cx="8305800" cy="16510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2958439"/>
            <a:ext cx="2971800" cy="1323"/>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2958439"/>
            <a:ext cx="2971800" cy="1323"/>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2938585"/>
            <a:ext cx="45720" cy="3810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8ABDBC1-134D-4284-8529-DA562A375FC0}" type="datetimeFigureOut">
              <a:rPr lang="en-US" smtClean="0"/>
              <a:t>5/24/2025</a:t>
            </a:fld>
            <a:endParaRPr lang="en-US"/>
          </a:p>
        </p:txBody>
      </p:sp>
      <p:sp>
        <p:nvSpPr>
          <p:cNvPr id="16" name="Slide Number Placeholder 15"/>
          <p:cNvSpPr>
            <a:spLocks noGrp="1"/>
          </p:cNvSpPr>
          <p:nvPr>
            <p:ph type="sldNum" sz="quarter" idx="11"/>
          </p:nvPr>
        </p:nvSpPr>
        <p:spPr/>
        <p:txBody>
          <a:bodyPr/>
          <a:lstStyle/>
          <a:p>
            <a:fld id="{1D4AEFA6-8F40-45BF-AC80-972DF62F4934}"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ABDBC1-134D-4284-8529-DA562A375FC0}" type="datetimeFigureOut">
              <a:rPr lang="en-US" smtClean="0"/>
              <a:t>5/24/2025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5"/>
            <a:ext cx="2057400" cy="487627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28865"/>
            <a:ext cx="6019800" cy="48762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ABDBC1-134D-4284-8529-DA562A375FC0}" type="datetimeFigureOut">
              <a:rPr lang="en-US" smtClean="0"/>
              <a:t>5/24/2025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270000"/>
            <a:ext cx="8229600"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8ABDBC1-134D-4284-8529-DA562A375FC0}" type="datetimeFigureOut">
              <a:rPr lang="en-US" smtClean="0"/>
              <a:t>5/24/2025</a:t>
            </a:fld>
            <a:endParaRPr lang="en-US"/>
          </a:p>
        </p:txBody>
      </p:sp>
      <p:sp>
        <p:nvSpPr>
          <p:cNvPr id="15" name="Slide Number Placeholder 14"/>
          <p:cNvSpPr>
            <a:spLocks noGrp="1"/>
          </p:cNvSpPr>
          <p:nvPr>
            <p:ph type="sldNum" sz="quarter" idx="15"/>
          </p:nvPr>
        </p:nvSpPr>
        <p:spPr/>
        <p:txBody>
          <a:bodyPr/>
          <a:lstStyle>
            <a:lvl1pPr algn="ctr">
              <a:defRPr/>
            </a:lvl1pPr>
          </a:lstStyle>
          <a:p>
            <a:fld id="{1D4AEFA6-8F40-45BF-AC80-972DF62F4934}"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8ABDBC1-134D-4284-8529-DA562A375FC0}" type="datetimeFigureOut">
              <a:rPr lang="en-US" smtClean="0"/>
              <a:t>5/24/2025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a:xfrm>
            <a:off x="685800" y="2921000"/>
            <a:ext cx="7924800" cy="11430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132387"/>
            <a:ext cx="7924800" cy="820613"/>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097494"/>
            <a:ext cx="7924800" cy="3584"/>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8ABDBC1-134D-4284-8529-DA562A375FC0}" type="datetimeFigureOut">
              <a:rPr lang="en-US" smtClean="0"/>
              <a:t>5/24/2025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270000"/>
            <a:ext cx="4059936"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270000"/>
            <a:ext cx="4059936" cy="3810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1D4AEFA6-8F40-45BF-AC80-972DF62F4934}"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8ABDBC1-134D-4284-8529-DA562A375FC0}" type="datetimeFigureOut">
              <a:rPr lang="en-US" smtClean="0"/>
              <a:t>5/24/2025</a:t>
            </a:fld>
            <a:endParaRPr lang="en-US"/>
          </a:p>
        </p:txBody>
      </p:sp>
      <p:sp>
        <p:nvSpPr>
          <p:cNvPr id="3" name="Text Placeholder 2"/>
          <p:cNvSpPr>
            <a:spLocks noGrp="1"/>
          </p:cNvSpPr>
          <p:nvPr>
            <p:ph type="body" idx="1"/>
          </p:nvPr>
        </p:nvSpPr>
        <p:spPr>
          <a:xfrm>
            <a:off x="457200" y="1166328"/>
            <a:ext cx="4040188" cy="635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1834913"/>
            <a:ext cx="4038600" cy="32613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1834913"/>
            <a:ext cx="4038600" cy="32613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29540"/>
            <a:ext cx="8229600" cy="9525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166328"/>
            <a:ext cx="4040188" cy="635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1816849"/>
            <a:ext cx="3749040" cy="1323"/>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1816849"/>
            <a:ext cx="3749040" cy="1323"/>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8ABDBC1-134D-4284-8529-DA562A375FC0}" type="datetimeFigureOut">
              <a:rPr lang="en-US" smtClean="0"/>
              <a:t>5/24/2025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4AEFA6-8F40-45BF-AC80-972DF62F4934}"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ABDBC1-134D-4284-8529-DA562A375FC0}" type="datetimeFigureOut">
              <a:rPr lang="en-US" smtClean="0"/>
              <a:t>5/24/2025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4AEFA6-8F40-45BF-AC80-972DF62F493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381000"/>
            <a:ext cx="6248400" cy="47625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333500"/>
            <a:ext cx="1984248" cy="31115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381000"/>
            <a:ext cx="1981200" cy="8890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8ABDBC1-134D-4284-8529-DA562A375FC0}" type="datetimeFigureOut">
              <a:rPr lang="en-US" smtClean="0"/>
              <a:t>5/24/2025</a:t>
            </a:fld>
            <a:endParaRPr lang="en-US"/>
          </a:p>
        </p:txBody>
      </p:sp>
      <p:sp>
        <p:nvSpPr>
          <p:cNvPr id="9" name="Slide Number Placeholder 8"/>
          <p:cNvSpPr>
            <a:spLocks noGrp="1"/>
          </p:cNvSpPr>
          <p:nvPr>
            <p:ph type="sldNum" sz="quarter" idx="15"/>
          </p:nvPr>
        </p:nvSpPr>
        <p:spPr/>
        <p:txBody>
          <a:bodyPr/>
          <a:lstStyle/>
          <a:p>
            <a:fld id="{1D4AEFA6-8F40-45BF-AC80-972DF62F4934}"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381000"/>
            <a:ext cx="2057400" cy="8890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381000"/>
            <a:ext cx="6019800" cy="46355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333500"/>
            <a:ext cx="2057400" cy="36830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8ABDBC1-134D-4284-8529-DA562A375FC0}" type="datetimeFigureOut">
              <a:rPr lang="en-US" smtClean="0"/>
              <a:t>5/24/2025</a:t>
            </a:fld>
            <a:endParaRPr lang="en-US"/>
          </a:p>
        </p:txBody>
      </p:sp>
      <p:sp>
        <p:nvSpPr>
          <p:cNvPr id="9" name="Slide Number Placeholder 8"/>
          <p:cNvSpPr>
            <a:spLocks noGrp="1"/>
          </p:cNvSpPr>
          <p:nvPr>
            <p:ph type="sldNum" sz="quarter" idx="11"/>
          </p:nvPr>
        </p:nvSpPr>
        <p:spPr/>
        <p:txBody>
          <a:bodyPr/>
          <a:lstStyle/>
          <a:p>
            <a:fld id="{1D4AEFA6-8F40-45BF-AC80-972DF62F4934}"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206500"/>
            <a:ext cx="8229600" cy="3898636"/>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5169723"/>
            <a:ext cx="2590800" cy="320040"/>
          </a:xfrm>
          <a:prstGeom prst="rect">
            <a:avLst/>
          </a:prstGeom>
        </p:spPr>
        <p:txBody>
          <a:bodyPr vert="horz" anchor="ctr" anchorCtr="0"/>
          <a:lstStyle>
            <a:lvl1pPr algn="l" eaLnBrk="1" latinLnBrk="0" hangingPunct="1">
              <a:defRPr kumimoji="0" sz="1200">
                <a:solidFill>
                  <a:schemeClr val="tx2"/>
                </a:solidFill>
              </a:defRPr>
            </a:lvl1pPr>
          </a:lstStyle>
          <a:p>
            <a:fld id="{58ABDBC1-134D-4284-8529-DA562A375FC0}" type="datetimeFigureOut">
              <a:rPr lang="en-US" smtClean="0"/>
              <a:t>5/24/2025</a:t>
            </a:fld>
            <a:endParaRPr lang="en-US"/>
          </a:p>
        </p:txBody>
      </p:sp>
      <p:sp>
        <p:nvSpPr>
          <p:cNvPr id="10" name="Footer Placeholder 9"/>
          <p:cNvSpPr>
            <a:spLocks noGrp="1"/>
          </p:cNvSpPr>
          <p:nvPr>
            <p:ph type="ftr" sz="quarter" idx="3"/>
          </p:nvPr>
        </p:nvSpPr>
        <p:spPr>
          <a:xfrm>
            <a:off x="2133600" y="5169723"/>
            <a:ext cx="3581400" cy="320040"/>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5151276"/>
            <a:ext cx="609600" cy="3810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1D4AEFA6-8F40-45BF-AC80-972DF62F4934}" type="slidenum">
              <a:rPr lang="en-US" smtClean="0"/>
              <a:t>‹#›</a:t>
            </a:fld>
            <a:endParaRPr lang="en-US"/>
          </a:p>
        </p:txBody>
      </p:sp>
      <p:sp>
        <p:nvSpPr>
          <p:cNvPr id="5" name="Title Placeholder 4"/>
          <p:cNvSpPr>
            <a:spLocks noGrp="1"/>
          </p:cNvSpPr>
          <p:nvPr>
            <p:ph type="title"/>
          </p:nvPr>
        </p:nvSpPr>
        <p:spPr>
          <a:xfrm>
            <a:off x="457200" y="127000"/>
            <a:ext cx="8229600" cy="10160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jpe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179512" y="250190"/>
            <a:ext cx="3868615" cy="1186683"/>
          </a:xfrm>
          <a:prstGeom prst="rect">
            <a:avLst/>
          </a:prstGeom>
          <a:noFill/>
        </p:spPr>
        <p:txBody>
          <a:bodyPr wrap="square" lIns="77925" tIns="38963" rIns="77925" bIns="38963">
            <a:spAutoFit/>
          </a:bodyPr>
          <a:lstStyle/>
          <a:p>
            <a:pPr algn="ctr"/>
            <a:r>
              <a:rPr lang="en-US" sz="7200" b="1" dirty="0">
                <a:ln w="31550"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latin typeface="Georgia" pitchFamily="18" charset="0"/>
              </a:rPr>
              <a:t>J</a:t>
            </a:r>
            <a:r>
              <a:rPr lang="en-US" sz="7200" b="1" dirty="0">
                <a:ln w="31550"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.P.S.</a:t>
            </a:r>
          </a:p>
        </p:txBody>
      </p:sp>
      <p:sp>
        <p:nvSpPr>
          <p:cNvPr id="38" name="Rectangle 37"/>
          <p:cNvSpPr/>
          <p:nvPr/>
        </p:nvSpPr>
        <p:spPr>
          <a:xfrm>
            <a:off x="4068204" y="409228"/>
            <a:ext cx="4149969" cy="601907"/>
          </a:xfrm>
          <a:prstGeom prst="rect">
            <a:avLst/>
          </a:prstGeom>
          <a:noFill/>
        </p:spPr>
        <p:txBody>
          <a:bodyPr wrap="square" lIns="77925" tIns="38963" rIns="77925" bIns="38963">
            <a:spAutoFit/>
          </a:bodyPr>
          <a:lstStyle/>
          <a:p>
            <a:pPr algn="ctr"/>
            <a:r>
              <a:rPr lang="en-IN"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NH-16, Gangapada,</a:t>
            </a:r>
            <a:endParaRPr lang="en-US"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endParaRPr>
          </a:p>
        </p:txBody>
      </p:sp>
      <p:sp>
        <p:nvSpPr>
          <p:cNvPr id="39" name="Rectangle 38"/>
          <p:cNvSpPr/>
          <p:nvPr/>
        </p:nvSpPr>
        <p:spPr>
          <a:xfrm>
            <a:off x="3790219" y="810333"/>
            <a:ext cx="5064369" cy="601907"/>
          </a:xfrm>
          <a:prstGeom prst="rect">
            <a:avLst/>
          </a:prstGeom>
          <a:noFill/>
        </p:spPr>
        <p:txBody>
          <a:bodyPr wrap="square" lIns="77925" tIns="38963" rIns="77925" bIns="38963">
            <a:spAutoFit/>
          </a:bodyPr>
          <a:lstStyle/>
          <a:p>
            <a:pPr algn="ctr"/>
            <a:r>
              <a:rPr lang="en-US"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Khurda</a:t>
            </a:r>
          </a:p>
        </p:txBody>
      </p:sp>
      <p:cxnSp>
        <p:nvCxnSpPr>
          <p:cNvPr id="40" name="Straight Connector 39"/>
          <p:cNvCxnSpPr/>
          <p:nvPr/>
        </p:nvCxnSpPr>
        <p:spPr>
          <a:xfrm>
            <a:off x="671881" y="1334849"/>
            <a:ext cx="8299938" cy="1191"/>
          </a:xfrm>
          <a:prstGeom prst="line">
            <a:avLst/>
          </a:prstGeom>
          <a:ln w="38100"/>
        </p:spPr>
        <p:style>
          <a:lnRef idx="3">
            <a:schemeClr val="accent5"/>
          </a:lnRef>
          <a:fillRef idx="0">
            <a:schemeClr val="accent5"/>
          </a:fillRef>
          <a:effectRef idx="2">
            <a:schemeClr val="accent5"/>
          </a:effectRef>
          <a:fontRef idx="minor">
            <a:schemeClr val="tx1"/>
          </a:fontRef>
        </p:style>
      </p:cxnSp>
      <p:sp>
        <p:nvSpPr>
          <p:cNvPr id="41" name="Rectangle 40"/>
          <p:cNvSpPr/>
          <p:nvPr/>
        </p:nvSpPr>
        <p:spPr>
          <a:xfrm>
            <a:off x="2370735" y="2005436"/>
            <a:ext cx="5588673" cy="1068088"/>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a:solidFill>
                  <a:schemeClr val="bg1"/>
                </a:solidFill>
              </a:ln>
              <a:solidFill>
                <a:schemeClr val="tx2">
                  <a:lumMod val="75000"/>
                </a:schemeClr>
              </a:solidFill>
            </a:endParaRPr>
          </a:p>
        </p:txBody>
      </p:sp>
      <p:sp>
        <p:nvSpPr>
          <p:cNvPr id="42" name="Notched Right Arrow 41"/>
          <p:cNvSpPr/>
          <p:nvPr/>
        </p:nvSpPr>
        <p:spPr>
          <a:xfrm rot="10800000">
            <a:off x="1182617" y="2005435"/>
            <a:ext cx="2102069" cy="1068088"/>
          </a:xfrm>
          <a:prstGeom prst="notchedRightArrow">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3" name="Notched Right Arrow 42"/>
          <p:cNvSpPr/>
          <p:nvPr/>
        </p:nvSpPr>
        <p:spPr>
          <a:xfrm>
            <a:off x="1252956" y="2005435"/>
            <a:ext cx="2102069" cy="1068088"/>
          </a:xfrm>
          <a:prstGeom prst="notchedRightArrow">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44" name="Rectangle 43"/>
          <p:cNvSpPr/>
          <p:nvPr/>
        </p:nvSpPr>
        <p:spPr>
          <a:xfrm>
            <a:off x="3347864" y="2151823"/>
            <a:ext cx="4103077" cy="909674"/>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hi-IN" sz="5400" b="1" dirty="0" smtClean="0">
                <a:ln w="18000">
                  <a:solidFill>
                    <a:schemeClr val="bg1"/>
                  </a:solidFill>
                  <a:prstDash val="solid"/>
                  <a:miter lim="800000"/>
                </a:ln>
                <a:solidFill>
                  <a:schemeClr val="tx2">
                    <a:lumMod val="75000"/>
                  </a:schemeClr>
                </a:solidFill>
                <a:effectLst>
                  <a:outerShdw blurRad="25500" dist="23000" dir="7020000" algn="tl">
                    <a:srgbClr val="000000">
                      <a:alpha val="50000"/>
                    </a:srgbClr>
                  </a:outerShdw>
                </a:effectLst>
                <a:latin typeface="Laila SemiBold" pitchFamily="2" charset="0"/>
                <a:cs typeface="Laila SemiBold" pitchFamily="2" charset="0"/>
              </a:rPr>
              <a:t>मीरा के पद </a:t>
            </a:r>
            <a:endParaRPr lang="en-US" sz="5400" b="1" dirty="0">
              <a:ln w="18000">
                <a:solidFill>
                  <a:schemeClr val="bg1"/>
                </a:solidFill>
                <a:prstDash val="solid"/>
                <a:miter lim="800000"/>
              </a:ln>
              <a:solidFill>
                <a:schemeClr val="tx2">
                  <a:lumMod val="75000"/>
                </a:schemeClr>
              </a:solidFill>
              <a:effectLst>
                <a:outerShdw blurRad="25500" dist="23000" dir="7020000" algn="tl">
                  <a:srgbClr val="000000">
                    <a:alpha val="50000"/>
                  </a:srgbClr>
                </a:outerShdw>
              </a:effectLst>
              <a:latin typeface="Laila SemiBold" pitchFamily="2" charset="0"/>
              <a:cs typeface="Laila SemiBold" pitchFamily="2" charset="0"/>
            </a:endParaRPr>
          </a:p>
        </p:txBody>
      </p:sp>
      <p:sp>
        <p:nvSpPr>
          <p:cNvPr id="45" name="Rectangle 44"/>
          <p:cNvSpPr/>
          <p:nvPr/>
        </p:nvSpPr>
        <p:spPr>
          <a:xfrm>
            <a:off x="1691680" y="2284698"/>
            <a:ext cx="1759569" cy="57111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77916" tIns="38958" rIns="77916" bIns="38958">
            <a:spAutoFit/>
          </a:bodyPr>
          <a:lstStyle/>
          <a:p>
            <a:r>
              <a:rPr lang="hi-IN" sz="3200" dirty="0">
                <a:ln w="18415" cmpd="sng">
                  <a:solidFill>
                    <a:schemeClr val="bg1"/>
                  </a:solidFill>
                  <a:prstDash val="solid"/>
                </a:ln>
                <a:solidFill>
                  <a:schemeClr val="tx2">
                    <a:lumMod val="75000"/>
                  </a:schemeClr>
                </a:solidFill>
                <a:latin typeface="Laila SemiBold" pitchFamily="2" charset="0"/>
                <a:cs typeface="Laila SemiBold" pitchFamily="2" charset="0"/>
              </a:rPr>
              <a:t>प्रकरण</a:t>
            </a:r>
            <a:r>
              <a:rPr lang="en-US" sz="3200" dirty="0">
                <a:ln w="18415" cmpd="sng">
                  <a:solidFill>
                    <a:schemeClr val="bg1"/>
                  </a:solidFill>
                  <a:prstDash val="solid"/>
                </a:ln>
                <a:solidFill>
                  <a:schemeClr val="tx2">
                    <a:lumMod val="75000"/>
                  </a:schemeClr>
                </a:solidFill>
                <a:latin typeface="Laila SemiBold" pitchFamily="2" charset="0"/>
                <a:cs typeface="Laila SemiBold" pitchFamily="2" charset="0"/>
              </a:rPr>
              <a:t> -</a:t>
            </a:r>
          </a:p>
        </p:txBody>
      </p:sp>
      <p:sp>
        <p:nvSpPr>
          <p:cNvPr id="46" name="Chevron 45"/>
          <p:cNvSpPr/>
          <p:nvPr/>
        </p:nvSpPr>
        <p:spPr>
          <a:xfrm>
            <a:off x="2870740" y="2005435"/>
            <a:ext cx="778170" cy="1068088"/>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7" name="Chevron 46"/>
          <p:cNvSpPr/>
          <p:nvPr/>
        </p:nvSpPr>
        <p:spPr>
          <a:xfrm rot="10800000">
            <a:off x="971601" y="1993409"/>
            <a:ext cx="778170" cy="1068088"/>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8" name="Chevron 47"/>
          <p:cNvSpPr/>
          <p:nvPr/>
        </p:nvSpPr>
        <p:spPr>
          <a:xfrm rot="10800000">
            <a:off x="7020708" y="2005430"/>
            <a:ext cx="778174" cy="1068093"/>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49" name="Rectangle 48"/>
          <p:cNvSpPr/>
          <p:nvPr/>
        </p:nvSpPr>
        <p:spPr>
          <a:xfrm>
            <a:off x="5806588" y="1336040"/>
            <a:ext cx="3165231" cy="571119"/>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spc="43" smtClean="0">
                <a:ln w="6350">
                  <a:solidFill>
                    <a:schemeClr val="bg1"/>
                  </a:solidFill>
                </a:ln>
                <a:solidFill>
                  <a:schemeClr val="tx2">
                    <a:lumMod val="75000"/>
                  </a:schemeClr>
                </a:solidFill>
                <a:effectLst>
                  <a:outerShdw blurRad="76200" dist="50800" dir="5400000" algn="tl" rotWithShape="0">
                    <a:srgbClr val="000000">
                      <a:alpha val="65000"/>
                    </a:srgbClr>
                  </a:outerShdw>
                </a:effectLst>
                <a:latin typeface="Bell MT" pitchFamily="18" charset="0"/>
              </a:rPr>
              <a:t>2025-26</a:t>
            </a:r>
            <a:endParaRPr lang="en-US" sz="3200" b="1" spc="43" dirty="0">
              <a:ln w="6350">
                <a:solidFill>
                  <a:schemeClr val="bg1"/>
                </a:solidFill>
              </a:ln>
              <a:solidFill>
                <a:schemeClr val="tx2">
                  <a:lumMod val="75000"/>
                </a:schemeClr>
              </a:solidFill>
              <a:effectLst>
                <a:outerShdw blurRad="76200" dist="50800" dir="5400000" algn="tl" rotWithShape="0">
                  <a:srgbClr val="000000">
                    <a:alpha val="65000"/>
                  </a:srgbClr>
                </a:outerShdw>
              </a:effectLst>
              <a:latin typeface="Bell MT" pitchFamily="18" charset="0"/>
            </a:endParaRPr>
          </a:p>
        </p:txBody>
      </p:sp>
      <p:sp>
        <p:nvSpPr>
          <p:cNvPr id="50" name="Rectangle 49"/>
          <p:cNvSpPr/>
          <p:nvPr/>
        </p:nvSpPr>
        <p:spPr>
          <a:xfrm>
            <a:off x="5292080" y="3536851"/>
            <a:ext cx="2722219" cy="523220"/>
          </a:xfrm>
          <a:prstGeom prst="rect">
            <a:avLst/>
          </a:prstGeom>
          <a:noFill/>
        </p:spPr>
        <p:txBody>
          <a:bodyPr wrap="none" lIns="91440" tIns="45720" rIns="91440" bIns="45720">
            <a:spAutoFit/>
          </a:bodyPr>
          <a:lstStyle/>
          <a:p>
            <a:pPr algn="ctr"/>
            <a:r>
              <a:rPr lang="hi-IN" sz="2800" dirty="0">
                <a:ln w="18415" cmpd="sng">
                  <a:solidFill>
                    <a:schemeClr val="tx2">
                      <a:lumMod val="75000"/>
                    </a:schemeClr>
                  </a:solidFill>
                  <a:prstDash val="solid"/>
                </a:ln>
                <a:solidFill>
                  <a:schemeClr val="tx2">
                    <a:lumMod val="75000"/>
                  </a:schemeClr>
                </a:solidFill>
                <a:effectLst>
                  <a:outerShdw blurRad="63500" dir="3600000" algn="tl" rotWithShape="0">
                    <a:srgbClr val="000000">
                      <a:alpha val="70000"/>
                    </a:srgbClr>
                  </a:outerShdw>
                </a:effectLst>
                <a:latin typeface="Laila SemiBold" pitchFamily="2" charset="0"/>
                <a:cs typeface="Laila SemiBold" pitchFamily="2" charset="0"/>
              </a:rPr>
              <a:t>विपिन कुमार यादव </a:t>
            </a:r>
            <a:endParaRPr lang="en-US" sz="2800" dirty="0">
              <a:ln w="18415" cmpd="sng">
                <a:solidFill>
                  <a:schemeClr val="tx2">
                    <a:lumMod val="75000"/>
                  </a:schemeClr>
                </a:solidFill>
                <a:prstDash val="solid"/>
              </a:ln>
              <a:solidFill>
                <a:schemeClr val="tx2">
                  <a:lumMod val="75000"/>
                </a:schemeClr>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51" name="Rectangle 50"/>
          <p:cNvSpPr/>
          <p:nvPr/>
        </p:nvSpPr>
        <p:spPr>
          <a:xfrm>
            <a:off x="5772017" y="4089649"/>
            <a:ext cx="1981200" cy="707886"/>
          </a:xfrm>
          <a:prstGeom prst="rect">
            <a:avLst/>
          </a:prstGeom>
          <a:noFill/>
        </p:spPr>
        <p:txBody>
          <a:bodyPr wrap="square" lIns="91440" tIns="45720" rIns="91440" bIns="45720">
            <a:spAutoFit/>
          </a:bodyPr>
          <a:lstStyle/>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टी. जी. टी.</a:t>
            </a:r>
          </a:p>
          <a:p>
            <a:pPr algn="ctr"/>
            <a:r>
              <a:rPr lang="hi-IN"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हिंदी विभाग  </a:t>
            </a:r>
            <a:endParaRPr lang="en-US" sz="2000" dirty="0">
              <a:ln w="952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52" name="Rectangle 51"/>
          <p:cNvSpPr/>
          <p:nvPr/>
        </p:nvSpPr>
        <p:spPr>
          <a:xfrm>
            <a:off x="5808563" y="4083958"/>
            <a:ext cx="1906291" cy="861774"/>
          </a:xfrm>
          <a:prstGeom prst="rect">
            <a:avLst/>
          </a:prstGeom>
          <a:noFill/>
        </p:spPr>
        <p:txBody>
          <a:bodyPr wrap="none" lIns="91440" tIns="45720" rIns="91440" bIns="45720">
            <a:spAutoFit/>
          </a:bodyPr>
          <a:lstStyle/>
          <a:p>
            <a:pPr algn="ctr"/>
            <a:r>
              <a:rPr lang="hi-IN"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en-IN" sz="5000" dirty="0" smtClean="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hi-IN" sz="5000" dirty="0" smtClean="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   </a:t>
            </a:r>
            <a:r>
              <a:rPr lang="hi-IN"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rPr>
              <a:t>}</a:t>
            </a:r>
            <a:endParaRPr lang="en-US" sz="5000" dirty="0">
              <a:ln w="18415" cmpd="sng">
                <a:solidFill>
                  <a:schemeClr val="tx1"/>
                </a:solidFill>
                <a:prstDash val="solid"/>
              </a:ln>
              <a:solidFill>
                <a:srgbClr val="FFFFFF"/>
              </a:solidFill>
              <a:effectLst>
                <a:outerShdw blurRad="63500" dir="3600000" algn="tl" rotWithShape="0">
                  <a:srgbClr val="000000">
                    <a:alpha val="70000"/>
                  </a:srgbClr>
                </a:outerShdw>
              </a:effectLst>
              <a:latin typeface="Laila SemiBold" pitchFamily="2" charset="0"/>
              <a:cs typeface="Laila SemiBold" pitchFamily="2" charset="0"/>
            </a:endParaRPr>
          </a:p>
        </p:txBody>
      </p:sp>
    </p:spTree>
    <p:extLst>
      <p:ext uri="{BB962C8B-B14F-4D97-AF65-F5344CB8AC3E}">
        <p14:creationId xmlns:p14="http://schemas.microsoft.com/office/powerpoint/2010/main" val="912526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74" y="13819"/>
            <a:ext cx="9073008" cy="5651993"/>
          </a:xfrm>
          <a:prstGeom prst="rect">
            <a:avLst/>
          </a:prstGeom>
          <a:ln>
            <a:noFill/>
          </a:ln>
          <a:effectLst>
            <a:softEdge rad="112500"/>
          </a:effectLst>
        </p:spPr>
      </p:pic>
      <p:sp>
        <p:nvSpPr>
          <p:cNvPr id="4" name="Rounded Rectangle 3"/>
          <p:cNvSpPr/>
          <p:nvPr/>
        </p:nvSpPr>
        <p:spPr>
          <a:xfrm>
            <a:off x="187017" y="297849"/>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1129308"/>
            <a:ext cx="3672407" cy="4248472"/>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Rectangle 8"/>
          <p:cNvSpPr/>
          <p:nvPr/>
        </p:nvSpPr>
        <p:spPr>
          <a:xfrm>
            <a:off x="4860032" y="349414"/>
            <a:ext cx="3384376"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प्रसंग -</a:t>
            </a:r>
            <a:r>
              <a:rPr lang="en-US"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2</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
        <p:nvSpPr>
          <p:cNvPr id="8" name="Rounded Rectangle 7"/>
          <p:cNvSpPr/>
          <p:nvPr/>
        </p:nvSpPr>
        <p:spPr>
          <a:xfrm>
            <a:off x="5220072" y="265212"/>
            <a:ext cx="3672407" cy="70788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0" name="TextBox 9"/>
          <p:cNvSpPr txBox="1"/>
          <p:nvPr/>
        </p:nvSpPr>
        <p:spPr>
          <a:xfrm>
            <a:off x="5292080" y="1308164"/>
            <a:ext cx="3600400" cy="3970318"/>
          </a:xfrm>
          <a:prstGeom prst="rect">
            <a:avLst/>
          </a:prstGeom>
          <a:noFill/>
        </p:spPr>
        <p:txBody>
          <a:bodyPr wrap="square" rtlCol="0">
            <a:spAutoFit/>
          </a:bodyPr>
          <a:lstStyle/>
          <a:p>
            <a:r>
              <a:rPr lang="hi-IN" sz="2800" dirty="0">
                <a:ln>
                  <a:solidFill>
                    <a:sysClr val="windowText" lastClr="000000"/>
                  </a:solidFill>
                </a:ln>
                <a:solidFill>
                  <a:sysClr val="windowText" lastClr="000000"/>
                </a:solidFill>
                <a:latin typeface="Laila SemiBold" pitchFamily="2" charset="0"/>
                <a:cs typeface="Laila SemiBold" pitchFamily="2" charset="0"/>
              </a:rPr>
              <a:t>प्रस्तुत पद हमारी हिंदी पाठ्य पुस्तक ‘स्पर्श ‘ से लिया गया है। इस पद की कवयित्री मीरा है। इस पद में कवयित्री मीरा श्री कृष्ण के प्रति अपने प्रेम का वर्णन कर रही है और श्री कृष्ण के दर्शन के लिए वह कितनी व्याकुल है यह दर्शा रही है।</a:t>
            </a:r>
            <a:endParaRPr lang="hi-IN" sz="2000" b="1" dirty="0" smtClean="0">
              <a:ln>
                <a:solidFill>
                  <a:sysClr val="windowText" lastClr="000000"/>
                </a:solidFill>
              </a:ln>
              <a:solidFill>
                <a:sysClr val="windowText" lastClr="000000"/>
              </a:solidFill>
              <a:latin typeface="Laila SemiBold" pitchFamily="2" charset="0"/>
              <a:cs typeface="Laila SemiBold" pitchFamily="2" charset="0"/>
            </a:endParaRPr>
          </a:p>
        </p:txBody>
      </p:sp>
      <p:sp>
        <p:nvSpPr>
          <p:cNvPr id="7" name="TextBox 6"/>
          <p:cNvSpPr txBox="1"/>
          <p:nvPr/>
        </p:nvSpPr>
        <p:spPr>
          <a:xfrm>
            <a:off x="179512" y="1140336"/>
            <a:ext cx="4752528" cy="4401205"/>
          </a:xfrm>
          <a:prstGeom prst="rect">
            <a:avLst/>
          </a:prstGeom>
          <a:noFill/>
        </p:spPr>
        <p:txBody>
          <a:bodyPr wrap="square" rtlCol="0">
            <a:spAutoFit/>
          </a:bodyPr>
          <a:lstStyle/>
          <a:p>
            <a:pPr algn="just"/>
            <a:r>
              <a:rPr lang="hi-IN" sz="1950" b="1" dirty="0">
                <a:latin typeface="Laila SemiBold" pitchFamily="2" charset="0"/>
                <a:cs typeface="Laila SemiBold" pitchFamily="2" charset="0"/>
              </a:rPr>
              <a:t>इस पद में कवयित्री मीरा श्री कृष्ण के प्रति अपनी भक्ति भावना को उजागर करते हुए कहती हैं कि हे !श्री कृष्ण मुझे अपना नौकर बना कर रखो अर्थात मीरा किसी भी तरह श्री कृष्ण के नजदीक रहना चाहती है फिर चाहे नौकर बन कर ही क्यों न रहना पड़े।  मीरा कहती हैं कि नौकर बनकर मैं बागीचा लगाउंगी ताकि सुबह उठ कर रोज आपके दर्शन पा सकूँ। मीरा कहती हैं कि वृन्दावन की संकरी गलियों में मैं अपने स्वामी की लीलाओं का बखान करुँगी।  मीरा का मानना है कि नौकर बनकर उन्हें तीन फायदे होंगे पहला – उन्हें हमेशा कृष्ण के दर्शन प्राप्त होंगे , दूसरा- उन्हें अपने प्रिय की याद नहीं सताएगी और तीसरा- उनकी भाव भक्ति का साम्राज्य बढ़ता ही जायेगा</a:t>
            </a:r>
            <a:r>
              <a:rPr lang="hi-IN" sz="1950" b="1" dirty="0" smtClean="0">
                <a:latin typeface="Laila SemiBold" pitchFamily="2" charset="0"/>
                <a:cs typeface="Laila SemiBold" pitchFamily="2" charset="0"/>
              </a:rPr>
              <a:t>।</a:t>
            </a:r>
            <a:endParaRPr lang="en-US" sz="1950" b="1" dirty="0">
              <a:solidFill>
                <a:srgbClr val="FFFF00"/>
              </a:solidFill>
              <a:latin typeface="Laila SemiBold" pitchFamily="2" charset="0"/>
              <a:cs typeface="Laila SemiBold" pitchFamily="2" charset="0"/>
            </a:endParaRPr>
          </a:p>
        </p:txBody>
      </p:sp>
      <p:sp>
        <p:nvSpPr>
          <p:cNvPr id="12" name="Rounded Rectangle 11"/>
          <p:cNvSpPr/>
          <p:nvPr/>
        </p:nvSpPr>
        <p:spPr>
          <a:xfrm>
            <a:off x="323528" y="349414"/>
            <a:ext cx="4608512" cy="707886"/>
          </a:xfrm>
          <a:prstGeom prst="round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79697" y="421422"/>
            <a:ext cx="4308327"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भावार्थ -</a:t>
            </a:r>
            <a:r>
              <a:rPr lang="en-US"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2</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Tree>
    <p:extLst>
      <p:ext uri="{BB962C8B-B14F-4D97-AF65-F5344CB8AC3E}">
        <p14:creationId xmlns:p14="http://schemas.microsoft.com/office/powerpoint/2010/main" val="32203088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80" y="70451"/>
            <a:ext cx="9073008" cy="5651993"/>
          </a:xfrm>
          <a:prstGeom prst="rect">
            <a:avLst/>
          </a:prstGeom>
          <a:ln>
            <a:noFill/>
          </a:ln>
          <a:effectLst>
            <a:softEdge rad="112500"/>
          </a:effectLst>
        </p:spPr>
      </p:pic>
      <p:sp>
        <p:nvSpPr>
          <p:cNvPr id="4" name="Rounded Rectangle 3"/>
          <p:cNvSpPr/>
          <p:nvPr/>
        </p:nvSpPr>
        <p:spPr>
          <a:xfrm>
            <a:off x="259025" y="297849"/>
            <a:ext cx="8561447"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endParaRPr lang="en-US" dirty="0"/>
          </a:p>
        </p:txBody>
      </p:sp>
      <p:sp>
        <p:nvSpPr>
          <p:cNvPr id="7" name="TextBox 6"/>
          <p:cNvSpPr txBox="1"/>
          <p:nvPr/>
        </p:nvSpPr>
        <p:spPr>
          <a:xfrm>
            <a:off x="395536" y="1140336"/>
            <a:ext cx="8302009" cy="2862322"/>
          </a:xfrm>
          <a:prstGeom prst="rect">
            <a:avLst/>
          </a:prstGeom>
          <a:noFill/>
        </p:spPr>
        <p:txBody>
          <a:bodyPr wrap="square" rtlCol="0">
            <a:spAutoFit/>
          </a:bodyPr>
          <a:lstStyle/>
          <a:p>
            <a:r>
              <a:rPr lang="hi-IN" sz="2000" dirty="0">
                <a:ln>
                  <a:solidFill>
                    <a:schemeClr val="tx1"/>
                  </a:solidFill>
                </a:ln>
                <a:effectLst/>
                <a:latin typeface="Laila SemiBold" pitchFamily="2" charset="0"/>
                <a:cs typeface="Laila SemiBold" pitchFamily="2" charset="0"/>
              </a:rPr>
              <a:t>मीरा श्री कृष्ण के रूप का बखान करते हुए कहती हैं कि उन्होंने पीले वस्त्र धारण किये हुए हैं ,सर पर मोर के पंखों का मुकुट विराजमान है और गले में वैजन्ती फूल की माला को धारण किया हुआ है।</a:t>
            </a:r>
            <a:br>
              <a:rPr lang="hi-IN" sz="2000" dirty="0">
                <a:ln>
                  <a:solidFill>
                    <a:schemeClr val="tx1"/>
                  </a:solidFill>
                </a:ln>
                <a:effectLst/>
                <a:latin typeface="Laila SemiBold" pitchFamily="2" charset="0"/>
                <a:cs typeface="Laila SemiBold" pitchFamily="2" charset="0"/>
              </a:rPr>
            </a:br>
            <a:r>
              <a:rPr lang="hi-IN" sz="2000" dirty="0">
                <a:ln>
                  <a:solidFill>
                    <a:schemeClr val="tx1"/>
                  </a:solidFill>
                </a:ln>
                <a:effectLst/>
                <a:latin typeface="Laila SemiBold" pitchFamily="2" charset="0"/>
                <a:cs typeface="Laila SemiBold" pitchFamily="2" charset="0"/>
              </a:rPr>
              <a:t>वृन्दावन में गाय चराते हुए जब वह मोहन मुरली बजाता है तो सबका मन मोह लेता है।</a:t>
            </a:r>
            <a:br>
              <a:rPr lang="hi-IN" sz="2000" dirty="0">
                <a:ln>
                  <a:solidFill>
                    <a:schemeClr val="tx1"/>
                  </a:solidFill>
                </a:ln>
                <a:effectLst/>
                <a:latin typeface="Laila SemiBold" pitchFamily="2" charset="0"/>
                <a:cs typeface="Laila SemiBold" pitchFamily="2" charset="0"/>
              </a:rPr>
            </a:br>
            <a:r>
              <a:rPr lang="hi-IN" sz="2000" dirty="0">
                <a:ln>
                  <a:solidFill>
                    <a:schemeClr val="tx1"/>
                  </a:solidFill>
                </a:ln>
                <a:effectLst/>
                <a:latin typeface="Laila SemiBold" pitchFamily="2" charset="0"/>
                <a:cs typeface="Laila SemiBold" pitchFamily="2" charset="0"/>
              </a:rPr>
              <a:t>मीरा कहती है कि मैं बगीचों के बिच ही ऊँचे ऊँचे महल बनाउंगी और कुसुम्बी साड़ी पहन कर अपने प्रिय के दर्शन करुँगी अर्थात श्री कृष्ण के दर्शन के लिए साज श्रृंगार करुँगी। मीरा कहती हैं कि हे !मेरे प्रभु गिरधर स्वामी मेरा मन आपके दर्शन के लिए इतना बेचैन है कि वह सुबह का इन्तजार नहीं कर सकता। मीरा चाहती है की श्री कृष्ण आधी रात को ही जमुना नदी के किनारे उसे दर्शन दे दें।</a:t>
            </a:r>
            <a:endParaRPr lang="en-US" sz="1950" b="1" dirty="0">
              <a:ln>
                <a:solidFill>
                  <a:schemeClr val="tx1"/>
                </a:solidFill>
              </a:ln>
              <a:effectLst/>
              <a:latin typeface="Laila SemiBold" pitchFamily="2" charset="0"/>
              <a:cs typeface="Laila SemiBold" pitchFamily="2" charset="0"/>
            </a:endParaRPr>
          </a:p>
        </p:txBody>
      </p:sp>
      <p:sp>
        <p:nvSpPr>
          <p:cNvPr id="12" name="Rounded Rectangle 11"/>
          <p:cNvSpPr/>
          <p:nvPr/>
        </p:nvSpPr>
        <p:spPr>
          <a:xfrm>
            <a:off x="395536" y="349414"/>
            <a:ext cx="8302009" cy="707886"/>
          </a:xfrm>
          <a:prstGeom prst="round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51706" y="421422"/>
            <a:ext cx="7761241"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भावार्थ -</a:t>
            </a:r>
            <a:r>
              <a:rPr lang="en-US"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2</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Tree>
    <p:extLst>
      <p:ext uri="{BB962C8B-B14F-4D97-AF65-F5344CB8AC3E}">
        <p14:creationId xmlns:p14="http://schemas.microsoft.com/office/powerpoint/2010/main" val="42267277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928662" y="641212"/>
            <a:ext cx="7000924" cy="848134"/>
          </a:xfrm>
          <a:prstGeom prst="flowChartAlternateProcess">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ular Callout 2"/>
          <p:cNvSpPr/>
          <p:nvPr/>
        </p:nvSpPr>
        <p:spPr>
          <a:xfrm rot="10800000">
            <a:off x="928662" y="1705370"/>
            <a:ext cx="7072362" cy="1728192"/>
          </a:xfrm>
          <a:prstGeom prst="wedgeRoundRectCallout">
            <a:avLst>
              <a:gd name="adj1" fmla="val -21119"/>
              <a:gd name="adj2" fmla="val 68593"/>
              <a:gd name="adj3" fmla="val 16667"/>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4" name="Content Placeholder 2">
            <a:extLst>
              <a:ext uri="{FF2B5EF4-FFF2-40B4-BE49-F238E27FC236}">
                <a16:creationId xmlns:a16="http://schemas.microsoft.com/office/drawing/2014/main" id="{DFA3341E-1A43-2498-B5E7-DF5BD4AB3AB0}"/>
              </a:ext>
            </a:extLst>
          </p:cNvPr>
          <p:cNvSpPr txBox="1">
            <a:spLocks/>
          </p:cNvSpPr>
          <p:nvPr/>
        </p:nvSpPr>
        <p:spPr>
          <a:xfrm>
            <a:off x="1079500" y="698830"/>
            <a:ext cx="6767286" cy="2734734"/>
          </a:xfrm>
          <a:prstGeom prst="rect">
            <a:avLst/>
          </a:prstGeom>
        </p:spPr>
        <p:txBody>
          <a:bodyPr>
            <a:noAutofit/>
          </a:bodyPr>
          <a:lstStyle/>
          <a:p>
            <a:pPr marL="38963" lvl="0" defTabSz="779252">
              <a:spcBef>
                <a:spcPts val="1534"/>
              </a:spcBef>
              <a:buClr>
                <a:schemeClr val="tx1">
                  <a:lumMod val="75000"/>
                  <a:lumOff val="25000"/>
                </a:schemeClr>
              </a:buClr>
              <a:buSzPct val="100000"/>
              <a:defRPr/>
            </a:pPr>
            <a:r>
              <a:rPr lang="hi-IN" sz="2000" dirty="0">
                <a:solidFill>
                  <a:srgbClr val="002060"/>
                </a:solidFill>
                <a:latin typeface="Laila SemiBold" pitchFamily="2" charset="0"/>
                <a:cs typeface="Laila SemiBold" pitchFamily="2" charset="0"/>
              </a:rPr>
              <a:t>प्रश्न </a:t>
            </a:r>
            <a:r>
              <a:rPr lang="hi-IN" sz="2000" dirty="0" smtClean="0">
                <a:solidFill>
                  <a:srgbClr val="002060"/>
                </a:solidFill>
                <a:latin typeface="Laila SemiBold" pitchFamily="2" charset="0"/>
                <a:cs typeface="Laila SemiBold" pitchFamily="2" charset="0"/>
              </a:rPr>
              <a:t>1.पहले </a:t>
            </a:r>
            <a:r>
              <a:rPr lang="hi-IN" sz="2000" dirty="0">
                <a:solidFill>
                  <a:srgbClr val="002060"/>
                </a:solidFill>
                <a:latin typeface="Laila SemiBold" pitchFamily="2" charset="0"/>
                <a:cs typeface="Laila SemiBold" pitchFamily="2" charset="0"/>
              </a:rPr>
              <a:t>पद में मीरा ने हरि से अपनी पीड़ा हरने की विनती किस प्रकार की है</a:t>
            </a:r>
            <a:r>
              <a:rPr lang="hi-IN" sz="2000" dirty="0" smtClean="0">
                <a:solidFill>
                  <a:srgbClr val="002060"/>
                </a:solidFill>
                <a:latin typeface="Laila SemiBold" pitchFamily="2" charset="0"/>
                <a:cs typeface="Laila SemiBold" pitchFamily="2" charset="0"/>
              </a:rPr>
              <a:t>?</a:t>
            </a:r>
            <a:endParaRPr lang="en-US" sz="2000" dirty="0" smtClean="0">
              <a:solidFill>
                <a:srgbClr val="002060"/>
              </a:solidFill>
              <a:latin typeface="Laila SemiBold" pitchFamily="2" charset="0"/>
              <a:cs typeface="Laila SemiBold" pitchFamily="2" charset="0"/>
            </a:endParaRPr>
          </a:p>
          <a:p>
            <a:pPr marL="38963" lvl="0" defTabSz="779252">
              <a:spcBef>
                <a:spcPts val="1534"/>
              </a:spcBef>
              <a:buClr>
                <a:schemeClr val="tx1">
                  <a:lumMod val="75000"/>
                  <a:lumOff val="25000"/>
                </a:schemeClr>
              </a:buClr>
              <a:buSzPct val="100000"/>
              <a:defRPr/>
            </a:pPr>
            <a:r>
              <a:rPr lang="hi-IN" sz="2000" dirty="0">
                <a:latin typeface="Laila SemiBold" pitchFamily="2" charset="0"/>
                <a:cs typeface="Laila SemiBold" pitchFamily="2" charset="0"/>
              </a:rPr>
              <a:t/>
            </a:r>
            <a:br>
              <a:rPr lang="hi-IN" sz="2000" dirty="0">
                <a:latin typeface="Laila SemiBold" pitchFamily="2" charset="0"/>
                <a:cs typeface="Laila SemiBold" pitchFamily="2" charset="0"/>
              </a:rPr>
            </a:br>
            <a:r>
              <a:rPr kumimoji="0" lang="hi-IN" sz="2000" b="1" i="0" u="none" strike="noStrike" kern="1200" cap="none" spc="0" normalizeH="0" baseline="0" noProof="0" dirty="0" smtClean="0">
                <a:ln>
                  <a:noFill/>
                </a:ln>
                <a:solidFill>
                  <a:srgbClr val="0070C0"/>
                </a:solidFill>
                <a:effectLst/>
                <a:uLnTx/>
                <a:uFillTx/>
                <a:latin typeface="Laila SemiBold" pitchFamily="2" charset="0"/>
                <a:cs typeface="Laila SemiBold" pitchFamily="2" charset="0"/>
              </a:rPr>
              <a:t>उत्तरः</a:t>
            </a:r>
            <a:r>
              <a:rPr kumimoji="0" lang="en-US" sz="2000" b="1" i="0" u="none" strike="noStrike" kern="1200" cap="none" spc="0" normalizeH="0" baseline="0" noProof="0" dirty="0" smtClean="0">
                <a:ln>
                  <a:noFill/>
                </a:ln>
                <a:solidFill>
                  <a:srgbClr val="0070C0"/>
                </a:solidFill>
                <a:effectLst/>
                <a:uLnTx/>
                <a:uFillTx/>
                <a:latin typeface="Laila SemiBold" pitchFamily="2" charset="0"/>
                <a:cs typeface="Laila SemiBold" pitchFamily="2" charset="0"/>
              </a:rPr>
              <a:t> </a:t>
            </a:r>
            <a:r>
              <a:rPr lang="hi-IN" sz="2000" dirty="0" smtClean="0">
                <a:solidFill>
                  <a:srgbClr val="0070C0"/>
                </a:solidFill>
                <a:latin typeface="Laila SemiBold" pitchFamily="2" charset="0"/>
                <a:cs typeface="Laila SemiBold" pitchFamily="2" charset="0"/>
              </a:rPr>
              <a:t>पहले </a:t>
            </a:r>
            <a:r>
              <a:rPr lang="hi-IN" sz="2000" dirty="0">
                <a:solidFill>
                  <a:srgbClr val="0070C0"/>
                </a:solidFill>
                <a:latin typeface="Laila SemiBold" pitchFamily="2" charset="0"/>
                <a:cs typeface="Laila SemiBold" pitchFamily="2" charset="0"/>
              </a:rPr>
              <a:t>पद में मीरा ने अपनी पीड़ा हरने की विनती इस प्रकार की है कि हे ईश्वर! जैसे आपने द्रौपदी की लाज रखी थी, गजराज को मगरमच्छ रूपी मृत्यु के मुख से बचाया था तथा भक्त प्रहलाद की रक्षा करने के लिए ही आपने नृसिंह अवतार लिया था, उसी तरह मुझे भी सांसारिक संतापों से मुक्ति दिलाते हुए अपने चरणों में जगह दीजिए।</a:t>
            </a:r>
            <a:endParaRPr kumimoji="0" lang="en-US" sz="2000" b="0" i="0" u="none" strike="noStrike" kern="1200" cap="none" spc="0" normalizeH="0" baseline="0" noProof="0" dirty="0">
              <a:ln>
                <a:noFill/>
              </a:ln>
              <a:solidFill>
                <a:srgbClr val="0070C0"/>
              </a:solidFill>
              <a:effectLst/>
              <a:uLnTx/>
              <a:uFillTx/>
              <a:latin typeface="Laila SemiBold" pitchFamily="2" charset="0"/>
              <a:cs typeface="Laila SemiBold" pitchFamily="2" charset="0"/>
            </a:endParaRPr>
          </a:p>
        </p:txBody>
      </p:sp>
      <p:sp>
        <p:nvSpPr>
          <p:cNvPr id="5" name="Rectangle 4"/>
          <p:cNvSpPr/>
          <p:nvPr/>
        </p:nvSpPr>
        <p:spPr>
          <a:xfrm>
            <a:off x="0" y="114286"/>
            <a:ext cx="9144000" cy="457200"/>
          </a:xfrm>
          <a:prstGeom prst="rect">
            <a:avLst/>
          </a:prstGeom>
          <a:solidFill>
            <a:schemeClr val="bg2">
              <a:lumMod val="50000"/>
            </a:schemeClr>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itle 1">
            <a:extLst>
              <a:ext uri="{FF2B5EF4-FFF2-40B4-BE49-F238E27FC236}">
                <a16:creationId xmlns:a16="http://schemas.microsoft.com/office/drawing/2014/main" id="{18F82CB5-AEFB-1873-EF22-BA8C633B7EBE}"/>
              </a:ext>
            </a:extLst>
          </p:cNvPr>
          <p:cNvSpPr txBox="1">
            <a:spLocks/>
          </p:cNvSpPr>
          <p:nvPr/>
        </p:nvSpPr>
        <p:spPr>
          <a:xfrm>
            <a:off x="1143000" y="-67830"/>
            <a:ext cx="6850298" cy="925068"/>
          </a:xfrm>
          <a:prstGeom prst="rect">
            <a:avLst/>
          </a:prstGeom>
        </p:spPr>
        <p:txBody>
          <a:bodyPr anchor="ctr"/>
          <a:lstStyle/>
          <a:p>
            <a:pPr marL="0" marR="0" lvl="0" indent="0" algn="ctr" defTabSz="779252" rtl="0" eaLnBrk="1" fontAlgn="auto" latinLnBrk="0" hangingPunct="1">
              <a:lnSpc>
                <a:spcPct val="90000"/>
              </a:lnSpc>
              <a:spcBef>
                <a:spcPct val="0"/>
              </a:spcBef>
              <a:spcAft>
                <a:spcPts val="0"/>
              </a:spcAft>
              <a:buClrTx/>
              <a:buSzTx/>
              <a:buFont typeface="Arial" pitchFamily="34" charset="0"/>
              <a:buNone/>
              <a:tabLst/>
              <a:defRPr/>
            </a:pPr>
            <a:r>
              <a:rPr kumimoji="0" lang="en-IN" sz="2900" b="1" i="0" u="none" strike="noStrike" kern="1200" cap="none" spc="0" normalizeH="0" baseline="0" noProof="0" dirty="0" err="1"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एन</a:t>
            </a: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r>
              <a:rPr kumimoji="0" lang="en-IN" sz="2900" b="1" i="0" u="none" strike="noStrike" kern="1200" cap="none" spc="0" normalizeH="0" baseline="0" noProof="0" dirty="0" err="1"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सी</a:t>
            </a: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r>
              <a:rPr kumimoji="0" lang="hi-IN" sz="2900" b="1" i="0" u="none" strike="noStrike" kern="1200" cap="none" spc="0" normalizeH="0" baseline="0" noProof="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ई</a:t>
            </a:r>
            <a:r>
              <a:rPr kumimoji="0" lang="en-IN" sz="2900" b="1" i="0" u="none" strike="noStrike" kern="1200" cap="none" spc="0" normalizeH="0" baseline="0" noProof="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r>
              <a:rPr kumimoji="0" lang="en-IN" sz="2900" b="1"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आर टी. प्रश्न अभ्यास</a:t>
            </a:r>
            <a:r>
              <a:rPr kumimoji="0" lang="en-IN" sz="2900" b="0" i="0" u="none" strike="noStrike" kern="1200" cap="none" spc="0" normalizeH="0" baseline="0" noProof="0" dirty="0" smtClean="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rPr>
              <a:t> </a:t>
            </a:r>
            <a:endParaRPr kumimoji="0" lang="en-US" sz="2900" b="0" i="0" u="none" strike="noStrike" kern="1200" cap="none" spc="0" normalizeH="0" baseline="0" noProof="0" dirty="0">
              <a:ln>
                <a:noFill/>
              </a:ln>
              <a:solidFill>
                <a:srgbClr val="002060"/>
              </a:solidFill>
              <a:effectLst>
                <a:glow rad="63500">
                  <a:schemeClr val="accent6">
                    <a:satMod val="175000"/>
                    <a:alpha val="40000"/>
                  </a:schemeClr>
                </a:glow>
                <a:outerShdw blurRad="50800" dist="38100" dir="5400000" algn="t" rotWithShape="0">
                  <a:prstClr val="black">
                    <a:alpha val="40000"/>
                  </a:prstClr>
                </a:outerShdw>
              </a:effectLst>
              <a:uLnTx/>
              <a:uFillTx/>
              <a:latin typeface="+mj-lt"/>
              <a:ea typeface="+mj-ea"/>
              <a:cs typeface="+mj-cs"/>
            </a:endParaRPr>
          </a:p>
        </p:txBody>
      </p:sp>
    </p:spTree>
    <p:extLst>
      <p:ext uri="{BB962C8B-B14F-4D97-AF65-F5344CB8AC3E}">
        <p14:creationId xmlns:p14="http://schemas.microsoft.com/office/powerpoint/2010/main" val="3161293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74" y="13819"/>
            <a:ext cx="9073008" cy="5651993"/>
          </a:xfrm>
          <a:prstGeom prst="rect">
            <a:avLst/>
          </a:prstGeom>
          <a:ln>
            <a:noFill/>
          </a:ln>
          <a:effectLst>
            <a:softEdge rad="112500"/>
          </a:effectLst>
        </p:spPr>
      </p:pic>
      <p:sp>
        <p:nvSpPr>
          <p:cNvPr id="4" name="Rounded Rectangle 3"/>
          <p:cNvSpPr/>
          <p:nvPr/>
        </p:nvSpPr>
        <p:spPr>
          <a:xfrm>
            <a:off x="251520" y="265212"/>
            <a:ext cx="403244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337220"/>
            <a:ext cx="3888432" cy="3284327"/>
          </a:xfrm>
          <a:prstGeom prst="roundRect">
            <a:avLst>
              <a:gd name="adj" fmla="val 4525"/>
            </a:avLst>
          </a:prstGeom>
          <a:solidFill>
            <a:srgbClr val="FFFFFF">
              <a:shade val="85000"/>
            </a:srgbClr>
          </a:solidFill>
          <a:ln w="38100">
            <a:solidFill>
              <a:schemeClr val="bg1"/>
            </a:solidFill>
          </a:ln>
          <a:effectLst>
            <a:reflection blurRad="12700" stA="38000" endPos="28000" dist="5000" dir="5400000" sy="-100000" algn="bl" rotWithShape="0"/>
          </a:effectLst>
        </p:spPr>
      </p:pic>
      <p:sp>
        <p:nvSpPr>
          <p:cNvPr id="5" name="Rounded Rectangle 4"/>
          <p:cNvSpPr/>
          <p:nvPr/>
        </p:nvSpPr>
        <p:spPr>
          <a:xfrm>
            <a:off x="4427984" y="1129308"/>
            <a:ext cx="4464495" cy="4248472"/>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6" name="Rectangle 5"/>
          <p:cNvSpPr/>
          <p:nvPr/>
        </p:nvSpPr>
        <p:spPr>
          <a:xfrm>
            <a:off x="371232" y="3865612"/>
            <a:ext cx="3793026" cy="1446550"/>
          </a:xfrm>
          <a:prstGeom prst="rect">
            <a:avLst/>
          </a:prstGeom>
          <a:noFill/>
        </p:spPr>
        <p:txBody>
          <a:bodyPr wrap="none" lIns="91440" tIns="45720" rIns="91440" bIns="45720">
            <a:spAutoFit/>
          </a:bodyPr>
          <a:lstStyle/>
          <a:p>
            <a:pPr algn="ctr"/>
            <a:r>
              <a:rPr lang="hi-IN" sz="8800" dirty="0" smtClean="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Laila SemiBold" pitchFamily="2" charset="0"/>
                <a:cs typeface="Laila SemiBold" pitchFamily="2" charset="0"/>
              </a:rPr>
              <a:t>मीरा बाई</a:t>
            </a:r>
            <a:endParaRPr lang="en-US" sz="8800" dirty="0">
              <a:ln w="18415" cmpd="sng">
                <a:solidFill>
                  <a:srgbClr val="FFFFFF"/>
                </a:solidFill>
                <a:prstDash val="solid"/>
              </a:ln>
              <a:solidFill>
                <a:srgbClr val="FFFFFF"/>
              </a:solidFill>
              <a:effectLst>
                <a:glow rad="101600">
                  <a:schemeClr val="bg1">
                    <a:alpha val="60000"/>
                  </a:schemeClr>
                </a:glow>
                <a:outerShdw blurRad="63500" dir="3600000" algn="tl" rotWithShape="0">
                  <a:srgbClr val="000000">
                    <a:alpha val="70000"/>
                  </a:srgbClr>
                </a:outerShdw>
              </a:effectLst>
              <a:latin typeface="Laila SemiBold" pitchFamily="2" charset="0"/>
              <a:cs typeface="Laila SemiBold" pitchFamily="2" charset="0"/>
            </a:endParaRPr>
          </a:p>
        </p:txBody>
      </p:sp>
      <p:sp>
        <p:nvSpPr>
          <p:cNvPr id="9" name="Rectangle 8"/>
          <p:cNvSpPr/>
          <p:nvPr/>
        </p:nvSpPr>
        <p:spPr>
          <a:xfrm>
            <a:off x="4211960" y="349414"/>
            <a:ext cx="3384376"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जीवन परिचय</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
        <p:nvSpPr>
          <p:cNvPr id="8" name="Rounded Rectangle 7"/>
          <p:cNvSpPr/>
          <p:nvPr/>
        </p:nvSpPr>
        <p:spPr>
          <a:xfrm>
            <a:off x="4427984" y="265212"/>
            <a:ext cx="4464495" cy="70788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0" name="TextBox 9"/>
          <p:cNvSpPr txBox="1"/>
          <p:nvPr/>
        </p:nvSpPr>
        <p:spPr>
          <a:xfrm>
            <a:off x="4499992" y="1201316"/>
            <a:ext cx="4335001" cy="4255011"/>
          </a:xfrm>
          <a:prstGeom prst="rect">
            <a:avLst/>
          </a:prstGeom>
          <a:noFill/>
        </p:spPr>
        <p:txBody>
          <a:bodyPr wrap="square" rtlCol="0">
            <a:spAutoFit/>
          </a:bodyPr>
          <a:lstStyle/>
          <a:p>
            <a:pPr algn="just"/>
            <a:r>
              <a:rPr lang="hi-IN" sz="1750" dirty="0" smtClean="0">
                <a:ln>
                  <a:solidFill>
                    <a:schemeClr val="bg1"/>
                  </a:solidFill>
                </a:ln>
                <a:solidFill>
                  <a:schemeClr val="bg1"/>
                </a:solidFill>
                <a:latin typeface="Laila SemiBold" pitchFamily="2" charset="0"/>
                <a:cs typeface="Laila SemiBold" pitchFamily="2" charset="0"/>
              </a:rPr>
              <a:t>मीराबाई का जन्म </a:t>
            </a:r>
            <a:r>
              <a:rPr lang="hi-IN" sz="1750" dirty="0" smtClean="0">
                <a:ln>
                  <a:solidFill>
                    <a:srgbClr val="C00000"/>
                  </a:solidFill>
                </a:ln>
                <a:solidFill>
                  <a:srgbClr val="C00000"/>
                </a:solidFill>
                <a:latin typeface="Laila SemiBold" pitchFamily="2" charset="0"/>
                <a:cs typeface="Laila SemiBold" pitchFamily="2" charset="0"/>
              </a:rPr>
              <a:t>जोधपुर के चोकड़ी (कुड़की) गाँव में 1503 में</a:t>
            </a:r>
            <a:r>
              <a:rPr lang="hi-IN" sz="1750" dirty="0" smtClean="0">
                <a:ln>
                  <a:solidFill>
                    <a:schemeClr val="bg1"/>
                  </a:solidFill>
                </a:ln>
                <a:solidFill>
                  <a:schemeClr val="bg1"/>
                </a:solidFill>
                <a:latin typeface="Laila SemiBold" pitchFamily="2" charset="0"/>
                <a:cs typeface="Laila SemiBold" pitchFamily="2" charset="0"/>
              </a:rPr>
              <a:t> हुआ माना जाता है। </a:t>
            </a:r>
            <a:r>
              <a:rPr lang="hi-IN" sz="1750" dirty="0" smtClean="0">
                <a:ln>
                  <a:solidFill>
                    <a:srgbClr val="C00000"/>
                  </a:solidFill>
                </a:ln>
                <a:solidFill>
                  <a:srgbClr val="C00000"/>
                </a:solidFill>
                <a:latin typeface="Laila SemiBold" pitchFamily="2" charset="0"/>
                <a:cs typeface="Laila SemiBold" pitchFamily="2" charset="0"/>
              </a:rPr>
              <a:t>13 वर्ष </a:t>
            </a:r>
            <a:r>
              <a:rPr lang="hi-IN" sz="1750" dirty="0" smtClean="0">
                <a:ln>
                  <a:solidFill>
                    <a:schemeClr val="bg1"/>
                  </a:solidFill>
                </a:ln>
                <a:solidFill>
                  <a:schemeClr val="bg1"/>
                </a:solidFill>
                <a:latin typeface="Laila SemiBold" pitchFamily="2" charset="0"/>
                <a:cs typeface="Laila SemiBold" pitchFamily="2" charset="0"/>
              </a:rPr>
              <a:t>की उम्र में मेवाड़ के महाराणा सांगा के </a:t>
            </a:r>
            <a:r>
              <a:rPr lang="hi-IN" sz="1750" dirty="0" smtClean="0">
                <a:ln>
                  <a:solidFill>
                    <a:srgbClr val="C00000"/>
                  </a:solidFill>
                </a:ln>
                <a:solidFill>
                  <a:srgbClr val="C00000"/>
                </a:solidFill>
                <a:latin typeface="Laila SemiBold" pitchFamily="2" charset="0"/>
                <a:cs typeface="Laila SemiBold" pitchFamily="2" charset="0"/>
              </a:rPr>
              <a:t>कुँवर भोजराज से उनका विवाह</a:t>
            </a:r>
            <a:r>
              <a:rPr lang="hi-IN" sz="1750" dirty="0" smtClean="0">
                <a:ln>
                  <a:solidFill>
                    <a:schemeClr val="bg1"/>
                  </a:solidFill>
                </a:ln>
                <a:solidFill>
                  <a:schemeClr val="bg1"/>
                </a:solidFill>
                <a:latin typeface="Laila SemiBold" pitchFamily="2" charset="0"/>
                <a:cs typeface="Laila SemiBold" pitchFamily="2" charset="0"/>
              </a:rPr>
              <a:t> हुआ। उनका जीवन दुखों की छाया में ही बीता। बाल्यावस्था में ही माँ का देहांत हो गया था। विवाह के कुछ ही साल बाद पहले पति, फिर पिता और एक युद्ध के दौरान ससुर का भी देहांत हो गया। भौतिक जीवन से निराश मीरा ने घर-परिवार त्याग दिया और वृंदावन में डेरा डाल पूरी तरह गिरधर गोपाल कृष्ण के प्रति समर्पित हो गईं।</a:t>
            </a:r>
            <a:endParaRPr lang="en-US" sz="1750" dirty="0" smtClean="0">
              <a:ln>
                <a:solidFill>
                  <a:schemeClr val="bg1"/>
                </a:solidFill>
              </a:ln>
              <a:solidFill>
                <a:schemeClr val="bg1"/>
              </a:solidFill>
              <a:latin typeface="Laila SemiBold" pitchFamily="2" charset="0"/>
              <a:cs typeface="Laila SemiBold" pitchFamily="2" charset="0"/>
            </a:endParaRPr>
          </a:p>
          <a:p>
            <a:pPr algn="just"/>
            <a:r>
              <a:rPr lang="hi-IN" sz="1750" dirty="0" smtClean="0">
                <a:ln>
                  <a:solidFill>
                    <a:schemeClr val="bg1"/>
                  </a:solidFill>
                </a:ln>
                <a:solidFill>
                  <a:schemeClr val="bg1"/>
                </a:solidFill>
                <a:latin typeface="Laila SemiBold" pitchFamily="2" charset="0"/>
                <a:cs typeface="Laila SemiBold" pitchFamily="2" charset="0"/>
              </a:rPr>
              <a:t>	मीरा के पदों की भाषा में </a:t>
            </a:r>
            <a:r>
              <a:rPr lang="hi-IN" sz="1750" dirty="0" smtClean="0">
                <a:ln>
                  <a:solidFill>
                    <a:srgbClr val="C00000"/>
                  </a:solidFill>
                </a:ln>
                <a:solidFill>
                  <a:srgbClr val="C00000"/>
                </a:solidFill>
                <a:latin typeface="Laila SemiBold" pitchFamily="2" charset="0"/>
                <a:cs typeface="Laila SemiBold" pitchFamily="2" charset="0"/>
              </a:rPr>
              <a:t>राजस्थानी, ब्रज और गुजराती</a:t>
            </a:r>
            <a:r>
              <a:rPr lang="hi-IN" sz="1750" dirty="0" smtClean="0">
                <a:ln>
                  <a:solidFill>
                    <a:schemeClr val="bg1"/>
                  </a:solidFill>
                </a:ln>
                <a:solidFill>
                  <a:schemeClr val="bg1"/>
                </a:solidFill>
                <a:latin typeface="Laila SemiBold" pitchFamily="2" charset="0"/>
                <a:cs typeface="Laila SemiBold" pitchFamily="2" charset="0"/>
              </a:rPr>
              <a:t> का मिश्रण पाया जाता है। वहीं </a:t>
            </a:r>
            <a:r>
              <a:rPr lang="hi-IN" sz="1750" dirty="0" smtClean="0">
                <a:ln>
                  <a:solidFill>
                    <a:srgbClr val="C00000"/>
                  </a:solidFill>
                </a:ln>
                <a:solidFill>
                  <a:srgbClr val="C00000"/>
                </a:solidFill>
                <a:latin typeface="Laila SemiBold" pitchFamily="2" charset="0"/>
                <a:cs typeface="Laila SemiBold" pitchFamily="2" charset="0"/>
              </a:rPr>
              <a:t>पंजाबी, खड़ी बोली और पूर्वी </a:t>
            </a:r>
            <a:r>
              <a:rPr lang="hi-IN" sz="1750" dirty="0" smtClean="0">
                <a:ln>
                  <a:solidFill>
                    <a:schemeClr val="bg1"/>
                  </a:solidFill>
                </a:ln>
                <a:solidFill>
                  <a:schemeClr val="bg1"/>
                </a:solidFill>
                <a:latin typeface="Laila SemiBold" pitchFamily="2" charset="0"/>
                <a:cs typeface="Laila SemiBold" pitchFamily="2" charset="0"/>
              </a:rPr>
              <a:t>के प्रयोग भी मिल जाते हैं।</a:t>
            </a:r>
          </a:p>
          <a:p>
            <a:pPr algn="just"/>
            <a:endParaRPr lang="en-US" sz="500" dirty="0" smtClean="0">
              <a:ln>
                <a:solidFill>
                  <a:schemeClr val="bg1"/>
                </a:solidFill>
              </a:ln>
              <a:solidFill>
                <a:schemeClr val="bg1"/>
              </a:solidFill>
              <a:latin typeface="Laila SemiBold" pitchFamily="2" charset="0"/>
              <a:cs typeface="Laila SemiBold" pitchFamily="2" charset="0"/>
            </a:endParaRPr>
          </a:p>
          <a:p>
            <a:pPr algn="just"/>
            <a:r>
              <a:rPr lang="hi-IN" sz="1900" b="1" dirty="0" smtClean="0">
                <a:ln>
                  <a:solidFill>
                    <a:srgbClr val="00B050"/>
                  </a:solidFill>
                </a:ln>
                <a:solidFill>
                  <a:srgbClr val="00B050"/>
                </a:solidFill>
                <a:latin typeface="Laila SemiBold" pitchFamily="2" charset="0"/>
                <a:cs typeface="Laila SemiBold" pitchFamily="2" charset="0"/>
              </a:rPr>
              <a:t>रचनाएँ: </a:t>
            </a:r>
            <a:r>
              <a:rPr lang="hi-IN" sz="1900" b="1" dirty="0" smtClean="0">
                <a:ln>
                  <a:solidFill>
                    <a:schemeClr val="bg1"/>
                  </a:solidFill>
                </a:ln>
                <a:solidFill>
                  <a:schemeClr val="accent2">
                    <a:lumMod val="75000"/>
                  </a:schemeClr>
                </a:solidFill>
                <a:latin typeface="Laila SemiBold" pitchFamily="2" charset="0"/>
                <a:cs typeface="Laila SemiBold" pitchFamily="2" charset="0"/>
              </a:rPr>
              <a:t>राग गोविंद</a:t>
            </a:r>
            <a:r>
              <a:rPr lang="hi-IN" sz="1900" dirty="0" smtClean="0">
                <a:ln>
                  <a:solidFill>
                    <a:schemeClr val="bg1"/>
                  </a:solidFill>
                </a:ln>
                <a:solidFill>
                  <a:schemeClr val="accent2">
                    <a:lumMod val="75000"/>
                  </a:schemeClr>
                </a:solidFill>
                <a:latin typeface="Laila SemiBold" pitchFamily="2" charset="0"/>
                <a:cs typeface="Laila SemiBold" pitchFamily="2" charset="0"/>
              </a:rPr>
              <a:t>, </a:t>
            </a:r>
            <a:r>
              <a:rPr lang="hi-IN" sz="1900" dirty="0">
                <a:ln>
                  <a:solidFill>
                    <a:schemeClr val="bg1"/>
                  </a:solidFill>
                </a:ln>
                <a:solidFill>
                  <a:schemeClr val="accent2">
                    <a:lumMod val="75000"/>
                  </a:schemeClr>
                </a:solidFill>
                <a:latin typeface="Laila SemiBold" pitchFamily="2" charset="0"/>
                <a:cs typeface="Laila SemiBold" pitchFamily="2" charset="0"/>
              </a:rPr>
              <a:t>गोविंद </a:t>
            </a:r>
            <a:r>
              <a:rPr lang="hi-IN" sz="1900" dirty="0" smtClean="0">
                <a:ln>
                  <a:solidFill>
                    <a:schemeClr val="bg1"/>
                  </a:solidFill>
                </a:ln>
                <a:solidFill>
                  <a:schemeClr val="accent2">
                    <a:lumMod val="75000"/>
                  </a:schemeClr>
                </a:solidFill>
                <a:latin typeface="Laila SemiBold" pitchFamily="2" charset="0"/>
                <a:cs typeface="Laila SemiBold" pitchFamily="2" charset="0"/>
              </a:rPr>
              <a:t>टीका, राग सोरठा, मीरा </a:t>
            </a:r>
            <a:r>
              <a:rPr lang="hi-IN" sz="1900" dirty="0">
                <a:ln>
                  <a:solidFill>
                    <a:schemeClr val="bg1"/>
                  </a:solidFill>
                </a:ln>
                <a:solidFill>
                  <a:schemeClr val="accent2">
                    <a:lumMod val="75000"/>
                  </a:schemeClr>
                </a:solidFill>
                <a:latin typeface="Laila SemiBold" pitchFamily="2" charset="0"/>
                <a:cs typeface="Laila SemiBold" pitchFamily="2" charset="0"/>
              </a:rPr>
              <a:t>की मल्हार</a:t>
            </a:r>
            <a:endParaRPr lang="hi-IN" sz="1900" dirty="0" smtClean="0">
              <a:ln>
                <a:solidFill>
                  <a:schemeClr val="bg1"/>
                </a:solidFill>
              </a:ln>
              <a:solidFill>
                <a:schemeClr val="accent2">
                  <a:lumMod val="75000"/>
                </a:schemeClr>
              </a:solidFill>
              <a:latin typeface="Laila SemiBold" pitchFamily="2" charset="0"/>
              <a:cs typeface="Laila SemiBold" pitchFamily="2" charset="0"/>
            </a:endParaRPr>
          </a:p>
        </p:txBody>
      </p:sp>
      <p:sp>
        <p:nvSpPr>
          <p:cNvPr id="11" name="TextBox 10"/>
          <p:cNvSpPr txBox="1"/>
          <p:nvPr/>
        </p:nvSpPr>
        <p:spPr>
          <a:xfrm>
            <a:off x="7164288" y="409228"/>
            <a:ext cx="1857686" cy="430887"/>
          </a:xfrm>
          <a:prstGeom prst="rect">
            <a:avLst/>
          </a:prstGeom>
          <a:noFill/>
        </p:spPr>
        <p:txBody>
          <a:bodyPr wrap="square" rtlCol="0">
            <a:spAutoFit/>
          </a:bodyPr>
          <a:lstStyle/>
          <a:p>
            <a:r>
              <a:rPr lang="en-US" sz="2200" b="1" dirty="0" smtClean="0">
                <a:ln>
                  <a:solidFill>
                    <a:schemeClr val="bg1"/>
                  </a:solidFill>
                </a:ln>
                <a:solidFill>
                  <a:schemeClr val="bg1"/>
                </a:solidFill>
                <a:latin typeface="Times New Roman" pitchFamily="18" charset="0"/>
                <a:cs typeface="Times New Roman" pitchFamily="18" charset="0"/>
              </a:rPr>
              <a:t>(1503 – 1546)</a:t>
            </a:r>
            <a:endParaRPr lang="en-US" sz="2200" b="1" dirty="0">
              <a:ln>
                <a:solidFill>
                  <a:schemeClr val="bg1"/>
                </a:solidFill>
              </a:ln>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0407237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252536" y="121196"/>
            <a:ext cx="3672408" cy="720080"/>
          </a:xfrm>
          <a:prstGeom prst="roundRect">
            <a:avLst/>
          </a:prstGeom>
          <a:solidFill>
            <a:srgbClr val="C00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Laila SemiBold" pitchFamily="2" charset="0"/>
              <a:cs typeface="Laila SemiBold" pitchFamily="2" charset="0"/>
            </a:endParaRPr>
          </a:p>
        </p:txBody>
      </p:sp>
      <p:sp>
        <p:nvSpPr>
          <p:cNvPr id="5" name="TextBox 4"/>
          <p:cNvSpPr txBox="1"/>
          <p:nvPr/>
        </p:nvSpPr>
        <p:spPr>
          <a:xfrm>
            <a:off x="683568" y="193204"/>
            <a:ext cx="2483767" cy="707886"/>
          </a:xfrm>
          <a:prstGeom prst="rect">
            <a:avLst/>
          </a:prstGeom>
          <a:noFill/>
        </p:spPr>
        <p:txBody>
          <a:bodyPr wrap="square" rtlCol="0">
            <a:spAutoFit/>
          </a:bodyPr>
          <a:lstStyle/>
          <a:p>
            <a:r>
              <a:rPr lang="hi-IN" sz="4000" dirty="0" smtClean="0">
                <a:ln>
                  <a:solidFill>
                    <a:schemeClr val="bg1"/>
                  </a:solidFill>
                </a:ln>
                <a:solidFill>
                  <a:srgbClr val="00B050"/>
                </a:solidFill>
                <a:latin typeface="Laila SemiBold" pitchFamily="2" charset="0"/>
                <a:cs typeface="Laila SemiBold" pitchFamily="2" charset="0"/>
              </a:rPr>
              <a:t>पाठ में प्रवेश</a:t>
            </a:r>
            <a:endParaRPr lang="en-US" sz="4000" dirty="0" smtClean="0">
              <a:ln>
                <a:solidFill>
                  <a:schemeClr val="bg1"/>
                </a:solidFill>
              </a:ln>
              <a:solidFill>
                <a:srgbClr val="00B050"/>
              </a:solidFill>
              <a:latin typeface="Laila SemiBold" pitchFamily="2" charset="0"/>
              <a:cs typeface="Laila SemiBold" pitchFamily="2" charset="0"/>
            </a:endParaRPr>
          </a:p>
        </p:txBody>
      </p:sp>
      <p:sp>
        <p:nvSpPr>
          <p:cNvPr id="6" name="TextBox 5"/>
          <p:cNvSpPr txBox="1"/>
          <p:nvPr/>
        </p:nvSpPr>
        <p:spPr>
          <a:xfrm>
            <a:off x="611560" y="1323841"/>
            <a:ext cx="7704856" cy="3477875"/>
          </a:xfrm>
          <a:prstGeom prst="rect">
            <a:avLst/>
          </a:prstGeom>
          <a:noFill/>
        </p:spPr>
        <p:txBody>
          <a:bodyPr wrap="square" rtlCol="0">
            <a:spAutoFit/>
          </a:bodyPr>
          <a:lstStyle/>
          <a:p>
            <a:pPr algn="just"/>
            <a:r>
              <a:rPr lang="hi-IN" sz="2000" dirty="0">
                <a:ln>
                  <a:solidFill>
                    <a:schemeClr val="bg1"/>
                  </a:solidFill>
                </a:ln>
                <a:solidFill>
                  <a:schemeClr val="bg1"/>
                </a:solidFill>
                <a:latin typeface="Laila SemiBold" pitchFamily="2" charset="0"/>
                <a:cs typeface="Laila SemiBold" pitchFamily="2" charset="0"/>
              </a:rPr>
              <a:t>लोक कथाओं के अनुसार अपने जीवन में आए कठिन दुखों से मुक्ति पाने के लिए मीरा घर – परिवार छोड़ कर वृन्दावन में जा बसी थी और कृष्ण प्रेम में लीन हो गई थी।  इनकी रचनाओं में इनके आराध्य ( कृष्ण ) कहीं निर्गुण निराकार ब्रह्मा अर्थात  जिसका कोई रूप आकर न हो ऐसे प्रभु , कहीं सगुण  साकार गोपीवल्लभ श्रीकृष्ण और कहीं निर्मोही परदेसी जोगी अर्थात जिसे किसी की परवाह नहीं ऐसे  संत के रूप में दिखाई देते हैं</a:t>
            </a:r>
            <a:r>
              <a:rPr lang="hi-IN" sz="2000" dirty="0" smtClean="0">
                <a:ln>
                  <a:solidFill>
                    <a:schemeClr val="bg1"/>
                  </a:solidFill>
                </a:ln>
                <a:solidFill>
                  <a:schemeClr val="bg1"/>
                </a:solidFill>
                <a:latin typeface="Laila SemiBold" pitchFamily="2" charset="0"/>
                <a:cs typeface="Laila SemiBold" pitchFamily="2" charset="0"/>
              </a:rPr>
              <a:t>।</a:t>
            </a:r>
          </a:p>
          <a:p>
            <a:pPr algn="just"/>
            <a:r>
              <a:rPr lang="hi-IN" sz="2000" dirty="0" smtClean="0">
                <a:ln>
                  <a:solidFill>
                    <a:schemeClr val="bg1"/>
                  </a:solidFill>
                </a:ln>
                <a:solidFill>
                  <a:schemeClr val="bg1"/>
                </a:solidFill>
                <a:latin typeface="Laila SemiBold" pitchFamily="2" charset="0"/>
                <a:cs typeface="Laila SemiBold" pitchFamily="2" charset="0"/>
              </a:rPr>
              <a:t/>
            </a:r>
            <a:br>
              <a:rPr lang="hi-IN" sz="2000" dirty="0" smtClean="0">
                <a:ln>
                  <a:solidFill>
                    <a:schemeClr val="bg1"/>
                  </a:solidFill>
                </a:ln>
                <a:solidFill>
                  <a:schemeClr val="bg1"/>
                </a:solidFill>
                <a:latin typeface="Laila SemiBold" pitchFamily="2" charset="0"/>
                <a:cs typeface="Laila SemiBold" pitchFamily="2" charset="0"/>
              </a:rPr>
            </a:br>
            <a:r>
              <a:rPr lang="hi-IN" sz="2000" dirty="0">
                <a:ln>
                  <a:solidFill>
                    <a:schemeClr val="bg1"/>
                  </a:solidFill>
                </a:ln>
                <a:solidFill>
                  <a:schemeClr val="bg1"/>
                </a:solidFill>
                <a:latin typeface="Laila SemiBold" pitchFamily="2" charset="0"/>
                <a:cs typeface="Laila SemiBold" pitchFamily="2" charset="0"/>
              </a:rPr>
              <a:t>प्रस्तुत पाठ में संकलित दोंनो पद मीरा के इन्ही आराध्य अर्थात श्रीकृष्ण को समर्पित हैं। मीरा अपने प्रभु की झूठी प्रशंसा भी करती है ,प्यार भी करती हैं और अवसर आने पर डांटने से भी नहीं डरती। श्रीकृष्ण की शक्तिओं व सामर्थ्य का गुणगान भी करती हैं और उनको उनके कर्तव्य भी याद दिलाती हैं।</a:t>
            </a:r>
            <a:endParaRPr lang="en-US" sz="2000" dirty="0">
              <a:ln>
                <a:solidFill>
                  <a:schemeClr val="bg1"/>
                </a:solidFill>
              </a:ln>
              <a:solidFill>
                <a:schemeClr val="bg1"/>
              </a:solidFill>
              <a:latin typeface="Laila SemiBold" pitchFamily="2" charset="0"/>
              <a:cs typeface="Laila SemiBold" pitchFamily="2" charset="0"/>
            </a:endParaRPr>
          </a:p>
        </p:txBody>
      </p:sp>
    </p:spTree>
    <p:extLst>
      <p:ext uri="{BB962C8B-B14F-4D97-AF65-F5344CB8AC3E}">
        <p14:creationId xmlns:p14="http://schemas.microsoft.com/office/powerpoint/2010/main" val="4243294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252536" y="121196"/>
            <a:ext cx="3672408" cy="720080"/>
          </a:xfrm>
          <a:prstGeom prst="roundRect">
            <a:avLst/>
          </a:prstGeom>
          <a:solidFill>
            <a:srgbClr val="C00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Laila SemiBold" pitchFamily="2" charset="0"/>
              <a:cs typeface="Laila SemiBold" pitchFamily="2" charset="0"/>
            </a:endParaRPr>
          </a:p>
        </p:txBody>
      </p:sp>
      <p:sp>
        <p:nvSpPr>
          <p:cNvPr id="5" name="TextBox 4"/>
          <p:cNvSpPr txBox="1"/>
          <p:nvPr/>
        </p:nvSpPr>
        <p:spPr>
          <a:xfrm>
            <a:off x="683568" y="193204"/>
            <a:ext cx="2483767" cy="707886"/>
          </a:xfrm>
          <a:prstGeom prst="rect">
            <a:avLst/>
          </a:prstGeom>
          <a:noFill/>
        </p:spPr>
        <p:txBody>
          <a:bodyPr wrap="square" rtlCol="0">
            <a:spAutoFit/>
          </a:bodyPr>
          <a:lstStyle/>
          <a:p>
            <a:r>
              <a:rPr lang="hi-IN" sz="4000" dirty="0" smtClean="0">
                <a:ln>
                  <a:solidFill>
                    <a:schemeClr val="bg1"/>
                  </a:solidFill>
                </a:ln>
                <a:solidFill>
                  <a:srgbClr val="00B050"/>
                </a:solidFill>
                <a:latin typeface="Laila SemiBold" pitchFamily="2" charset="0"/>
                <a:cs typeface="Laila SemiBold" pitchFamily="2" charset="0"/>
              </a:rPr>
              <a:t>पाठ का सार</a:t>
            </a:r>
            <a:endParaRPr lang="en-US" sz="4000" dirty="0" smtClean="0">
              <a:ln>
                <a:solidFill>
                  <a:schemeClr val="bg1"/>
                </a:solidFill>
              </a:ln>
              <a:solidFill>
                <a:srgbClr val="00B050"/>
              </a:solidFill>
              <a:latin typeface="Laila SemiBold" pitchFamily="2" charset="0"/>
              <a:cs typeface="Laila SemiBold" pitchFamily="2" charset="0"/>
            </a:endParaRPr>
          </a:p>
        </p:txBody>
      </p:sp>
      <p:sp>
        <p:nvSpPr>
          <p:cNvPr id="6" name="TextBox 5"/>
          <p:cNvSpPr txBox="1"/>
          <p:nvPr/>
        </p:nvSpPr>
        <p:spPr>
          <a:xfrm>
            <a:off x="467544" y="1025937"/>
            <a:ext cx="7704856" cy="3631763"/>
          </a:xfrm>
          <a:prstGeom prst="rect">
            <a:avLst/>
          </a:prstGeom>
          <a:noFill/>
        </p:spPr>
        <p:txBody>
          <a:bodyPr wrap="square" rtlCol="0">
            <a:spAutoFit/>
          </a:bodyPr>
          <a:lstStyle/>
          <a:p>
            <a:pPr algn="just"/>
            <a:r>
              <a:rPr lang="hi-IN" sz="2000" dirty="0">
                <a:ln>
                  <a:solidFill>
                    <a:schemeClr val="bg1"/>
                  </a:solidFill>
                </a:ln>
                <a:solidFill>
                  <a:schemeClr val="bg1"/>
                </a:solidFill>
                <a:latin typeface="Laila SemiBold" pitchFamily="2" charset="0"/>
                <a:cs typeface="Laila SemiBold" pitchFamily="2" charset="0"/>
              </a:rPr>
              <a:t>इन पदों में मीराबाई श्री कृष्ण का भक्तों के प्रति प्रेम और अपना </a:t>
            </a:r>
            <a:endParaRPr lang="en-US" sz="2000" dirty="0" smtClean="0">
              <a:ln>
                <a:solidFill>
                  <a:schemeClr val="bg1"/>
                </a:solidFill>
              </a:ln>
              <a:solidFill>
                <a:schemeClr val="bg1"/>
              </a:solidFill>
              <a:latin typeface="Laila SemiBold" pitchFamily="2" charset="0"/>
              <a:cs typeface="Laila SemiBold" pitchFamily="2" charset="0"/>
            </a:endParaRPr>
          </a:p>
          <a:p>
            <a:pPr algn="just"/>
            <a:r>
              <a:rPr lang="hi-IN" sz="2000" dirty="0" smtClean="0">
                <a:ln>
                  <a:solidFill>
                    <a:schemeClr val="bg1"/>
                  </a:solidFill>
                </a:ln>
                <a:solidFill>
                  <a:schemeClr val="bg1"/>
                </a:solidFill>
                <a:latin typeface="Laila SemiBold" pitchFamily="2" charset="0"/>
                <a:cs typeface="Laila SemiBold" pitchFamily="2" charset="0"/>
              </a:rPr>
              <a:t>श्री </a:t>
            </a:r>
            <a:r>
              <a:rPr lang="hi-IN" sz="2000" dirty="0">
                <a:ln>
                  <a:solidFill>
                    <a:schemeClr val="bg1"/>
                  </a:solidFill>
                </a:ln>
                <a:solidFill>
                  <a:schemeClr val="bg1"/>
                </a:solidFill>
                <a:latin typeface="Laila SemiBold" pitchFamily="2" charset="0"/>
                <a:cs typeface="Laila SemiBold" pitchFamily="2" charset="0"/>
              </a:rPr>
              <a:t>कृष्ण के प्रति भक्ति – भाव का वर्णन करती है। पहले पद </a:t>
            </a:r>
            <a:r>
              <a:rPr lang="hi-IN" sz="2000" dirty="0" smtClean="0">
                <a:ln>
                  <a:solidFill>
                    <a:schemeClr val="bg1"/>
                  </a:solidFill>
                </a:ln>
                <a:solidFill>
                  <a:schemeClr val="bg1"/>
                </a:solidFill>
                <a:latin typeface="Laila SemiBold" pitchFamily="2" charset="0"/>
                <a:cs typeface="Laila SemiBold" pitchFamily="2" charset="0"/>
              </a:rPr>
              <a:t>में</a:t>
            </a:r>
            <a:endParaRPr lang="en-US" sz="2000" dirty="0" smtClean="0">
              <a:ln>
                <a:solidFill>
                  <a:schemeClr val="bg1"/>
                </a:solidFill>
              </a:ln>
              <a:solidFill>
                <a:schemeClr val="bg1"/>
              </a:solidFill>
              <a:latin typeface="Laila SemiBold" pitchFamily="2" charset="0"/>
              <a:cs typeface="Laila SemiBold" pitchFamily="2" charset="0"/>
            </a:endParaRPr>
          </a:p>
          <a:p>
            <a:pPr algn="just"/>
            <a:r>
              <a:rPr lang="hi-IN" sz="2000" dirty="0" smtClean="0">
                <a:ln>
                  <a:solidFill>
                    <a:schemeClr val="bg1"/>
                  </a:solidFill>
                </a:ln>
                <a:solidFill>
                  <a:schemeClr val="bg1"/>
                </a:solidFill>
                <a:latin typeface="Laila SemiBold" pitchFamily="2" charset="0"/>
                <a:cs typeface="Laila SemiBold" pitchFamily="2" charset="0"/>
              </a:rPr>
              <a:t> </a:t>
            </a:r>
            <a:r>
              <a:rPr lang="hi-IN" sz="2000" dirty="0">
                <a:ln>
                  <a:solidFill>
                    <a:schemeClr val="bg1"/>
                  </a:solidFill>
                </a:ln>
                <a:solidFill>
                  <a:schemeClr val="bg1"/>
                </a:solidFill>
                <a:latin typeface="Laila SemiBold" pitchFamily="2" charset="0"/>
                <a:cs typeface="Laila SemiBold" pitchFamily="2" charset="0"/>
              </a:rPr>
              <a:t>मीरा श्री कृष्ण से कहती हैं कि  जिस प्रकार आपने द्रोपदी </a:t>
            </a:r>
            <a:r>
              <a:rPr lang="hi-IN" sz="2000" dirty="0" smtClean="0">
                <a:ln>
                  <a:solidFill>
                    <a:schemeClr val="bg1"/>
                  </a:solidFill>
                </a:ln>
                <a:solidFill>
                  <a:schemeClr val="bg1"/>
                </a:solidFill>
                <a:latin typeface="Laila SemiBold" pitchFamily="2" charset="0"/>
                <a:cs typeface="Laila SemiBold" pitchFamily="2" charset="0"/>
              </a:rPr>
              <a:t>,</a:t>
            </a:r>
            <a:endParaRPr lang="en-US" sz="2000" dirty="0" smtClean="0">
              <a:ln>
                <a:solidFill>
                  <a:schemeClr val="bg1"/>
                </a:solidFill>
              </a:ln>
              <a:solidFill>
                <a:schemeClr val="bg1"/>
              </a:solidFill>
              <a:latin typeface="Laila SemiBold" pitchFamily="2" charset="0"/>
              <a:cs typeface="Laila SemiBold" pitchFamily="2" charset="0"/>
            </a:endParaRPr>
          </a:p>
          <a:p>
            <a:pPr algn="just"/>
            <a:r>
              <a:rPr lang="hi-IN" sz="2000" dirty="0" smtClean="0">
                <a:ln>
                  <a:solidFill>
                    <a:schemeClr val="bg1"/>
                  </a:solidFill>
                </a:ln>
                <a:solidFill>
                  <a:schemeClr val="bg1"/>
                </a:solidFill>
                <a:latin typeface="Laila SemiBold" pitchFamily="2" charset="0"/>
                <a:cs typeface="Laila SemiBold" pitchFamily="2" charset="0"/>
              </a:rPr>
              <a:t>प्रह्लाद </a:t>
            </a:r>
            <a:r>
              <a:rPr lang="hi-IN" sz="2000" dirty="0">
                <a:ln>
                  <a:solidFill>
                    <a:schemeClr val="bg1"/>
                  </a:solidFill>
                </a:ln>
                <a:solidFill>
                  <a:schemeClr val="bg1"/>
                </a:solidFill>
                <a:latin typeface="Laila SemiBold" pitchFamily="2" charset="0"/>
                <a:cs typeface="Laila SemiBold" pitchFamily="2" charset="0"/>
              </a:rPr>
              <a:t>और ऐरावत के दुखों को दूर किया था उसी तरह मेरे भी </a:t>
            </a:r>
            <a:endParaRPr lang="en-US" sz="2000" dirty="0" smtClean="0">
              <a:ln>
                <a:solidFill>
                  <a:schemeClr val="bg1"/>
                </a:solidFill>
              </a:ln>
              <a:solidFill>
                <a:schemeClr val="bg1"/>
              </a:solidFill>
              <a:latin typeface="Laila SemiBold" pitchFamily="2" charset="0"/>
              <a:cs typeface="Laila SemiBold" pitchFamily="2" charset="0"/>
            </a:endParaRPr>
          </a:p>
          <a:p>
            <a:pPr algn="just"/>
            <a:r>
              <a:rPr lang="hi-IN" sz="2000" dirty="0" smtClean="0">
                <a:ln>
                  <a:solidFill>
                    <a:schemeClr val="bg1"/>
                  </a:solidFill>
                </a:ln>
                <a:solidFill>
                  <a:schemeClr val="bg1"/>
                </a:solidFill>
                <a:latin typeface="Laila SemiBold" pitchFamily="2" charset="0"/>
                <a:cs typeface="Laila SemiBold" pitchFamily="2" charset="0"/>
              </a:rPr>
              <a:t>सारे </a:t>
            </a:r>
            <a:r>
              <a:rPr lang="hi-IN" sz="2000" dirty="0">
                <a:ln>
                  <a:solidFill>
                    <a:schemeClr val="bg1"/>
                  </a:solidFill>
                </a:ln>
                <a:solidFill>
                  <a:schemeClr val="bg1"/>
                </a:solidFill>
                <a:latin typeface="Laila SemiBold" pitchFamily="2" charset="0"/>
                <a:cs typeface="Laila SemiBold" pitchFamily="2" charset="0"/>
              </a:rPr>
              <a:t>दुखों का नाश कर दो</a:t>
            </a:r>
            <a:r>
              <a:rPr lang="hi-IN" sz="2000" dirty="0" smtClean="0">
                <a:ln>
                  <a:solidFill>
                    <a:schemeClr val="bg1"/>
                  </a:solidFill>
                </a:ln>
                <a:solidFill>
                  <a:schemeClr val="bg1"/>
                </a:solidFill>
                <a:latin typeface="Laila SemiBold" pitchFamily="2" charset="0"/>
                <a:cs typeface="Laila SemiBold" pitchFamily="2" charset="0"/>
              </a:rPr>
              <a:t>।</a:t>
            </a:r>
          </a:p>
          <a:p>
            <a:pPr algn="just"/>
            <a:r>
              <a:rPr lang="hi-IN" sz="1000" dirty="0" smtClean="0">
                <a:ln>
                  <a:solidFill>
                    <a:schemeClr val="bg1"/>
                  </a:solidFill>
                </a:ln>
                <a:solidFill>
                  <a:schemeClr val="bg1"/>
                </a:solidFill>
                <a:latin typeface="Laila SemiBold" pitchFamily="2" charset="0"/>
                <a:cs typeface="Laila SemiBold" pitchFamily="2" charset="0"/>
              </a:rPr>
              <a:t>  </a:t>
            </a:r>
            <a:r>
              <a:rPr lang="hi-IN" sz="2000" dirty="0" smtClean="0">
                <a:ln>
                  <a:solidFill>
                    <a:schemeClr val="bg1"/>
                  </a:solidFill>
                </a:ln>
                <a:solidFill>
                  <a:schemeClr val="bg1"/>
                </a:solidFill>
                <a:latin typeface="Laila SemiBold" pitchFamily="2" charset="0"/>
                <a:cs typeface="Laila SemiBold" pitchFamily="2" charset="0"/>
              </a:rPr>
              <a:t/>
            </a:r>
            <a:br>
              <a:rPr lang="hi-IN" sz="2000" dirty="0" smtClean="0">
                <a:ln>
                  <a:solidFill>
                    <a:schemeClr val="bg1"/>
                  </a:solidFill>
                </a:ln>
                <a:solidFill>
                  <a:schemeClr val="bg1"/>
                </a:solidFill>
                <a:latin typeface="Laila SemiBold" pitchFamily="2" charset="0"/>
                <a:cs typeface="Laila SemiBold" pitchFamily="2" charset="0"/>
              </a:rPr>
            </a:br>
            <a:r>
              <a:rPr lang="hi-IN" sz="2000" dirty="0" smtClean="0">
                <a:ln>
                  <a:solidFill>
                    <a:schemeClr val="bg1"/>
                  </a:solidFill>
                </a:ln>
                <a:solidFill>
                  <a:schemeClr val="bg1"/>
                </a:solidFill>
                <a:latin typeface="Laila SemiBold" pitchFamily="2" charset="0"/>
                <a:cs typeface="Laila SemiBold" pitchFamily="2" charset="0"/>
              </a:rPr>
              <a:t>	दूसरे </a:t>
            </a:r>
            <a:r>
              <a:rPr lang="hi-IN" sz="2000" dirty="0">
                <a:ln>
                  <a:solidFill>
                    <a:schemeClr val="bg1"/>
                  </a:solidFill>
                </a:ln>
                <a:solidFill>
                  <a:schemeClr val="bg1"/>
                </a:solidFill>
                <a:latin typeface="Laila SemiBold" pitchFamily="2" charset="0"/>
                <a:cs typeface="Laila SemiBold" pitchFamily="2" charset="0"/>
              </a:rPr>
              <a:t>पद में मीरा श्री कृष्ण के दर्शन का एक भी मौका हाथ से जाने नहीं देना चाहती , वह श्री कृष्ण की दासी बनाने को तैयार है ,बाग़ – बगीचे लगाने को भी तैयार है ,गली गली में श्री कृष्ण की लीलाओं का बखान भी करना चाहती है ,ऊँचे ऊँचे महल भी बनाना चाहती है , ताकि दर्शन का एक भी  मौका न  चुके।</a:t>
            </a:r>
            <a:r>
              <a:rPr lang="hi-IN" sz="2000" dirty="0" smtClean="0">
                <a:ln>
                  <a:solidFill>
                    <a:schemeClr val="bg1"/>
                  </a:solidFill>
                </a:ln>
                <a:solidFill>
                  <a:schemeClr val="bg1"/>
                </a:solidFill>
                <a:latin typeface="Laila SemiBold" pitchFamily="2" charset="0"/>
                <a:cs typeface="Laila SemiBold" pitchFamily="2" charset="0"/>
              </a:rPr>
              <a:t/>
            </a:r>
            <a:br>
              <a:rPr lang="hi-IN" sz="2000" dirty="0" smtClean="0">
                <a:ln>
                  <a:solidFill>
                    <a:schemeClr val="bg1"/>
                  </a:solidFill>
                </a:ln>
                <a:solidFill>
                  <a:schemeClr val="bg1"/>
                </a:solidFill>
                <a:latin typeface="Laila SemiBold" pitchFamily="2" charset="0"/>
                <a:cs typeface="Laila SemiBold" pitchFamily="2" charset="0"/>
              </a:rPr>
            </a:br>
            <a:r>
              <a:rPr lang="hi-IN" sz="2000" b="1" dirty="0">
                <a:ln>
                  <a:solidFill>
                    <a:schemeClr val="bg1"/>
                  </a:solidFill>
                </a:ln>
                <a:solidFill>
                  <a:schemeClr val="bg1"/>
                </a:solidFill>
                <a:latin typeface="Laila SemiBold" pitchFamily="2" charset="0"/>
                <a:cs typeface="Laila SemiBold" pitchFamily="2" charset="0"/>
              </a:rPr>
              <a:t>श्री कृष्ण के मन मोहक रूप का वर्णन भी किया है</a:t>
            </a:r>
            <a:r>
              <a:rPr lang="hi-IN" sz="2000" dirty="0">
                <a:ln>
                  <a:solidFill>
                    <a:schemeClr val="bg1"/>
                  </a:solidFill>
                </a:ln>
                <a:solidFill>
                  <a:schemeClr val="bg1"/>
                </a:solidFill>
                <a:latin typeface="Laila SemiBold" pitchFamily="2" charset="0"/>
                <a:cs typeface="Laila SemiBold" pitchFamily="2" charset="0"/>
              </a:rPr>
              <a:t> और मीरा कृष्ण के दर्शन के लिए इतनी व्याकुल है की आधी रात को ही कृष्ण को दर्शन देने के लिए बुला रही है।</a:t>
            </a:r>
            <a:endParaRPr lang="en-US" sz="2000" dirty="0">
              <a:ln>
                <a:solidFill>
                  <a:schemeClr val="bg1"/>
                </a:solidFill>
              </a:ln>
              <a:solidFill>
                <a:schemeClr val="bg1"/>
              </a:solidFill>
              <a:latin typeface="Laila SemiBold" pitchFamily="2" charset="0"/>
              <a:cs typeface="Laila SemiBold" pitchFamily="2" charset="0"/>
            </a:endParaRPr>
          </a:p>
        </p:txBody>
      </p:sp>
      <p:pic>
        <p:nvPicPr>
          <p:cNvPr id="2050" name="Picture 2" descr="[10000印刷√] mirabai ka sahityik parichay 170775-Mirabai ka sahityik ..."/>
          <p:cNvPicPr>
            <a:picLocks noChangeAspect="1" noChangeArrowheads="1"/>
          </p:cNvPicPr>
          <p:nvPr/>
        </p:nvPicPr>
        <p:blipFill>
          <a:blip r:embed="rId7" cstate="print">
            <a:extLst>
              <a:ext uri="{BEBA8EAE-BF5A-486C-A8C5-ECC9F3942E4B}">
                <a14:imgProps xmlns:a14="http://schemas.microsoft.com/office/drawing/2010/main">
                  <a14:imgLayer r:embed="rId8">
                    <a14:imgEffect>
                      <a14:artisticMosiaicBubbles/>
                    </a14:imgEffect>
                  </a14:imgLayer>
                </a14:imgProps>
              </a:ext>
              <a:ext uri="{28A0092B-C50C-407E-A947-70E740481C1C}">
                <a14:useLocalDpi xmlns:a14="http://schemas.microsoft.com/office/drawing/2010/main" val="0"/>
              </a:ext>
            </a:extLst>
          </a:blip>
          <a:srcRect/>
          <a:stretch>
            <a:fillRect/>
          </a:stretch>
        </p:blipFill>
        <p:spPr bwMode="auto">
          <a:xfrm>
            <a:off x="6444208" y="193204"/>
            <a:ext cx="2329008" cy="2384905"/>
          </a:xfrm>
          <a:prstGeom prst="round2DiagRect">
            <a:avLst>
              <a:gd name="adj1" fmla="val 16667"/>
              <a:gd name="adj2" fmla="val 0"/>
            </a:avLst>
          </a:prstGeom>
          <a:ln w="88900" cap="sq">
            <a:solidFill>
              <a:schemeClr val="accent1">
                <a:lumMod val="50000"/>
              </a:schemeClr>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255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74" y="13819"/>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1129308"/>
            <a:ext cx="3672407" cy="4248472"/>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Rectangle 8"/>
          <p:cNvSpPr/>
          <p:nvPr/>
        </p:nvSpPr>
        <p:spPr>
          <a:xfrm>
            <a:off x="4860032" y="349414"/>
            <a:ext cx="3384376"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काव्यांश -1</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
        <p:nvSpPr>
          <p:cNvPr id="8" name="Rounded Rectangle 7"/>
          <p:cNvSpPr/>
          <p:nvPr/>
        </p:nvSpPr>
        <p:spPr>
          <a:xfrm>
            <a:off x="5220072" y="265212"/>
            <a:ext cx="3672407" cy="70788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0" name="TextBox 9"/>
          <p:cNvSpPr txBox="1"/>
          <p:nvPr/>
        </p:nvSpPr>
        <p:spPr>
          <a:xfrm>
            <a:off x="5292080" y="1308164"/>
            <a:ext cx="3600400" cy="3677930"/>
          </a:xfrm>
          <a:prstGeom prst="rect">
            <a:avLst/>
          </a:prstGeom>
          <a:noFill/>
        </p:spPr>
        <p:txBody>
          <a:bodyPr wrap="square" rtlCol="0">
            <a:spAutoFit/>
          </a:bodyPr>
          <a:lstStyle/>
          <a:p>
            <a:r>
              <a:rPr lang="hi-IN" sz="2800" b="1" u="sng" dirty="0" smtClean="0">
                <a:solidFill>
                  <a:srgbClr val="C00000"/>
                </a:solidFill>
                <a:latin typeface="Laila SemiBold" pitchFamily="2" charset="0"/>
                <a:cs typeface="Laila SemiBold" pitchFamily="2" charset="0"/>
              </a:rPr>
              <a:t>शब्दार्थ</a:t>
            </a:r>
            <a:r>
              <a:rPr lang="en-US" sz="2800" b="1" u="sng" dirty="0" smtClean="0">
                <a:solidFill>
                  <a:srgbClr val="C00000"/>
                </a:solidFill>
                <a:latin typeface="Laila SemiBold" pitchFamily="2" charset="0"/>
                <a:cs typeface="Laila SemiBold" pitchFamily="2" charset="0"/>
              </a:rPr>
              <a:t> :         -</a:t>
            </a:r>
          </a:p>
          <a:p>
            <a:pPr fontAlgn="base"/>
            <a:r>
              <a:rPr lang="en-US" sz="500" b="1" dirty="0" smtClean="0">
                <a:latin typeface="Laila SemiBold" pitchFamily="2" charset="0"/>
                <a:cs typeface="Laila SemiBold" pitchFamily="2" charset="0"/>
              </a:rPr>
              <a:t> </a:t>
            </a:r>
            <a:r>
              <a:rPr lang="hi-IN" sz="2800" b="1" dirty="0" smtClean="0">
                <a:latin typeface="Laila SemiBold" pitchFamily="2" charset="0"/>
                <a:cs typeface="Laila SemiBold" pitchFamily="2" charset="0"/>
              </a:rPr>
              <a:t/>
            </a:r>
            <a:br>
              <a:rPr lang="hi-IN" sz="2800" b="1" dirty="0" smtClean="0">
                <a:latin typeface="Laila SemiBold" pitchFamily="2" charset="0"/>
                <a:cs typeface="Laila SemiBold" pitchFamily="2" charset="0"/>
              </a:rPr>
            </a:br>
            <a:r>
              <a:rPr lang="hi-IN" sz="2000" b="1" dirty="0">
                <a:solidFill>
                  <a:schemeClr val="bg1"/>
                </a:solidFill>
                <a:latin typeface="Laila SemiBold" pitchFamily="2" charset="0"/>
                <a:cs typeface="Laila SemiBold" pitchFamily="2" charset="0"/>
              </a:rPr>
              <a:t>हरि –</a:t>
            </a:r>
            <a:r>
              <a:rPr lang="hi-IN" sz="2000" dirty="0">
                <a:solidFill>
                  <a:schemeClr val="bg1"/>
                </a:solidFill>
                <a:latin typeface="Laila SemiBold" pitchFamily="2" charset="0"/>
                <a:cs typeface="Laila SemiBold" pitchFamily="2" charset="0"/>
              </a:rPr>
              <a:t> श्री </a:t>
            </a:r>
            <a:r>
              <a:rPr lang="hi-IN" sz="2000" dirty="0" smtClean="0">
                <a:solidFill>
                  <a:schemeClr val="bg1"/>
                </a:solidFill>
                <a:latin typeface="Laila SemiBold" pitchFamily="2" charset="0"/>
                <a:cs typeface="Laila SemiBold" pitchFamily="2" charset="0"/>
              </a:rPr>
              <a:t>कृष्ण</a:t>
            </a:r>
            <a:r>
              <a:rPr lang="hi-IN" sz="2000" dirty="0">
                <a:solidFill>
                  <a:schemeClr val="bg1"/>
                </a:solidFill>
                <a:latin typeface="Laila SemiBold" pitchFamily="2" charset="0"/>
                <a:cs typeface="Laila SemiBold" pitchFamily="2" charset="0"/>
              </a:rPr>
              <a:t>	</a:t>
            </a:r>
            <a:r>
              <a:rPr lang="hi-IN" sz="2000" b="1" dirty="0" smtClean="0">
                <a:solidFill>
                  <a:schemeClr val="bg1"/>
                </a:solidFill>
                <a:latin typeface="Laila SemiBold" pitchFamily="2" charset="0"/>
                <a:cs typeface="Laila SemiBold" pitchFamily="2" charset="0"/>
              </a:rPr>
              <a:t>जन </a:t>
            </a:r>
            <a:r>
              <a:rPr lang="hi-IN" sz="2000" b="1" dirty="0">
                <a:solidFill>
                  <a:schemeClr val="bg1"/>
                </a:solidFill>
                <a:latin typeface="Laila SemiBold" pitchFamily="2" charset="0"/>
                <a:cs typeface="Laila SemiBold" pitchFamily="2" charset="0"/>
              </a:rPr>
              <a:t>–</a:t>
            </a:r>
            <a:r>
              <a:rPr lang="hi-IN" sz="2000" dirty="0">
                <a:solidFill>
                  <a:schemeClr val="bg1"/>
                </a:solidFill>
                <a:latin typeface="Laila SemiBold" pitchFamily="2" charset="0"/>
                <a:cs typeface="Laila SemiBold" pitchFamily="2" charset="0"/>
              </a:rPr>
              <a:t> भक्त</a:t>
            </a:r>
            <a:r>
              <a:rPr lang="hi-IN" sz="2000" dirty="0" smtClean="0">
                <a:solidFill>
                  <a:schemeClr val="bg1"/>
                </a:solidFill>
                <a:latin typeface="Laila SemiBold" pitchFamily="2" charset="0"/>
                <a:cs typeface="Laila SemiBold" pitchFamily="2" charset="0"/>
              </a:rPr>
              <a:t/>
            </a:r>
            <a:br>
              <a:rPr lang="hi-IN" sz="2000" dirty="0" smtClean="0">
                <a:solidFill>
                  <a:schemeClr val="bg1"/>
                </a:solidFill>
                <a:latin typeface="Laila SemiBold" pitchFamily="2" charset="0"/>
                <a:cs typeface="Laila SemiBold" pitchFamily="2" charset="0"/>
              </a:rPr>
            </a:br>
            <a:r>
              <a:rPr lang="hi-IN" sz="2000" b="1" dirty="0">
                <a:solidFill>
                  <a:schemeClr val="bg1"/>
                </a:solidFill>
                <a:latin typeface="Laila SemiBold" pitchFamily="2" charset="0"/>
                <a:cs typeface="Laila SemiBold" pitchFamily="2" charset="0"/>
              </a:rPr>
              <a:t>भीर –</a:t>
            </a:r>
            <a:r>
              <a:rPr lang="hi-IN" sz="2000" dirty="0">
                <a:solidFill>
                  <a:schemeClr val="bg1"/>
                </a:solidFill>
                <a:latin typeface="Laila SemiBold" pitchFamily="2" charset="0"/>
                <a:cs typeface="Laila SemiBold" pitchFamily="2" charset="0"/>
              </a:rPr>
              <a:t> दुख- </a:t>
            </a:r>
            <a:r>
              <a:rPr lang="hi-IN" sz="2000" dirty="0" smtClean="0">
                <a:solidFill>
                  <a:schemeClr val="bg1"/>
                </a:solidFill>
                <a:latin typeface="Laila SemiBold" pitchFamily="2" charset="0"/>
                <a:cs typeface="Laila SemiBold" pitchFamily="2" charset="0"/>
              </a:rPr>
              <a:t>दर्द</a:t>
            </a:r>
            <a:r>
              <a:rPr lang="hi-IN" sz="2000" dirty="0">
                <a:solidFill>
                  <a:schemeClr val="bg1"/>
                </a:solidFill>
                <a:latin typeface="Laila SemiBold" pitchFamily="2" charset="0"/>
                <a:cs typeface="Laila SemiBold" pitchFamily="2" charset="0"/>
              </a:rPr>
              <a:t>	</a:t>
            </a:r>
            <a:r>
              <a:rPr lang="hi-IN" sz="2000" b="1" dirty="0" smtClean="0">
                <a:solidFill>
                  <a:schemeClr val="bg1"/>
                </a:solidFill>
                <a:latin typeface="Laila SemiBold" pitchFamily="2" charset="0"/>
                <a:cs typeface="Laila SemiBold" pitchFamily="2" charset="0"/>
              </a:rPr>
              <a:t>लाज </a:t>
            </a:r>
            <a:r>
              <a:rPr lang="hi-IN" sz="2000" b="1" dirty="0">
                <a:solidFill>
                  <a:schemeClr val="bg1"/>
                </a:solidFill>
                <a:latin typeface="Laila SemiBold" pitchFamily="2" charset="0"/>
                <a:cs typeface="Laila SemiBold" pitchFamily="2" charset="0"/>
              </a:rPr>
              <a:t>–</a:t>
            </a:r>
            <a:r>
              <a:rPr lang="hi-IN" sz="2000" dirty="0">
                <a:solidFill>
                  <a:schemeClr val="bg1"/>
                </a:solidFill>
                <a:latin typeface="Laila SemiBold" pitchFamily="2" charset="0"/>
                <a:cs typeface="Laila SemiBold" pitchFamily="2" charset="0"/>
              </a:rPr>
              <a:t> इज्जत</a:t>
            </a:r>
            <a:r>
              <a:rPr lang="hi-IN" sz="2000" dirty="0" smtClean="0">
                <a:solidFill>
                  <a:schemeClr val="bg1"/>
                </a:solidFill>
                <a:latin typeface="Laila SemiBold" pitchFamily="2" charset="0"/>
                <a:cs typeface="Laila SemiBold" pitchFamily="2" charset="0"/>
              </a:rPr>
              <a:t/>
            </a:r>
            <a:br>
              <a:rPr lang="hi-IN" sz="2000" dirty="0" smtClean="0">
                <a:solidFill>
                  <a:schemeClr val="bg1"/>
                </a:solidFill>
                <a:latin typeface="Laila SemiBold" pitchFamily="2" charset="0"/>
                <a:cs typeface="Laila SemiBold" pitchFamily="2" charset="0"/>
              </a:rPr>
            </a:br>
            <a:r>
              <a:rPr lang="hi-IN" sz="2000" b="1" dirty="0">
                <a:solidFill>
                  <a:schemeClr val="bg1"/>
                </a:solidFill>
                <a:latin typeface="Laila SemiBold" pitchFamily="2" charset="0"/>
                <a:cs typeface="Laila SemiBold" pitchFamily="2" charset="0"/>
              </a:rPr>
              <a:t>चीर –</a:t>
            </a:r>
            <a:r>
              <a:rPr lang="hi-IN" sz="2000" dirty="0">
                <a:solidFill>
                  <a:schemeClr val="bg1"/>
                </a:solidFill>
                <a:latin typeface="Laila SemiBold" pitchFamily="2" charset="0"/>
                <a:cs typeface="Laila SemiBold" pitchFamily="2" charset="0"/>
              </a:rPr>
              <a:t> साड़ी , कपडा</a:t>
            </a:r>
            <a:r>
              <a:rPr lang="hi-IN" sz="2000" dirty="0" smtClean="0">
                <a:solidFill>
                  <a:schemeClr val="bg1"/>
                </a:solidFill>
                <a:latin typeface="Laila SemiBold" pitchFamily="2" charset="0"/>
                <a:cs typeface="Laila SemiBold" pitchFamily="2" charset="0"/>
              </a:rPr>
              <a:t/>
            </a:r>
            <a:br>
              <a:rPr lang="hi-IN" sz="2000" dirty="0" smtClean="0">
                <a:solidFill>
                  <a:schemeClr val="bg1"/>
                </a:solidFill>
                <a:latin typeface="Laila SemiBold" pitchFamily="2" charset="0"/>
                <a:cs typeface="Laila SemiBold" pitchFamily="2" charset="0"/>
              </a:rPr>
            </a:br>
            <a:r>
              <a:rPr lang="hi-IN" sz="2000" b="1" dirty="0">
                <a:solidFill>
                  <a:schemeClr val="bg1"/>
                </a:solidFill>
                <a:latin typeface="Laila SemiBold" pitchFamily="2" charset="0"/>
                <a:cs typeface="Laila SemiBold" pitchFamily="2" charset="0"/>
              </a:rPr>
              <a:t>नरहरि – </a:t>
            </a:r>
            <a:r>
              <a:rPr lang="hi-IN" sz="2000" dirty="0">
                <a:solidFill>
                  <a:schemeClr val="bg1"/>
                </a:solidFill>
                <a:latin typeface="Laila SemiBold" pitchFamily="2" charset="0"/>
                <a:cs typeface="Laila SemiBold" pitchFamily="2" charset="0"/>
              </a:rPr>
              <a:t>नरसिंह अवतार</a:t>
            </a:r>
            <a:r>
              <a:rPr lang="hi-IN" sz="2000" dirty="0" smtClean="0">
                <a:solidFill>
                  <a:schemeClr val="bg1"/>
                </a:solidFill>
                <a:latin typeface="Laila SemiBold" pitchFamily="2" charset="0"/>
                <a:cs typeface="Laila SemiBold" pitchFamily="2" charset="0"/>
              </a:rPr>
              <a:t/>
            </a:r>
            <a:br>
              <a:rPr lang="hi-IN" sz="2000" dirty="0" smtClean="0">
                <a:solidFill>
                  <a:schemeClr val="bg1"/>
                </a:solidFill>
                <a:latin typeface="Laila SemiBold" pitchFamily="2" charset="0"/>
                <a:cs typeface="Laila SemiBold" pitchFamily="2" charset="0"/>
              </a:rPr>
            </a:br>
            <a:r>
              <a:rPr lang="hi-IN" sz="2000" b="1" dirty="0">
                <a:solidFill>
                  <a:schemeClr val="bg1"/>
                </a:solidFill>
                <a:latin typeface="Laila SemiBold" pitchFamily="2" charset="0"/>
                <a:cs typeface="Laila SemiBold" pitchFamily="2" charset="0"/>
              </a:rPr>
              <a:t>सरीर –</a:t>
            </a:r>
            <a:r>
              <a:rPr lang="hi-IN" sz="2000" dirty="0">
                <a:solidFill>
                  <a:schemeClr val="bg1"/>
                </a:solidFill>
                <a:latin typeface="Laila SemiBold" pitchFamily="2" charset="0"/>
                <a:cs typeface="Laila SemiBold" pitchFamily="2" charset="0"/>
              </a:rPr>
              <a:t> शरीर</a:t>
            </a:r>
            <a:r>
              <a:rPr lang="hi-IN" sz="2000" dirty="0" smtClean="0">
                <a:solidFill>
                  <a:schemeClr val="bg1"/>
                </a:solidFill>
                <a:latin typeface="Laila SemiBold" pitchFamily="2" charset="0"/>
                <a:cs typeface="Laila SemiBold" pitchFamily="2" charset="0"/>
              </a:rPr>
              <a:t/>
            </a:r>
            <a:br>
              <a:rPr lang="hi-IN" sz="2000" dirty="0" smtClean="0">
                <a:solidFill>
                  <a:schemeClr val="bg1"/>
                </a:solidFill>
                <a:latin typeface="Laila SemiBold" pitchFamily="2" charset="0"/>
                <a:cs typeface="Laila SemiBold" pitchFamily="2" charset="0"/>
              </a:rPr>
            </a:br>
            <a:r>
              <a:rPr lang="hi-IN" sz="2000" b="1" dirty="0">
                <a:solidFill>
                  <a:schemeClr val="bg1"/>
                </a:solidFill>
                <a:latin typeface="Laila SemiBold" pitchFamily="2" charset="0"/>
                <a:cs typeface="Laila SemiBold" pitchFamily="2" charset="0"/>
              </a:rPr>
              <a:t>गजराज –</a:t>
            </a:r>
            <a:r>
              <a:rPr lang="hi-IN" sz="2000" dirty="0">
                <a:solidFill>
                  <a:schemeClr val="bg1"/>
                </a:solidFill>
                <a:latin typeface="Laila SemiBold" pitchFamily="2" charset="0"/>
                <a:cs typeface="Laila SemiBold" pitchFamily="2" charset="0"/>
              </a:rPr>
              <a:t> हाथियों का राजा ऐरावत</a:t>
            </a:r>
            <a:r>
              <a:rPr lang="hi-IN" sz="2000" dirty="0" smtClean="0">
                <a:solidFill>
                  <a:schemeClr val="bg1"/>
                </a:solidFill>
                <a:latin typeface="Laila SemiBold" pitchFamily="2" charset="0"/>
                <a:cs typeface="Laila SemiBold" pitchFamily="2" charset="0"/>
              </a:rPr>
              <a:t/>
            </a:r>
            <a:br>
              <a:rPr lang="hi-IN" sz="2000" dirty="0" smtClean="0">
                <a:solidFill>
                  <a:schemeClr val="bg1"/>
                </a:solidFill>
                <a:latin typeface="Laila SemiBold" pitchFamily="2" charset="0"/>
                <a:cs typeface="Laila SemiBold" pitchFamily="2" charset="0"/>
              </a:rPr>
            </a:br>
            <a:r>
              <a:rPr lang="hi-IN" sz="2000" b="1" dirty="0">
                <a:solidFill>
                  <a:schemeClr val="bg1"/>
                </a:solidFill>
                <a:latin typeface="Laila SemiBold" pitchFamily="2" charset="0"/>
                <a:cs typeface="Laila SemiBold" pitchFamily="2" charset="0"/>
              </a:rPr>
              <a:t>कुञ्जर –</a:t>
            </a:r>
            <a:r>
              <a:rPr lang="hi-IN" sz="2000" dirty="0">
                <a:solidFill>
                  <a:schemeClr val="bg1"/>
                </a:solidFill>
                <a:latin typeface="Laila SemiBold" pitchFamily="2" charset="0"/>
                <a:cs typeface="Laila SemiBold" pitchFamily="2" charset="0"/>
              </a:rPr>
              <a:t> हाथी</a:t>
            </a:r>
            <a:r>
              <a:rPr lang="hi-IN" sz="2000" dirty="0" smtClean="0">
                <a:solidFill>
                  <a:schemeClr val="bg1"/>
                </a:solidFill>
                <a:latin typeface="Laila SemiBold" pitchFamily="2" charset="0"/>
                <a:cs typeface="Laila SemiBold" pitchFamily="2" charset="0"/>
              </a:rPr>
              <a:t/>
            </a:r>
            <a:br>
              <a:rPr lang="hi-IN" sz="2000" dirty="0" smtClean="0">
                <a:solidFill>
                  <a:schemeClr val="bg1"/>
                </a:solidFill>
                <a:latin typeface="Laila SemiBold" pitchFamily="2" charset="0"/>
                <a:cs typeface="Laila SemiBold" pitchFamily="2" charset="0"/>
              </a:rPr>
            </a:br>
            <a:r>
              <a:rPr lang="hi-IN" sz="2000" b="1" dirty="0">
                <a:solidFill>
                  <a:schemeClr val="bg1"/>
                </a:solidFill>
                <a:latin typeface="Laila SemiBold" pitchFamily="2" charset="0"/>
                <a:cs typeface="Laila SemiBold" pitchFamily="2" charset="0"/>
              </a:rPr>
              <a:t>काटी –</a:t>
            </a:r>
            <a:r>
              <a:rPr lang="hi-IN" sz="2000" dirty="0">
                <a:solidFill>
                  <a:schemeClr val="bg1"/>
                </a:solidFill>
                <a:latin typeface="Laila SemiBold" pitchFamily="2" charset="0"/>
                <a:cs typeface="Laila SemiBold" pitchFamily="2" charset="0"/>
              </a:rPr>
              <a:t> मारना</a:t>
            </a:r>
            <a:r>
              <a:rPr lang="hi-IN" sz="2000" dirty="0" smtClean="0">
                <a:solidFill>
                  <a:schemeClr val="bg1"/>
                </a:solidFill>
                <a:latin typeface="Laila SemiBold" pitchFamily="2" charset="0"/>
                <a:cs typeface="Laila SemiBold" pitchFamily="2" charset="0"/>
              </a:rPr>
              <a:t/>
            </a:r>
            <a:br>
              <a:rPr lang="hi-IN" sz="2000" dirty="0" smtClean="0">
                <a:solidFill>
                  <a:schemeClr val="bg1"/>
                </a:solidFill>
                <a:latin typeface="Laila SemiBold" pitchFamily="2" charset="0"/>
                <a:cs typeface="Laila SemiBold" pitchFamily="2" charset="0"/>
              </a:rPr>
            </a:br>
            <a:r>
              <a:rPr lang="hi-IN" sz="2000" b="1" dirty="0">
                <a:solidFill>
                  <a:schemeClr val="bg1"/>
                </a:solidFill>
                <a:latin typeface="Laila SemiBold" pitchFamily="2" charset="0"/>
                <a:cs typeface="Laila SemiBold" pitchFamily="2" charset="0"/>
              </a:rPr>
              <a:t>लाल गिरधर –</a:t>
            </a:r>
            <a:r>
              <a:rPr lang="hi-IN" sz="2000" dirty="0">
                <a:solidFill>
                  <a:schemeClr val="bg1"/>
                </a:solidFill>
                <a:latin typeface="Laila SemiBold" pitchFamily="2" charset="0"/>
                <a:cs typeface="Laila SemiBold" pitchFamily="2" charset="0"/>
              </a:rPr>
              <a:t> श्री कृष्ण</a:t>
            </a:r>
            <a:r>
              <a:rPr lang="hi-IN" sz="2000" dirty="0" smtClean="0">
                <a:solidFill>
                  <a:schemeClr val="bg1"/>
                </a:solidFill>
                <a:latin typeface="Laila SemiBold" pitchFamily="2" charset="0"/>
                <a:cs typeface="Laila SemiBold" pitchFamily="2" charset="0"/>
              </a:rPr>
              <a:t/>
            </a:r>
            <a:br>
              <a:rPr lang="hi-IN" sz="2000" dirty="0" smtClean="0">
                <a:solidFill>
                  <a:schemeClr val="bg1"/>
                </a:solidFill>
                <a:latin typeface="Laila SemiBold" pitchFamily="2" charset="0"/>
                <a:cs typeface="Laila SemiBold" pitchFamily="2" charset="0"/>
              </a:rPr>
            </a:br>
            <a:r>
              <a:rPr lang="hi-IN" sz="2000" b="1" dirty="0">
                <a:solidFill>
                  <a:schemeClr val="bg1"/>
                </a:solidFill>
                <a:latin typeface="Laila SemiBold" pitchFamily="2" charset="0"/>
                <a:cs typeface="Laila SemiBold" pitchFamily="2" charset="0"/>
              </a:rPr>
              <a:t>म्हारी –</a:t>
            </a:r>
            <a:r>
              <a:rPr lang="hi-IN" sz="2000" dirty="0">
                <a:solidFill>
                  <a:schemeClr val="bg1"/>
                </a:solidFill>
                <a:latin typeface="Laila SemiBold" pitchFamily="2" charset="0"/>
                <a:cs typeface="Laila SemiBold" pitchFamily="2" charset="0"/>
              </a:rPr>
              <a:t> हमारी</a:t>
            </a:r>
            <a:endParaRPr lang="hi-IN" sz="2000" b="1" dirty="0" smtClean="0">
              <a:solidFill>
                <a:schemeClr val="bg1"/>
              </a:solidFill>
              <a:latin typeface="Laila SemiBold" pitchFamily="2" charset="0"/>
              <a:cs typeface="Laila SemiBold" pitchFamily="2" charset="0"/>
            </a:endParaRPr>
          </a:p>
        </p:txBody>
      </p:sp>
      <p:sp>
        <p:nvSpPr>
          <p:cNvPr id="7" name="TextBox 6"/>
          <p:cNvSpPr txBox="1"/>
          <p:nvPr/>
        </p:nvSpPr>
        <p:spPr>
          <a:xfrm>
            <a:off x="371232" y="1273324"/>
            <a:ext cx="4632816" cy="1785104"/>
          </a:xfrm>
          <a:prstGeom prst="rect">
            <a:avLst/>
          </a:prstGeom>
          <a:noFill/>
        </p:spPr>
        <p:txBody>
          <a:bodyPr wrap="square" rtlCol="0">
            <a:spAutoFit/>
          </a:bodyPr>
          <a:lstStyle/>
          <a:p>
            <a:r>
              <a:rPr lang="hi-IN" sz="2200" dirty="0">
                <a:solidFill>
                  <a:srgbClr val="FFFF00"/>
                </a:solidFill>
                <a:latin typeface="Laila SemiBold" pitchFamily="2" charset="0"/>
                <a:cs typeface="Laila SemiBold" pitchFamily="2" charset="0"/>
              </a:rPr>
              <a:t>हरि आप हरो जन री भीर।</a:t>
            </a:r>
            <a:r>
              <a:rPr lang="hi-IN" sz="2200" dirty="0" smtClean="0">
                <a:solidFill>
                  <a:srgbClr val="FFFF00"/>
                </a:solidFill>
                <a:latin typeface="Laila SemiBold" pitchFamily="2" charset="0"/>
                <a:cs typeface="Laila SemiBold" pitchFamily="2" charset="0"/>
              </a:rPr>
              <a:t/>
            </a:r>
            <a:br>
              <a:rPr lang="hi-IN" sz="2200" dirty="0" smtClean="0">
                <a:solidFill>
                  <a:srgbClr val="FFFF00"/>
                </a:solidFill>
                <a:latin typeface="Laila SemiBold" pitchFamily="2" charset="0"/>
                <a:cs typeface="Laila SemiBold" pitchFamily="2" charset="0"/>
              </a:rPr>
            </a:br>
            <a:r>
              <a:rPr lang="hi-IN" sz="2200" dirty="0">
                <a:solidFill>
                  <a:srgbClr val="FFFF00"/>
                </a:solidFill>
                <a:latin typeface="Laila SemiBold" pitchFamily="2" charset="0"/>
                <a:cs typeface="Laila SemiBold" pitchFamily="2" charset="0"/>
              </a:rPr>
              <a:t>द्रोपदी री लाज राखी , आप बढ़ायो चीर।</a:t>
            </a:r>
            <a:r>
              <a:rPr lang="hi-IN" sz="2200" dirty="0" smtClean="0">
                <a:solidFill>
                  <a:srgbClr val="FFFF00"/>
                </a:solidFill>
                <a:latin typeface="Laila SemiBold" pitchFamily="2" charset="0"/>
                <a:cs typeface="Laila SemiBold" pitchFamily="2" charset="0"/>
              </a:rPr>
              <a:t/>
            </a:r>
            <a:br>
              <a:rPr lang="hi-IN" sz="2200" dirty="0" smtClean="0">
                <a:solidFill>
                  <a:srgbClr val="FFFF00"/>
                </a:solidFill>
                <a:latin typeface="Laila SemiBold" pitchFamily="2" charset="0"/>
                <a:cs typeface="Laila SemiBold" pitchFamily="2" charset="0"/>
              </a:rPr>
            </a:br>
            <a:r>
              <a:rPr lang="hi-IN" sz="2200" dirty="0">
                <a:solidFill>
                  <a:srgbClr val="FFFF00"/>
                </a:solidFill>
                <a:latin typeface="Laila SemiBold" pitchFamily="2" charset="0"/>
                <a:cs typeface="Laila SemiBold" pitchFamily="2" charset="0"/>
              </a:rPr>
              <a:t>भगत कारण रूप नरहरि , धरयो आप सरीर।</a:t>
            </a:r>
            <a:r>
              <a:rPr lang="hi-IN" sz="2200" dirty="0" smtClean="0">
                <a:solidFill>
                  <a:srgbClr val="FFFF00"/>
                </a:solidFill>
                <a:latin typeface="Laila SemiBold" pitchFamily="2" charset="0"/>
                <a:cs typeface="Laila SemiBold" pitchFamily="2" charset="0"/>
              </a:rPr>
              <a:t/>
            </a:r>
            <a:br>
              <a:rPr lang="hi-IN" sz="2200" dirty="0" smtClean="0">
                <a:solidFill>
                  <a:srgbClr val="FFFF00"/>
                </a:solidFill>
                <a:latin typeface="Laila SemiBold" pitchFamily="2" charset="0"/>
                <a:cs typeface="Laila SemiBold" pitchFamily="2" charset="0"/>
              </a:rPr>
            </a:br>
            <a:r>
              <a:rPr lang="hi-IN" sz="2200" dirty="0">
                <a:solidFill>
                  <a:srgbClr val="FFFF00"/>
                </a:solidFill>
                <a:latin typeface="Laila SemiBold" pitchFamily="2" charset="0"/>
                <a:cs typeface="Laila SemiBold" pitchFamily="2" charset="0"/>
              </a:rPr>
              <a:t>बूढ़तो गजराज राख्यो , काटी कुञ्जर पीर।</a:t>
            </a:r>
            <a:r>
              <a:rPr lang="hi-IN" sz="2200" dirty="0" smtClean="0">
                <a:solidFill>
                  <a:srgbClr val="FFFF00"/>
                </a:solidFill>
                <a:latin typeface="Laila SemiBold" pitchFamily="2" charset="0"/>
                <a:cs typeface="Laila SemiBold" pitchFamily="2" charset="0"/>
              </a:rPr>
              <a:t/>
            </a:r>
            <a:br>
              <a:rPr lang="hi-IN" sz="2200" dirty="0" smtClean="0">
                <a:solidFill>
                  <a:srgbClr val="FFFF00"/>
                </a:solidFill>
                <a:latin typeface="Laila SemiBold" pitchFamily="2" charset="0"/>
                <a:cs typeface="Laila SemiBold" pitchFamily="2" charset="0"/>
              </a:rPr>
            </a:br>
            <a:r>
              <a:rPr lang="hi-IN" sz="2200" dirty="0">
                <a:solidFill>
                  <a:srgbClr val="FFFF00"/>
                </a:solidFill>
                <a:latin typeface="Laila SemiBold" pitchFamily="2" charset="0"/>
                <a:cs typeface="Laila SemiBold" pitchFamily="2" charset="0"/>
              </a:rPr>
              <a:t>दासी मीराँ लाल गिरधर , हरो म्हारी भीर।।</a:t>
            </a:r>
            <a:endParaRPr lang="en-US" sz="2200" dirty="0">
              <a:solidFill>
                <a:srgbClr val="FFFF00"/>
              </a:solidFill>
              <a:latin typeface="Laila SemiBold" pitchFamily="2" charset="0"/>
              <a:cs typeface="Laila SemiBold" pitchFamily="2" charset="0"/>
            </a:endParaRPr>
          </a:p>
        </p:txBody>
      </p:sp>
      <p:sp>
        <p:nvSpPr>
          <p:cNvPr id="12" name="Rounded Rectangle 11"/>
          <p:cNvSpPr/>
          <p:nvPr/>
        </p:nvSpPr>
        <p:spPr>
          <a:xfrm>
            <a:off x="395536" y="349414"/>
            <a:ext cx="4608512" cy="707886"/>
          </a:xfrm>
          <a:prstGeom prst="round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79697" y="349414"/>
            <a:ext cx="4308327"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पद -1</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pic>
        <p:nvPicPr>
          <p:cNvPr id="5124" name="Picture 4" descr="https://i.pinimg.com/474x/24/5a/7c/245a7cea5393239461d3166c6bdce55f.jpg"/>
          <p:cNvPicPr>
            <a:picLocks noChangeAspect="1" noChangeArrowheads="1"/>
          </p:cNvPicPr>
          <p:nvPr/>
        </p:nvPicPr>
        <p:blipFill rotWithShape="1">
          <a:blip r:embed="rId3">
            <a:extLst>
              <a:ext uri="{28A0092B-C50C-407E-A947-70E740481C1C}">
                <a14:useLocalDpi xmlns:a14="http://schemas.microsoft.com/office/drawing/2010/main" val="0"/>
              </a:ext>
            </a:extLst>
          </a:blip>
          <a:srcRect t="1377" b="3666"/>
          <a:stretch/>
        </p:blipFill>
        <p:spPr bwMode="auto">
          <a:xfrm>
            <a:off x="467544" y="3115709"/>
            <a:ext cx="1682449" cy="1996994"/>
          </a:xfrm>
          <a:prstGeom prst="round2DiagRect">
            <a:avLst>
              <a:gd name="adj1" fmla="val 16667"/>
              <a:gd name="adj2" fmla="val 0"/>
            </a:avLst>
          </a:prstGeom>
          <a:ln w="381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6" name="Picture 2" descr="https://i.pinimg.com/736x/f6/3b/0f/f63b0f9d6a4dbb3fc7bcdac37fc4009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4653" y="3361556"/>
            <a:ext cx="2608847" cy="1624802"/>
          </a:xfrm>
          <a:prstGeom prst="round2DiagRect">
            <a:avLst>
              <a:gd name="adj1" fmla="val 16667"/>
              <a:gd name="adj2" fmla="val 0"/>
            </a:avLst>
          </a:prstGeom>
          <a:ln w="381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2210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i.pinimg.com/736x/f6/3b/0f/f63b0f9d6a4dbb3fc7bcdac37fc400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94488"/>
            <a:ext cx="8784976" cy="54713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3331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74" y="13819"/>
            <a:ext cx="9073008" cy="5651993"/>
          </a:xfrm>
          <a:prstGeom prst="rect">
            <a:avLst/>
          </a:prstGeom>
          <a:ln>
            <a:noFill/>
          </a:ln>
          <a:effectLst>
            <a:softEdge rad="112500"/>
          </a:effectLst>
        </p:spPr>
      </p:pic>
      <p:sp>
        <p:nvSpPr>
          <p:cNvPr id="4" name="Rounded Rectangle 3"/>
          <p:cNvSpPr/>
          <p:nvPr/>
        </p:nvSpPr>
        <p:spPr>
          <a:xfrm>
            <a:off x="187017" y="297849"/>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1129308"/>
            <a:ext cx="3672407" cy="4248472"/>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Rectangle 8"/>
          <p:cNvSpPr/>
          <p:nvPr/>
        </p:nvSpPr>
        <p:spPr>
          <a:xfrm>
            <a:off x="4860032" y="349414"/>
            <a:ext cx="3384376"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प्रसंग -1</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
        <p:nvSpPr>
          <p:cNvPr id="8" name="Rounded Rectangle 7"/>
          <p:cNvSpPr/>
          <p:nvPr/>
        </p:nvSpPr>
        <p:spPr>
          <a:xfrm>
            <a:off x="5220072" y="265212"/>
            <a:ext cx="3672407" cy="70788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0" name="TextBox 9"/>
          <p:cNvSpPr txBox="1"/>
          <p:nvPr/>
        </p:nvSpPr>
        <p:spPr>
          <a:xfrm>
            <a:off x="5292080" y="1308164"/>
            <a:ext cx="3600400" cy="3539430"/>
          </a:xfrm>
          <a:prstGeom prst="rect">
            <a:avLst/>
          </a:prstGeom>
          <a:noFill/>
        </p:spPr>
        <p:txBody>
          <a:bodyPr wrap="square" rtlCol="0">
            <a:spAutoFit/>
          </a:bodyPr>
          <a:lstStyle/>
          <a:p>
            <a:r>
              <a:rPr lang="hi-IN" sz="2800" dirty="0" smtClean="0">
                <a:ln>
                  <a:solidFill>
                    <a:schemeClr val="bg1"/>
                  </a:solidFill>
                </a:ln>
                <a:solidFill>
                  <a:schemeClr val="bg1"/>
                </a:solidFill>
                <a:latin typeface="Laila SemiBold" pitchFamily="2" charset="0"/>
                <a:cs typeface="Laila SemiBold" pitchFamily="2" charset="0"/>
              </a:rPr>
              <a:t>प्रस्तुत पाठ हमारी हिंदी पाठ्य पुस्तक ‘स्पर्श ‘ से लिया गया है। इस पद की कवयित्री मीरा है। इसमें कवयित्री </a:t>
            </a:r>
            <a:r>
              <a:rPr lang="hi-IN" sz="2800" dirty="0" smtClean="0">
                <a:ln>
                  <a:solidFill>
                    <a:srgbClr val="C00000"/>
                  </a:solidFill>
                </a:ln>
                <a:solidFill>
                  <a:srgbClr val="C00000"/>
                </a:solidFill>
                <a:latin typeface="Laila SemiBold" pitchFamily="2" charset="0"/>
                <a:cs typeface="Laila SemiBold" pitchFamily="2" charset="0"/>
              </a:rPr>
              <a:t>भगवान श्री कृष्ण के भक्त – प्रेम को दर्शा रही हैं और स्वयं की रक्षा </a:t>
            </a:r>
            <a:r>
              <a:rPr lang="hi-IN" sz="2800" dirty="0" smtClean="0">
                <a:ln>
                  <a:solidFill>
                    <a:schemeClr val="bg1"/>
                  </a:solidFill>
                </a:ln>
                <a:solidFill>
                  <a:schemeClr val="bg1"/>
                </a:solidFill>
                <a:latin typeface="Laila SemiBold" pitchFamily="2" charset="0"/>
                <a:cs typeface="Laila SemiBold" pitchFamily="2" charset="0"/>
              </a:rPr>
              <a:t>की गुहार लगा रही है।</a:t>
            </a:r>
            <a:endParaRPr lang="hi-IN" sz="2000" b="1" dirty="0" smtClean="0">
              <a:ln>
                <a:solidFill>
                  <a:schemeClr val="bg1"/>
                </a:solidFill>
              </a:ln>
              <a:solidFill>
                <a:schemeClr val="bg1"/>
              </a:solidFill>
              <a:latin typeface="Laila SemiBold" pitchFamily="2" charset="0"/>
              <a:cs typeface="Laila SemiBold" pitchFamily="2" charset="0"/>
            </a:endParaRPr>
          </a:p>
        </p:txBody>
      </p:sp>
      <p:sp>
        <p:nvSpPr>
          <p:cNvPr id="7" name="TextBox 6"/>
          <p:cNvSpPr txBox="1"/>
          <p:nvPr/>
        </p:nvSpPr>
        <p:spPr>
          <a:xfrm>
            <a:off x="179512" y="1140336"/>
            <a:ext cx="4752528" cy="4093428"/>
          </a:xfrm>
          <a:prstGeom prst="rect">
            <a:avLst/>
          </a:prstGeom>
          <a:noFill/>
        </p:spPr>
        <p:txBody>
          <a:bodyPr wrap="square" rtlCol="0">
            <a:spAutoFit/>
          </a:bodyPr>
          <a:lstStyle/>
          <a:p>
            <a:pPr algn="just"/>
            <a:r>
              <a:rPr lang="hi-IN" sz="2000" dirty="0" smtClean="0">
                <a:latin typeface="Laila SemiBold" pitchFamily="2" charset="0"/>
                <a:cs typeface="Laila SemiBold" pitchFamily="2" charset="0"/>
              </a:rPr>
              <a:t>इस पद में कवयित्री मीरा भगवान श्री कृष्ण के भक्त – प्रेम का वर्णन करते हुए कहती हैं कि आप अपने भक्तों के सभी प्रकार के दुखों को हरने वाले हैं अर्थात दुखों का नाश करने वाले हैं। मीरा उदाहरण देते हुए कहती हैं कि जिस तरह आपने द्रोपदी की इज्जत को बचाया और साडी के कपडे को बढ़ाते चले गए ,जिस तरह आपने अपने भक्त प्रह्लाद को बचाने के लिए नरसिंह का शरीर धारण कर लिया और जिस तरह आपने हाथियों के राजा भगवान इंद्र के वाहन ऐरावत हाथी को मगरमच्छ के चंगुल से बचाया था ,हे ! श्री कृष्ण उसी तरह अपनी इस दासी अर्थात भक्त के भी सारे दुःख हर लो अर्थात सभी दुखों का नाश कर दो।</a:t>
            </a:r>
            <a:endParaRPr lang="en-US" sz="2000" dirty="0">
              <a:solidFill>
                <a:srgbClr val="FFFF00"/>
              </a:solidFill>
              <a:latin typeface="Laila SemiBold" pitchFamily="2" charset="0"/>
              <a:cs typeface="Laila SemiBold" pitchFamily="2" charset="0"/>
            </a:endParaRPr>
          </a:p>
        </p:txBody>
      </p:sp>
      <p:sp>
        <p:nvSpPr>
          <p:cNvPr id="12" name="Rounded Rectangle 11"/>
          <p:cNvSpPr/>
          <p:nvPr/>
        </p:nvSpPr>
        <p:spPr>
          <a:xfrm>
            <a:off x="323528" y="349414"/>
            <a:ext cx="4608512" cy="707886"/>
          </a:xfrm>
          <a:prstGeom prst="round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79697" y="421422"/>
            <a:ext cx="4308327"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भावार्थ -1</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Tree>
    <p:extLst>
      <p:ext uri="{BB962C8B-B14F-4D97-AF65-F5344CB8AC3E}">
        <p14:creationId xmlns:p14="http://schemas.microsoft.com/office/powerpoint/2010/main" val="421213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artisticCutout/>
                    </a14:imgEffect>
                  </a14:imgLayer>
                </a14:imgProps>
              </a:ext>
              <a:ext uri="{28A0092B-C50C-407E-A947-70E740481C1C}">
                <a14:useLocalDpi xmlns:a14="http://schemas.microsoft.com/office/drawing/2010/main" val="0"/>
              </a:ext>
            </a:extLst>
          </a:blip>
          <a:stretch>
            <a:fillRect/>
          </a:stretch>
        </p:blipFill>
        <p:spPr>
          <a:xfrm>
            <a:off x="-1" y="14410"/>
            <a:ext cx="9143999" cy="5715000"/>
          </a:xfrm>
          <a:prstGeom prst="rect">
            <a:avLst/>
          </a:prstGeom>
          <a:ln>
            <a:noFill/>
          </a:ln>
          <a:effectLst>
            <a:softEdge rad="112500"/>
          </a:effectLst>
        </p:spPr>
      </p:pic>
      <p:pic>
        <p:nvPicPr>
          <p:cNvPr id="1028" name="Picture 4" descr="Aesthetic Wave Border. 24289743 PNG"/>
          <p:cNvPicPr>
            <a:picLocks noChangeAspect="1" noChangeArrowheads="1"/>
          </p:cNvPicPr>
          <p:nvPr/>
        </p:nvPicPr>
        <p:blipFill rotWithShape="1">
          <a:blip r:embed="rId5">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t="39213"/>
          <a:stretch/>
        </p:blipFill>
        <p:spPr bwMode="auto">
          <a:xfrm>
            <a:off x="107504" y="4297660"/>
            <a:ext cx="8928991" cy="1322657"/>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252536" y="121196"/>
            <a:ext cx="4176464" cy="720080"/>
          </a:xfrm>
          <a:prstGeom prst="roundRect">
            <a:avLst/>
          </a:prstGeom>
          <a:solidFill>
            <a:srgbClr val="C00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dirty="0">
              <a:latin typeface="Laila SemiBold" pitchFamily="2" charset="0"/>
              <a:cs typeface="Laila SemiBold" pitchFamily="2" charset="0"/>
            </a:endParaRPr>
          </a:p>
        </p:txBody>
      </p:sp>
      <p:sp>
        <p:nvSpPr>
          <p:cNvPr id="5" name="TextBox 4"/>
          <p:cNvSpPr txBox="1"/>
          <p:nvPr/>
        </p:nvSpPr>
        <p:spPr>
          <a:xfrm>
            <a:off x="683568" y="193204"/>
            <a:ext cx="3240360" cy="707886"/>
          </a:xfrm>
          <a:prstGeom prst="rect">
            <a:avLst/>
          </a:prstGeom>
          <a:noFill/>
        </p:spPr>
        <p:txBody>
          <a:bodyPr wrap="square" rtlCol="0">
            <a:spAutoFit/>
          </a:bodyPr>
          <a:lstStyle/>
          <a:p>
            <a:r>
              <a:rPr lang="hi-IN" sz="4000" dirty="0" smtClean="0">
                <a:ln>
                  <a:solidFill>
                    <a:schemeClr val="bg1"/>
                  </a:solidFill>
                </a:ln>
                <a:solidFill>
                  <a:srgbClr val="00B050"/>
                </a:solidFill>
                <a:latin typeface="Laila SemiBold" pitchFamily="2" charset="0"/>
                <a:cs typeface="Laila SemiBold" pitchFamily="2" charset="0"/>
              </a:rPr>
              <a:t>बोधात्मक प्रश्न</a:t>
            </a:r>
            <a:endParaRPr lang="en-US" sz="4000" dirty="0" smtClean="0">
              <a:ln>
                <a:solidFill>
                  <a:schemeClr val="bg1"/>
                </a:solidFill>
              </a:ln>
              <a:solidFill>
                <a:srgbClr val="00B050"/>
              </a:solidFill>
              <a:latin typeface="Laila SemiBold" pitchFamily="2" charset="0"/>
              <a:cs typeface="Laila SemiBold" pitchFamily="2" charset="0"/>
            </a:endParaRPr>
          </a:p>
        </p:txBody>
      </p:sp>
      <p:sp>
        <p:nvSpPr>
          <p:cNvPr id="6" name="TextBox 5"/>
          <p:cNvSpPr txBox="1"/>
          <p:nvPr/>
        </p:nvSpPr>
        <p:spPr>
          <a:xfrm>
            <a:off x="323528" y="1025937"/>
            <a:ext cx="7704856" cy="4154984"/>
          </a:xfrm>
          <a:prstGeom prst="rect">
            <a:avLst/>
          </a:prstGeom>
          <a:noFill/>
        </p:spPr>
        <p:txBody>
          <a:bodyPr wrap="square" rtlCol="0">
            <a:spAutoFit/>
          </a:bodyPr>
          <a:lstStyle/>
          <a:p>
            <a:pPr marL="457200" indent="-457200">
              <a:buFont typeface="+mj-lt"/>
              <a:buAutoNum type="arabicPeriod"/>
            </a:pPr>
            <a:r>
              <a:rPr lang="hi-IN" sz="2400" dirty="0" smtClean="0">
                <a:solidFill>
                  <a:schemeClr val="bg1"/>
                </a:solidFill>
                <a:latin typeface="Laila SemiBold" pitchFamily="2" charset="0"/>
                <a:cs typeface="Laila SemiBold" pitchFamily="2" charset="0"/>
              </a:rPr>
              <a:t>प्रस्तुत पद में कवयित्री किस भावना को व्यक्त </a:t>
            </a:r>
            <a:r>
              <a:rPr lang="en-US" sz="2400" dirty="0">
                <a:solidFill>
                  <a:schemeClr val="bg1"/>
                </a:solidFill>
                <a:latin typeface="Laila SemiBold" pitchFamily="2" charset="0"/>
                <a:cs typeface="Laila SemiBold" pitchFamily="2" charset="0"/>
              </a:rPr>
              <a:t> </a:t>
            </a:r>
            <a:r>
              <a:rPr lang="hi-IN" sz="2400" dirty="0" smtClean="0">
                <a:solidFill>
                  <a:schemeClr val="bg1"/>
                </a:solidFill>
                <a:latin typeface="Laila SemiBold" pitchFamily="2" charset="0"/>
                <a:cs typeface="Laila SemiBold" pitchFamily="2" charset="0"/>
              </a:rPr>
              <a:t>कर </a:t>
            </a:r>
            <a:r>
              <a:rPr lang="en-US" sz="2400" dirty="0" smtClean="0">
                <a:solidFill>
                  <a:schemeClr val="bg1"/>
                </a:solidFill>
                <a:latin typeface="Laila SemiBold" pitchFamily="2" charset="0"/>
                <a:cs typeface="Laila SemiBold" pitchFamily="2" charset="0"/>
              </a:rPr>
              <a:t>                </a:t>
            </a:r>
            <a:r>
              <a:rPr lang="hi-IN" sz="2400" dirty="0" smtClean="0">
                <a:solidFill>
                  <a:schemeClr val="bg1"/>
                </a:solidFill>
                <a:latin typeface="Laila SemiBold" pitchFamily="2" charset="0"/>
                <a:cs typeface="Laila SemiBold" pitchFamily="2" charset="0"/>
              </a:rPr>
              <a:t>रही हैं?</a:t>
            </a:r>
          </a:p>
          <a:p>
            <a:pPr marL="457200" indent="-457200">
              <a:buFont typeface="+mj-lt"/>
              <a:buAutoNum type="arabicPeriod"/>
            </a:pPr>
            <a:r>
              <a:rPr lang="hi-IN" sz="2400" dirty="0" smtClean="0">
                <a:solidFill>
                  <a:schemeClr val="bg1"/>
                </a:solidFill>
                <a:latin typeface="Laila SemiBold" pitchFamily="2" charset="0"/>
                <a:cs typeface="Laila SemiBold" pitchFamily="2" charset="0"/>
              </a:rPr>
              <a:t>मीरा भगवान श्रीकृष्ण से किस प्रकार की प्रार्थना </a:t>
            </a:r>
            <a:r>
              <a:rPr lang="en-US" sz="2400" dirty="0" smtClean="0">
                <a:solidFill>
                  <a:schemeClr val="bg1"/>
                </a:solidFill>
                <a:latin typeface="Laila SemiBold" pitchFamily="2" charset="0"/>
                <a:cs typeface="Laila SemiBold" pitchFamily="2" charset="0"/>
              </a:rPr>
              <a:t>                </a:t>
            </a:r>
            <a:r>
              <a:rPr lang="hi-IN" sz="2400" dirty="0" smtClean="0">
                <a:solidFill>
                  <a:schemeClr val="bg1"/>
                </a:solidFill>
                <a:latin typeface="Laila SemiBold" pitchFamily="2" charset="0"/>
                <a:cs typeface="Laila SemiBold" pitchFamily="2" charset="0"/>
              </a:rPr>
              <a:t>कर रही हैं?</a:t>
            </a:r>
          </a:p>
          <a:p>
            <a:pPr marL="457200" indent="-457200">
              <a:buFont typeface="+mj-lt"/>
              <a:buAutoNum type="arabicPeriod"/>
            </a:pPr>
            <a:r>
              <a:rPr lang="hi-IN" sz="2400" dirty="0" smtClean="0">
                <a:solidFill>
                  <a:schemeClr val="bg1"/>
                </a:solidFill>
                <a:latin typeface="Laila SemiBold" pitchFamily="2" charset="0"/>
                <a:cs typeface="Laila SemiBold" pitchFamily="2" charset="0"/>
              </a:rPr>
              <a:t>कवयित्री ने श्रीकृष्ण द्वारा अपने भक्तों की रक्षा के </a:t>
            </a:r>
            <a:r>
              <a:rPr lang="en-US" sz="2400" dirty="0" smtClean="0">
                <a:solidFill>
                  <a:schemeClr val="bg1"/>
                </a:solidFill>
                <a:latin typeface="Laila SemiBold" pitchFamily="2" charset="0"/>
                <a:cs typeface="Laila SemiBold" pitchFamily="2" charset="0"/>
              </a:rPr>
              <a:t>              </a:t>
            </a:r>
            <a:r>
              <a:rPr lang="hi-IN" sz="2400" dirty="0" smtClean="0">
                <a:solidFill>
                  <a:schemeClr val="bg1"/>
                </a:solidFill>
                <a:latin typeface="Laila SemiBold" pitchFamily="2" charset="0"/>
                <a:cs typeface="Laila SemiBold" pitchFamily="2" charset="0"/>
              </a:rPr>
              <a:t>कौन-कौन से उदाहरण दिए हैं?</a:t>
            </a:r>
          </a:p>
          <a:p>
            <a:pPr marL="457200" indent="-457200">
              <a:buFont typeface="+mj-lt"/>
              <a:buAutoNum type="arabicPeriod"/>
            </a:pPr>
            <a:r>
              <a:rPr lang="hi-IN" sz="2400" dirty="0" smtClean="0">
                <a:solidFill>
                  <a:schemeClr val="bg1"/>
                </a:solidFill>
                <a:latin typeface="Laila SemiBold" pitchFamily="2" charset="0"/>
                <a:cs typeface="Laila SemiBold" pitchFamily="2" charset="0"/>
              </a:rPr>
              <a:t>मीरा ने द्रौपदी, प्रह्लाद और ऐरावत हाथी की घटनाओं का उल्लेख क्यों किया है?</a:t>
            </a:r>
          </a:p>
          <a:p>
            <a:pPr marL="457200" indent="-457200">
              <a:buFont typeface="+mj-lt"/>
              <a:buAutoNum type="arabicPeriod"/>
            </a:pPr>
            <a:r>
              <a:rPr lang="hi-IN" sz="2400" dirty="0" smtClean="0">
                <a:solidFill>
                  <a:schemeClr val="bg1"/>
                </a:solidFill>
                <a:latin typeface="Laila SemiBold" pitchFamily="2" charset="0"/>
                <a:cs typeface="Laila SemiBold" pitchFamily="2" charset="0"/>
              </a:rPr>
              <a:t>इस पद में भगवान श्रीकृष्ण को भक्तों का रक्षक किस प्रकार बताया गया है?</a:t>
            </a:r>
          </a:p>
          <a:p>
            <a:pPr algn="just"/>
            <a:endParaRPr lang="en-US" sz="2400" dirty="0">
              <a:ln>
                <a:solidFill>
                  <a:schemeClr val="bg1"/>
                </a:solidFill>
              </a:ln>
              <a:solidFill>
                <a:schemeClr val="bg1"/>
              </a:solidFill>
              <a:latin typeface="Laila SemiBold" pitchFamily="2" charset="0"/>
              <a:cs typeface="Laila SemiBold" pitchFamily="2" charset="0"/>
            </a:endParaRPr>
          </a:p>
        </p:txBody>
      </p:sp>
      <p:pic>
        <p:nvPicPr>
          <p:cNvPr id="2050" name="Picture 2" descr="[10000印刷√] mirabai ka sahityik parichay 170775-Mirabai ka sahityik ..."/>
          <p:cNvPicPr>
            <a:picLocks noChangeAspect="1" noChangeArrowheads="1"/>
          </p:cNvPicPr>
          <p:nvPr/>
        </p:nvPicPr>
        <p:blipFill>
          <a:blip r:embed="rId7" cstate="print">
            <a:extLst>
              <a:ext uri="{BEBA8EAE-BF5A-486C-A8C5-ECC9F3942E4B}">
                <a14:imgProps xmlns:a14="http://schemas.microsoft.com/office/drawing/2010/main">
                  <a14:imgLayer r:embed="rId8">
                    <a14:imgEffect>
                      <a14:artisticMosiaicBubbles/>
                    </a14:imgEffect>
                  </a14:imgLayer>
                </a14:imgProps>
              </a:ext>
              <a:ext uri="{28A0092B-C50C-407E-A947-70E740481C1C}">
                <a14:useLocalDpi xmlns:a14="http://schemas.microsoft.com/office/drawing/2010/main" val="0"/>
              </a:ext>
            </a:extLst>
          </a:blip>
          <a:srcRect/>
          <a:stretch>
            <a:fillRect/>
          </a:stretch>
        </p:blipFill>
        <p:spPr bwMode="auto">
          <a:xfrm>
            <a:off x="6444208" y="193204"/>
            <a:ext cx="2329008" cy="2384905"/>
          </a:xfrm>
          <a:prstGeom prst="round2DiagRect">
            <a:avLst>
              <a:gd name="adj1" fmla="val 16667"/>
              <a:gd name="adj2" fmla="val 0"/>
            </a:avLst>
          </a:prstGeom>
          <a:ln w="88900" cap="sq">
            <a:solidFill>
              <a:schemeClr val="accent1">
                <a:lumMod val="50000"/>
              </a:schemeClr>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08205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74" y="13819"/>
            <a:ext cx="9073008" cy="5651993"/>
          </a:xfrm>
          <a:prstGeom prst="rect">
            <a:avLst/>
          </a:prstGeom>
          <a:ln>
            <a:noFill/>
          </a:ln>
          <a:effectLst>
            <a:softEdge rad="112500"/>
          </a:effectLst>
        </p:spPr>
      </p:pic>
      <p:sp>
        <p:nvSpPr>
          <p:cNvPr id="4" name="Rounded Rectangle 3"/>
          <p:cNvSpPr/>
          <p:nvPr/>
        </p:nvSpPr>
        <p:spPr>
          <a:xfrm>
            <a:off x="311376" y="265212"/>
            <a:ext cx="4752528" cy="5040560"/>
          </a:xfrm>
          <a:prstGeom prst="roundRect">
            <a:avLst>
              <a:gd name="adj" fmla="val 3933"/>
            </a:avLst>
          </a:prstGeom>
          <a:ln w="3810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5220072" y="1129308"/>
            <a:ext cx="3672407" cy="4248472"/>
          </a:xfrm>
          <a:prstGeom prst="roundRect">
            <a:avLst>
              <a:gd name="adj" fmla="val 6724"/>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9" name="Rectangle 8"/>
          <p:cNvSpPr/>
          <p:nvPr/>
        </p:nvSpPr>
        <p:spPr>
          <a:xfrm>
            <a:off x="4860032" y="349414"/>
            <a:ext cx="3384376"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काव्यांश -</a:t>
            </a:r>
            <a:r>
              <a:rPr lang="en-US"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2</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
        <p:nvSpPr>
          <p:cNvPr id="8" name="Rounded Rectangle 7"/>
          <p:cNvSpPr/>
          <p:nvPr/>
        </p:nvSpPr>
        <p:spPr>
          <a:xfrm>
            <a:off x="5220072" y="265212"/>
            <a:ext cx="3672407" cy="707886"/>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endParaRPr>
          </a:p>
        </p:txBody>
      </p:sp>
      <p:sp>
        <p:nvSpPr>
          <p:cNvPr id="10" name="TextBox 9"/>
          <p:cNvSpPr txBox="1"/>
          <p:nvPr/>
        </p:nvSpPr>
        <p:spPr>
          <a:xfrm>
            <a:off x="5292080" y="1308164"/>
            <a:ext cx="3600400" cy="3985706"/>
          </a:xfrm>
          <a:prstGeom prst="rect">
            <a:avLst/>
          </a:prstGeom>
          <a:noFill/>
        </p:spPr>
        <p:txBody>
          <a:bodyPr wrap="square" rtlCol="0">
            <a:spAutoFit/>
          </a:bodyPr>
          <a:lstStyle/>
          <a:p>
            <a:r>
              <a:rPr lang="hi-IN" sz="2800" b="1" u="sng" dirty="0" smtClean="0">
                <a:ln>
                  <a:solidFill>
                    <a:sysClr val="windowText" lastClr="000000"/>
                  </a:solidFill>
                </a:ln>
                <a:solidFill>
                  <a:sysClr val="windowText" lastClr="000000"/>
                </a:solidFill>
                <a:latin typeface="Laila SemiBold" pitchFamily="2" charset="0"/>
                <a:cs typeface="Laila SemiBold" pitchFamily="2" charset="0"/>
              </a:rPr>
              <a:t>शब्दार्थ</a:t>
            </a:r>
            <a:r>
              <a:rPr lang="en-US" sz="2800" b="1" u="sng" dirty="0" smtClean="0">
                <a:ln>
                  <a:solidFill>
                    <a:sysClr val="windowText" lastClr="000000"/>
                  </a:solidFill>
                </a:ln>
                <a:solidFill>
                  <a:sysClr val="windowText" lastClr="000000"/>
                </a:solidFill>
                <a:latin typeface="Laila SemiBold" pitchFamily="2" charset="0"/>
                <a:cs typeface="Laila SemiBold" pitchFamily="2" charset="0"/>
              </a:rPr>
              <a:t> :         -</a:t>
            </a:r>
          </a:p>
          <a:p>
            <a:pPr fontAlgn="base"/>
            <a:r>
              <a:rPr lang="en-US" sz="500" b="1" dirty="0" smtClean="0">
                <a:ln>
                  <a:solidFill>
                    <a:sysClr val="windowText" lastClr="000000"/>
                  </a:solidFill>
                </a:ln>
                <a:solidFill>
                  <a:sysClr val="windowText" lastClr="000000"/>
                </a:solidFill>
                <a:latin typeface="Laila SemiBold" pitchFamily="2" charset="0"/>
                <a:cs typeface="Laila SemiBold" pitchFamily="2" charset="0"/>
              </a:rPr>
              <a:t> </a:t>
            </a:r>
            <a:r>
              <a:rPr lang="hi-IN" sz="2800" b="1" dirty="0" smtClean="0">
                <a:ln>
                  <a:solidFill>
                    <a:sysClr val="windowText" lastClr="000000"/>
                  </a:solidFill>
                </a:ln>
                <a:solidFill>
                  <a:sysClr val="windowText" lastClr="000000"/>
                </a:solidFill>
                <a:latin typeface="Laila SemiBold" pitchFamily="2" charset="0"/>
                <a:cs typeface="Laila SemiBold" pitchFamily="2" charset="0"/>
              </a:rPr>
              <a:t/>
            </a:r>
            <a:br>
              <a:rPr lang="hi-IN" sz="2800" b="1" dirty="0" smtClean="0">
                <a:ln>
                  <a:solidFill>
                    <a:sysClr val="windowText" lastClr="000000"/>
                  </a:solidFill>
                </a:ln>
                <a:solidFill>
                  <a:sysClr val="windowText" lastClr="000000"/>
                </a:solidFill>
                <a:latin typeface="Laila SemiBold" pitchFamily="2" charset="0"/>
                <a:cs typeface="Laila SemiBold" pitchFamily="2" charset="0"/>
              </a:rPr>
            </a:br>
            <a:r>
              <a:rPr lang="hi-IN" sz="2000" b="1" dirty="0">
                <a:ln>
                  <a:solidFill>
                    <a:sysClr val="windowText" lastClr="000000"/>
                  </a:solidFill>
                </a:ln>
                <a:solidFill>
                  <a:sysClr val="windowText" lastClr="000000"/>
                </a:solidFill>
                <a:latin typeface="Laila SemiBold" pitchFamily="2" charset="0"/>
                <a:cs typeface="Laila SemiBold" pitchFamily="2" charset="0"/>
              </a:rPr>
              <a:t>स्याम</a:t>
            </a:r>
            <a:r>
              <a:rPr lang="hi-IN" sz="2000" dirty="0">
                <a:ln>
                  <a:solidFill>
                    <a:sysClr val="windowText" lastClr="000000"/>
                  </a:solidFill>
                </a:ln>
                <a:solidFill>
                  <a:sysClr val="windowText" lastClr="000000"/>
                </a:solidFill>
                <a:latin typeface="Laila SemiBold" pitchFamily="2" charset="0"/>
                <a:cs typeface="Laila SemiBold" pitchFamily="2" charset="0"/>
              </a:rPr>
              <a:t> – श्री </a:t>
            </a:r>
            <a:r>
              <a:rPr lang="hi-IN" sz="2000" dirty="0" smtClean="0">
                <a:ln>
                  <a:solidFill>
                    <a:sysClr val="windowText" lastClr="000000"/>
                  </a:solidFill>
                </a:ln>
                <a:solidFill>
                  <a:sysClr val="windowText" lastClr="000000"/>
                </a:solidFill>
                <a:latin typeface="Laila SemiBold" pitchFamily="2" charset="0"/>
                <a:cs typeface="Laila SemiBold" pitchFamily="2" charset="0"/>
              </a:rPr>
              <a:t>कृष्ण</a:t>
            </a:r>
            <a:r>
              <a:rPr lang="en-US" sz="2000" dirty="0" smtClean="0">
                <a:ln>
                  <a:solidFill>
                    <a:sysClr val="windowText" lastClr="000000"/>
                  </a:solidFill>
                </a:ln>
                <a:solidFill>
                  <a:sysClr val="windowText" lastClr="000000"/>
                </a:solidFill>
                <a:latin typeface="Laila SemiBold" pitchFamily="2" charset="0"/>
                <a:cs typeface="Laila SemiBold" pitchFamily="2" charset="0"/>
              </a:rPr>
              <a:t>	</a:t>
            </a:r>
            <a:r>
              <a:rPr lang="hi-IN" sz="2000" b="1" dirty="0" smtClean="0">
                <a:ln>
                  <a:solidFill>
                    <a:sysClr val="windowText" lastClr="000000"/>
                  </a:solidFill>
                </a:ln>
                <a:solidFill>
                  <a:sysClr val="windowText" lastClr="000000"/>
                </a:solidFill>
                <a:latin typeface="Laila SemiBold" pitchFamily="2" charset="0"/>
                <a:cs typeface="Laila SemiBold" pitchFamily="2" charset="0"/>
              </a:rPr>
              <a:t>चाकर</a:t>
            </a:r>
            <a:r>
              <a:rPr lang="hi-IN" sz="2000" b="1" dirty="0">
                <a:ln>
                  <a:solidFill>
                    <a:sysClr val="windowText" lastClr="000000"/>
                  </a:solidFill>
                </a:ln>
                <a:solidFill>
                  <a:sysClr val="windowText" lastClr="000000"/>
                </a:solidFill>
                <a:latin typeface="Laila SemiBold" pitchFamily="2" charset="0"/>
                <a:cs typeface="Laila SemiBold" pitchFamily="2" charset="0"/>
              </a:rPr>
              <a:t> </a:t>
            </a:r>
            <a:r>
              <a:rPr lang="hi-IN" sz="2000" dirty="0">
                <a:ln>
                  <a:solidFill>
                    <a:sysClr val="windowText" lastClr="000000"/>
                  </a:solidFill>
                </a:ln>
                <a:solidFill>
                  <a:sysClr val="windowText" lastClr="000000"/>
                </a:solidFill>
                <a:latin typeface="Laila SemiBold" pitchFamily="2" charset="0"/>
                <a:cs typeface="Laila SemiBold" pitchFamily="2" charset="0"/>
              </a:rPr>
              <a:t>– नौकर</a:t>
            </a:r>
            <a:br>
              <a:rPr lang="hi-IN" sz="2000" dirty="0">
                <a:ln>
                  <a:solidFill>
                    <a:sysClr val="windowText" lastClr="000000"/>
                  </a:solidFill>
                </a:ln>
                <a:solidFill>
                  <a:sysClr val="windowText" lastClr="000000"/>
                </a:solidFill>
                <a:latin typeface="Laila SemiBold" pitchFamily="2" charset="0"/>
                <a:cs typeface="Laila SemiBold" pitchFamily="2" charset="0"/>
              </a:rPr>
            </a:br>
            <a:r>
              <a:rPr lang="hi-IN" sz="2000" b="1" dirty="0">
                <a:ln>
                  <a:solidFill>
                    <a:sysClr val="windowText" lastClr="000000"/>
                  </a:solidFill>
                </a:ln>
                <a:solidFill>
                  <a:sysClr val="windowText" lastClr="000000"/>
                </a:solidFill>
                <a:latin typeface="Laila SemiBold" pitchFamily="2" charset="0"/>
                <a:cs typeface="Laila SemiBold" pitchFamily="2" charset="0"/>
              </a:rPr>
              <a:t>रहस्यूँ –</a:t>
            </a:r>
            <a:r>
              <a:rPr lang="hi-IN" sz="2000" dirty="0">
                <a:ln>
                  <a:solidFill>
                    <a:sysClr val="windowText" lastClr="000000"/>
                  </a:solidFill>
                </a:ln>
                <a:solidFill>
                  <a:sysClr val="windowText" lastClr="000000"/>
                </a:solidFill>
                <a:latin typeface="Laila SemiBold" pitchFamily="2" charset="0"/>
                <a:cs typeface="Laila SemiBold" pitchFamily="2" charset="0"/>
              </a:rPr>
              <a:t> रह </a:t>
            </a:r>
            <a:r>
              <a:rPr lang="hi-IN" sz="2000" dirty="0" smtClean="0">
                <a:ln>
                  <a:solidFill>
                    <a:sysClr val="windowText" lastClr="000000"/>
                  </a:solidFill>
                </a:ln>
                <a:solidFill>
                  <a:sysClr val="windowText" lastClr="000000"/>
                </a:solidFill>
                <a:latin typeface="Laila SemiBold" pitchFamily="2" charset="0"/>
                <a:cs typeface="Laila SemiBold" pitchFamily="2" charset="0"/>
              </a:rPr>
              <a:t>कर</a:t>
            </a:r>
            <a:r>
              <a:rPr lang="en-US" sz="2000" dirty="0" smtClean="0">
                <a:ln>
                  <a:solidFill>
                    <a:sysClr val="windowText" lastClr="000000"/>
                  </a:solidFill>
                </a:ln>
                <a:solidFill>
                  <a:sysClr val="windowText" lastClr="000000"/>
                </a:solidFill>
                <a:latin typeface="Laila SemiBold" pitchFamily="2" charset="0"/>
                <a:cs typeface="Laila SemiBold" pitchFamily="2" charset="0"/>
              </a:rPr>
              <a:t>	</a:t>
            </a:r>
            <a:r>
              <a:rPr lang="hi-IN" sz="2000" b="1" dirty="0" smtClean="0">
                <a:ln>
                  <a:solidFill>
                    <a:sysClr val="windowText" lastClr="000000"/>
                  </a:solidFill>
                </a:ln>
                <a:solidFill>
                  <a:sysClr val="windowText" lastClr="000000"/>
                </a:solidFill>
                <a:latin typeface="Laila SemiBold" pitchFamily="2" charset="0"/>
                <a:cs typeface="Laila SemiBold" pitchFamily="2" charset="0"/>
              </a:rPr>
              <a:t>नित</a:t>
            </a:r>
            <a:r>
              <a:rPr lang="hi-IN" sz="2000" dirty="0">
                <a:ln>
                  <a:solidFill>
                    <a:sysClr val="windowText" lastClr="000000"/>
                  </a:solidFill>
                </a:ln>
                <a:solidFill>
                  <a:sysClr val="windowText" lastClr="000000"/>
                </a:solidFill>
                <a:latin typeface="Laila SemiBold" pitchFamily="2" charset="0"/>
                <a:cs typeface="Laila SemiBold" pitchFamily="2" charset="0"/>
              </a:rPr>
              <a:t> – हमेशा</a:t>
            </a:r>
            <a:br>
              <a:rPr lang="hi-IN" sz="2000" dirty="0">
                <a:ln>
                  <a:solidFill>
                    <a:sysClr val="windowText" lastClr="000000"/>
                  </a:solidFill>
                </a:ln>
                <a:solidFill>
                  <a:sysClr val="windowText" lastClr="000000"/>
                </a:solidFill>
                <a:latin typeface="Laila SemiBold" pitchFamily="2" charset="0"/>
                <a:cs typeface="Laila SemiBold" pitchFamily="2" charset="0"/>
              </a:rPr>
            </a:br>
            <a:r>
              <a:rPr lang="hi-IN" sz="2000" b="1" dirty="0">
                <a:ln>
                  <a:solidFill>
                    <a:sysClr val="windowText" lastClr="000000"/>
                  </a:solidFill>
                </a:ln>
                <a:solidFill>
                  <a:sysClr val="windowText" lastClr="000000"/>
                </a:solidFill>
                <a:latin typeface="Laila SemiBold" pitchFamily="2" charset="0"/>
                <a:cs typeface="Laila SemiBold" pitchFamily="2" charset="0"/>
              </a:rPr>
              <a:t>दरसण </a:t>
            </a:r>
            <a:r>
              <a:rPr lang="hi-IN" sz="2000" dirty="0">
                <a:ln>
                  <a:solidFill>
                    <a:sysClr val="windowText" lastClr="000000"/>
                  </a:solidFill>
                </a:ln>
                <a:solidFill>
                  <a:sysClr val="windowText" lastClr="000000"/>
                </a:solidFill>
                <a:latin typeface="Laila SemiBold" pitchFamily="2" charset="0"/>
                <a:cs typeface="Laila SemiBold" pitchFamily="2" charset="0"/>
              </a:rPr>
              <a:t>– दर्शन</a:t>
            </a:r>
            <a:br>
              <a:rPr lang="hi-IN" sz="2000" dirty="0">
                <a:ln>
                  <a:solidFill>
                    <a:sysClr val="windowText" lastClr="000000"/>
                  </a:solidFill>
                </a:ln>
                <a:solidFill>
                  <a:sysClr val="windowText" lastClr="000000"/>
                </a:solidFill>
                <a:latin typeface="Laila SemiBold" pitchFamily="2" charset="0"/>
                <a:cs typeface="Laila SemiBold" pitchFamily="2" charset="0"/>
              </a:rPr>
            </a:br>
            <a:r>
              <a:rPr lang="hi-IN" sz="2000" b="1" dirty="0">
                <a:ln>
                  <a:solidFill>
                    <a:sysClr val="windowText" lastClr="000000"/>
                  </a:solidFill>
                </a:ln>
                <a:solidFill>
                  <a:sysClr val="windowText" lastClr="000000"/>
                </a:solidFill>
                <a:latin typeface="Laila SemiBold" pitchFamily="2" charset="0"/>
                <a:cs typeface="Laila SemiBold" pitchFamily="2" charset="0"/>
              </a:rPr>
              <a:t>जागीरी </a:t>
            </a:r>
            <a:r>
              <a:rPr lang="hi-IN" sz="2000" dirty="0">
                <a:ln>
                  <a:solidFill>
                    <a:sysClr val="windowText" lastClr="000000"/>
                  </a:solidFill>
                </a:ln>
                <a:solidFill>
                  <a:sysClr val="windowText" lastClr="000000"/>
                </a:solidFill>
                <a:latin typeface="Laila SemiBold" pitchFamily="2" charset="0"/>
                <a:cs typeface="Laila SemiBold" pitchFamily="2" charset="0"/>
              </a:rPr>
              <a:t>-जागीर , </a:t>
            </a:r>
            <a:r>
              <a:rPr lang="hi-IN" sz="2000" dirty="0" smtClean="0">
                <a:ln>
                  <a:solidFill>
                    <a:sysClr val="windowText" lastClr="000000"/>
                  </a:solidFill>
                </a:ln>
                <a:solidFill>
                  <a:sysClr val="windowText" lastClr="000000"/>
                </a:solidFill>
                <a:latin typeface="Laila SemiBold" pitchFamily="2" charset="0"/>
                <a:cs typeface="Laila SemiBold" pitchFamily="2" charset="0"/>
              </a:rPr>
              <a:t>साम्राज्य</a:t>
            </a:r>
            <a:endParaRPr lang="en-US" sz="2000" dirty="0" smtClean="0">
              <a:ln>
                <a:solidFill>
                  <a:sysClr val="windowText" lastClr="000000"/>
                </a:solidFill>
              </a:ln>
              <a:solidFill>
                <a:sysClr val="windowText" lastClr="000000"/>
              </a:solidFill>
              <a:latin typeface="Laila SemiBold" pitchFamily="2" charset="0"/>
              <a:cs typeface="Laila SemiBold" pitchFamily="2" charset="0"/>
            </a:endParaRPr>
          </a:p>
          <a:p>
            <a:pPr fontAlgn="base"/>
            <a:r>
              <a:rPr lang="hi-IN" sz="2000" b="1" dirty="0">
                <a:ln>
                  <a:solidFill>
                    <a:sysClr val="windowText" lastClr="000000"/>
                  </a:solidFill>
                </a:ln>
                <a:solidFill>
                  <a:sysClr val="windowText" lastClr="000000"/>
                </a:solidFill>
                <a:latin typeface="Laila SemiBold" pitchFamily="2" charset="0"/>
                <a:cs typeface="Laila SemiBold" pitchFamily="2" charset="0"/>
              </a:rPr>
              <a:t>कुंज</a:t>
            </a:r>
            <a:r>
              <a:rPr lang="hi-IN" sz="2000" dirty="0">
                <a:ln>
                  <a:solidFill>
                    <a:sysClr val="windowText" lastClr="000000"/>
                  </a:solidFill>
                </a:ln>
                <a:solidFill>
                  <a:sysClr val="windowText" lastClr="000000"/>
                </a:solidFill>
                <a:latin typeface="Laila SemiBold" pitchFamily="2" charset="0"/>
                <a:cs typeface="Laila SemiBold" pitchFamily="2" charset="0"/>
              </a:rPr>
              <a:t> – संकरी</a:t>
            </a:r>
            <a:br>
              <a:rPr lang="hi-IN" sz="2000" dirty="0">
                <a:ln>
                  <a:solidFill>
                    <a:sysClr val="windowText" lastClr="000000"/>
                  </a:solidFill>
                </a:ln>
                <a:solidFill>
                  <a:sysClr val="windowText" lastClr="000000"/>
                </a:solidFill>
                <a:latin typeface="Laila SemiBold" pitchFamily="2" charset="0"/>
                <a:cs typeface="Laila SemiBold" pitchFamily="2" charset="0"/>
              </a:rPr>
            </a:br>
            <a:r>
              <a:rPr lang="hi-IN" sz="2000" b="1" dirty="0">
                <a:ln>
                  <a:solidFill>
                    <a:sysClr val="windowText" lastClr="000000"/>
                  </a:solidFill>
                </a:ln>
                <a:solidFill>
                  <a:sysClr val="windowText" lastClr="000000"/>
                </a:solidFill>
                <a:latin typeface="Laila SemiBold" pitchFamily="2" charset="0"/>
                <a:cs typeface="Laila SemiBold" pitchFamily="2" charset="0"/>
              </a:rPr>
              <a:t>पीताम्बर </a:t>
            </a:r>
            <a:r>
              <a:rPr lang="hi-IN" sz="2000" dirty="0">
                <a:ln>
                  <a:solidFill>
                    <a:sysClr val="windowText" lastClr="000000"/>
                  </a:solidFill>
                </a:ln>
                <a:solidFill>
                  <a:sysClr val="windowText" lastClr="000000"/>
                </a:solidFill>
                <a:latin typeface="Laila SemiBold" pitchFamily="2" charset="0"/>
                <a:cs typeface="Laila SemiBold" pitchFamily="2" charset="0"/>
              </a:rPr>
              <a:t>– पीले वस्त्र</a:t>
            </a:r>
            <a:br>
              <a:rPr lang="hi-IN" sz="2000" dirty="0">
                <a:ln>
                  <a:solidFill>
                    <a:sysClr val="windowText" lastClr="000000"/>
                  </a:solidFill>
                </a:ln>
                <a:solidFill>
                  <a:sysClr val="windowText" lastClr="000000"/>
                </a:solidFill>
                <a:latin typeface="Laila SemiBold" pitchFamily="2" charset="0"/>
                <a:cs typeface="Laila SemiBold" pitchFamily="2" charset="0"/>
              </a:rPr>
            </a:br>
            <a:r>
              <a:rPr lang="hi-IN" sz="2000" b="1" dirty="0">
                <a:ln>
                  <a:solidFill>
                    <a:sysClr val="windowText" lastClr="000000"/>
                  </a:solidFill>
                </a:ln>
                <a:solidFill>
                  <a:sysClr val="windowText" lastClr="000000"/>
                </a:solidFill>
                <a:latin typeface="Laila SemiBold" pitchFamily="2" charset="0"/>
                <a:cs typeface="Laila SemiBold" pitchFamily="2" charset="0"/>
              </a:rPr>
              <a:t>धेनु </a:t>
            </a:r>
            <a:r>
              <a:rPr lang="hi-IN" sz="2000" dirty="0">
                <a:ln>
                  <a:solidFill>
                    <a:sysClr val="windowText" lastClr="000000"/>
                  </a:solidFill>
                </a:ln>
                <a:solidFill>
                  <a:sysClr val="windowText" lastClr="000000"/>
                </a:solidFill>
                <a:latin typeface="Laila SemiBold" pitchFamily="2" charset="0"/>
                <a:cs typeface="Laila SemiBold" pitchFamily="2" charset="0"/>
              </a:rPr>
              <a:t>– गाय</a:t>
            </a:r>
            <a:r>
              <a:rPr lang="hi-IN" sz="2000" b="1" dirty="0">
                <a:ln>
                  <a:solidFill>
                    <a:sysClr val="windowText" lastClr="000000"/>
                  </a:solidFill>
                </a:ln>
                <a:solidFill>
                  <a:sysClr val="windowText" lastClr="000000"/>
                </a:solidFill>
                <a:latin typeface="Laila SemiBold" pitchFamily="2" charset="0"/>
                <a:cs typeface="Laila SemiBold" pitchFamily="2" charset="0"/>
              </a:rPr>
              <a:t/>
            </a:r>
            <a:br>
              <a:rPr lang="hi-IN" sz="2000" b="1" dirty="0">
                <a:ln>
                  <a:solidFill>
                    <a:sysClr val="windowText" lastClr="000000"/>
                  </a:solidFill>
                </a:ln>
                <a:solidFill>
                  <a:sysClr val="windowText" lastClr="000000"/>
                </a:solidFill>
                <a:latin typeface="Laila SemiBold" pitchFamily="2" charset="0"/>
                <a:cs typeface="Laila SemiBold" pitchFamily="2" charset="0"/>
              </a:rPr>
            </a:br>
            <a:r>
              <a:rPr lang="hi-IN" sz="2000" b="1" dirty="0">
                <a:ln>
                  <a:solidFill>
                    <a:sysClr val="windowText" lastClr="000000"/>
                  </a:solidFill>
                </a:ln>
                <a:solidFill>
                  <a:sysClr val="windowText" lastClr="000000"/>
                </a:solidFill>
                <a:latin typeface="Laila SemiBold" pitchFamily="2" charset="0"/>
                <a:cs typeface="Laila SemiBold" pitchFamily="2" charset="0"/>
              </a:rPr>
              <a:t>बारी </a:t>
            </a:r>
            <a:r>
              <a:rPr lang="hi-IN" sz="2000" dirty="0">
                <a:ln>
                  <a:solidFill>
                    <a:sysClr val="windowText" lastClr="000000"/>
                  </a:solidFill>
                </a:ln>
                <a:solidFill>
                  <a:sysClr val="windowText" lastClr="000000"/>
                </a:solidFill>
                <a:latin typeface="Laila SemiBold" pitchFamily="2" charset="0"/>
                <a:cs typeface="Laila SemiBold" pitchFamily="2" charset="0"/>
              </a:rPr>
              <a:t>– बगीचा</a:t>
            </a:r>
            <a:br>
              <a:rPr lang="hi-IN" sz="2000" dirty="0">
                <a:ln>
                  <a:solidFill>
                    <a:sysClr val="windowText" lastClr="000000"/>
                  </a:solidFill>
                </a:ln>
                <a:solidFill>
                  <a:sysClr val="windowText" lastClr="000000"/>
                </a:solidFill>
                <a:latin typeface="Laila SemiBold" pitchFamily="2" charset="0"/>
                <a:cs typeface="Laila SemiBold" pitchFamily="2" charset="0"/>
              </a:rPr>
            </a:br>
            <a:r>
              <a:rPr lang="hi-IN" sz="2000" b="1" dirty="0">
                <a:ln>
                  <a:solidFill>
                    <a:sysClr val="windowText" lastClr="000000"/>
                  </a:solidFill>
                </a:ln>
                <a:solidFill>
                  <a:sysClr val="windowText" lastClr="000000"/>
                </a:solidFill>
                <a:latin typeface="Laila SemiBold" pitchFamily="2" charset="0"/>
                <a:cs typeface="Laila SemiBold" pitchFamily="2" charset="0"/>
              </a:rPr>
              <a:t>पहर</a:t>
            </a:r>
            <a:r>
              <a:rPr lang="hi-IN" sz="2000" dirty="0">
                <a:ln>
                  <a:solidFill>
                    <a:sysClr val="windowText" lastClr="000000"/>
                  </a:solidFill>
                </a:ln>
                <a:solidFill>
                  <a:sysClr val="windowText" lastClr="000000"/>
                </a:solidFill>
                <a:latin typeface="Laila SemiBold" pitchFamily="2" charset="0"/>
                <a:cs typeface="Laila SemiBold" pitchFamily="2" charset="0"/>
              </a:rPr>
              <a:t> – पहन कर</a:t>
            </a:r>
            <a:br>
              <a:rPr lang="hi-IN" sz="2000" dirty="0">
                <a:ln>
                  <a:solidFill>
                    <a:sysClr val="windowText" lastClr="000000"/>
                  </a:solidFill>
                </a:ln>
                <a:solidFill>
                  <a:sysClr val="windowText" lastClr="000000"/>
                </a:solidFill>
                <a:latin typeface="Laila SemiBold" pitchFamily="2" charset="0"/>
                <a:cs typeface="Laila SemiBold" pitchFamily="2" charset="0"/>
              </a:rPr>
            </a:br>
            <a:r>
              <a:rPr lang="hi-IN" sz="2000" b="1" dirty="0">
                <a:ln>
                  <a:solidFill>
                    <a:sysClr val="windowText" lastClr="000000"/>
                  </a:solidFill>
                </a:ln>
                <a:solidFill>
                  <a:sysClr val="windowText" lastClr="000000"/>
                </a:solidFill>
                <a:latin typeface="Laila SemiBold" pitchFamily="2" charset="0"/>
                <a:cs typeface="Laila SemiBold" pitchFamily="2" charset="0"/>
              </a:rPr>
              <a:t>तीरा </a:t>
            </a:r>
            <a:r>
              <a:rPr lang="hi-IN" sz="2000" dirty="0">
                <a:ln>
                  <a:solidFill>
                    <a:sysClr val="windowText" lastClr="000000"/>
                  </a:solidFill>
                </a:ln>
                <a:solidFill>
                  <a:sysClr val="windowText" lastClr="000000"/>
                </a:solidFill>
                <a:latin typeface="Laila SemiBold" pitchFamily="2" charset="0"/>
                <a:cs typeface="Laila SemiBold" pitchFamily="2" charset="0"/>
              </a:rPr>
              <a:t>– किनारा</a:t>
            </a:r>
            <a:br>
              <a:rPr lang="hi-IN" sz="2000" dirty="0">
                <a:ln>
                  <a:solidFill>
                    <a:sysClr val="windowText" lastClr="000000"/>
                  </a:solidFill>
                </a:ln>
                <a:solidFill>
                  <a:sysClr val="windowText" lastClr="000000"/>
                </a:solidFill>
                <a:latin typeface="Laila SemiBold" pitchFamily="2" charset="0"/>
                <a:cs typeface="Laila SemiBold" pitchFamily="2" charset="0"/>
              </a:rPr>
            </a:br>
            <a:r>
              <a:rPr lang="hi-IN" sz="2000" b="1" dirty="0">
                <a:ln>
                  <a:solidFill>
                    <a:sysClr val="windowText" lastClr="000000"/>
                  </a:solidFill>
                </a:ln>
                <a:solidFill>
                  <a:sysClr val="windowText" lastClr="000000"/>
                </a:solidFill>
                <a:latin typeface="Laila SemiBold" pitchFamily="2" charset="0"/>
                <a:cs typeface="Laila SemiBold" pitchFamily="2" charset="0"/>
              </a:rPr>
              <a:t>अधीरा</a:t>
            </a:r>
            <a:r>
              <a:rPr lang="hi-IN" sz="2000" dirty="0">
                <a:ln>
                  <a:solidFill>
                    <a:sysClr val="windowText" lastClr="000000"/>
                  </a:solidFill>
                </a:ln>
                <a:solidFill>
                  <a:sysClr val="windowText" lastClr="000000"/>
                </a:solidFill>
                <a:latin typeface="Laila SemiBold" pitchFamily="2" charset="0"/>
                <a:cs typeface="Laila SemiBold" pitchFamily="2" charset="0"/>
              </a:rPr>
              <a:t> – व्याकुल होना</a:t>
            </a:r>
            <a:endParaRPr lang="hi-IN" sz="2000" b="1" dirty="0" smtClean="0">
              <a:ln>
                <a:solidFill>
                  <a:sysClr val="windowText" lastClr="000000"/>
                </a:solidFill>
              </a:ln>
              <a:solidFill>
                <a:sysClr val="windowText" lastClr="000000"/>
              </a:solidFill>
              <a:latin typeface="Laila SemiBold" pitchFamily="2" charset="0"/>
              <a:cs typeface="Laila SemiBold" pitchFamily="2" charset="0"/>
            </a:endParaRPr>
          </a:p>
        </p:txBody>
      </p:sp>
      <p:sp>
        <p:nvSpPr>
          <p:cNvPr id="7" name="TextBox 6"/>
          <p:cNvSpPr txBox="1"/>
          <p:nvPr/>
        </p:nvSpPr>
        <p:spPr>
          <a:xfrm>
            <a:off x="371232" y="1273324"/>
            <a:ext cx="4632816" cy="3785652"/>
          </a:xfrm>
          <a:prstGeom prst="rect">
            <a:avLst/>
          </a:prstGeom>
          <a:noFill/>
        </p:spPr>
        <p:txBody>
          <a:bodyPr wrap="square" rtlCol="0">
            <a:spAutoFit/>
          </a:bodyPr>
          <a:lstStyle/>
          <a:p>
            <a:r>
              <a:rPr lang="hi-IN" sz="2000" dirty="0">
                <a:latin typeface="Laila SemiBold" pitchFamily="2" charset="0"/>
                <a:cs typeface="Laila SemiBold" pitchFamily="2" charset="0"/>
              </a:rPr>
              <a:t>स्याम म्हाने चाकर राखो जी,</a:t>
            </a:r>
            <a:br>
              <a:rPr lang="hi-IN" sz="2000" dirty="0">
                <a:latin typeface="Laila SemiBold" pitchFamily="2" charset="0"/>
                <a:cs typeface="Laila SemiBold" pitchFamily="2" charset="0"/>
              </a:rPr>
            </a:br>
            <a:r>
              <a:rPr lang="hi-IN" sz="2000" dirty="0">
                <a:latin typeface="Laila SemiBold" pitchFamily="2" charset="0"/>
                <a:cs typeface="Laila SemiBold" pitchFamily="2" charset="0"/>
              </a:rPr>
              <a:t>गिरधारी लाला म्हाँने चाकर राखोजी।</a:t>
            </a:r>
            <a:br>
              <a:rPr lang="hi-IN" sz="2000" dirty="0">
                <a:latin typeface="Laila SemiBold" pitchFamily="2" charset="0"/>
                <a:cs typeface="Laila SemiBold" pitchFamily="2" charset="0"/>
              </a:rPr>
            </a:br>
            <a:r>
              <a:rPr lang="hi-IN" sz="2000" dirty="0">
                <a:latin typeface="Laila SemiBold" pitchFamily="2" charset="0"/>
                <a:cs typeface="Laila SemiBold" pitchFamily="2" charset="0"/>
              </a:rPr>
              <a:t>चाकर रहस्यूँ बाग लगास्यूँ नित उठ दरसण पास्यूँ।</a:t>
            </a:r>
            <a:br>
              <a:rPr lang="hi-IN" sz="2000" dirty="0">
                <a:latin typeface="Laila SemiBold" pitchFamily="2" charset="0"/>
                <a:cs typeface="Laila SemiBold" pitchFamily="2" charset="0"/>
              </a:rPr>
            </a:br>
            <a:r>
              <a:rPr lang="hi-IN" sz="2000" dirty="0">
                <a:latin typeface="Laila SemiBold" pitchFamily="2" charset="0"/>
                <a:cs typeface="Laila SemiBold" pitchFamily="2" charset="0"/>
              </a:rPr>
              <a:t>बिन्दरावन री कुंज गली में , गोविन्द लीला गास्यूँ।</a:t>
            </a:r>
            <a:br>
              <a:rPr lang="hi-IN" sz="2000" dirty="0">
                <a:latin typeface="Laila SemiBold" pitchFamily="2" charset="0"/>
                <a:cs typeface="Laila SemiBold" pitchFamily="2" charset="0"/>
              </a:rPr>
            </a:br>
            <a:r>
              <a:rPr lang="hi-IN" sz="2000" dirty="0">
                <a:latin typeface="Laila SemiBold" pitchFamily="2" charset="0"/>
                <a:cs typeface="Laila SemiBold" pitchFamily="2" charset="0"/>
              </a:rPr>
              <a:t>चाकरी में दरसन पास्यूँ, सुमरन पास्यूँ खरची।</a:t>
            </a:r>
            <a:br>
              <a:rPr lang="hi-IN" sz="2000" dirty="0">
                <a:latin typeface="Laila SemiBold" pitchFamily="2" charset="0"/>
                <a:cs typeface="Laila SemiBold" pitchFamily="2" charset="0"/>
              </a:rPr>
            </a:br>
            <a:r>
              <a:rPr lang="hi-IN" sz="2000" dirty="0">
                <a:latin typeface="Laila SemiBold" pitchFamily="2" charset="0"/>
                <a:cs typeface="Laila SemiBold" pitchFamily="2" charset="0"/>
              </a:rPr>
              <a:t>भाव भगती जागीरी पास्यूँ , तीनूं बाताँ सरसी।</a:t>
            </a:r>
            <a:br>
              <a:rPr lang="hi-IN" sz="2000" dirty="0">
                <a:latin typeface="Laila SemiBold" pitchFamily="2" charset="0"/>
                <a:cs typeface="Laila SemiBold" pitchFamily="2" charset="0"/>
              </a:rPr>
            </a:br>
            <a:r>
              <a:rPr lang="hi-IN" sz="2000" dirty="0">
                <a:latin typeface="Laila SemiBold" pitchFamily="2" charset="0"/>
                <a:cs typeface="Laila SemiBold" pitchFamily="2" charset="0"/>
              </a:rPr>
              <a:t>मोर मुगट पीताम्बर सौहे , गल वैजन्ती माला।</a:t>
            </a:r>
            <a:br>
              <a:rPr lang="hi-IN" sz="2000" dirty="0">
                <a:latin typeface="Laila SemiBold" pitchFamily="2" charset="0"/>
                <a:cs typeface="Laila SemiBold" pitchFamily="2" charset="0"/>
              </a:rPr>
            </a:br>
            <a:r>
              <a:rPr lang="hi-IN" sz="2000" dirty="0">
                <a:latin typeface="Laila SemiBold" pitchFamily="2" charset="0"/>
                <a:cs typeface="Laila SemiBold" pitchFamily="2" charset="0"/>
              </a:rPr>
              <a:t>बिन्दरावन में धेनु चरावे , मोहन मुरली वाला।</a:t>
            </a:r>
            <a:br>
              <a:rPr lang="hi-IN" sz="2000" dirty="0">
                <a:latin typeface="Laila SemiBold" pitchFamily="2" charset="0"/>
                <a:cs typeface="Laila SemiBold" pitchFamily="2" charset="0"/>
              </a:rPr>
            </a:br>
            <a:r>
              <a:rPr lang="hi-IN" sz="2000" dirty="0">
                <a:latin typeface="Laila SemiBold" pitchFamily="2" charset="0"/>
                <a:cs typeface="Laila SemiBold" pitchFamily="2" charset="0"/>
              </a:rPr>
              <a:t>ऊँचा ऊँचा महल बनावँ बिच बिच राखूँ बारी।</a:t>
            </a:r>
            <a:br>
              <a:rPr lang="hi-IN" sz="2000" dirty="0">
                <a:latin typeface="Laila SemiBold" pitchFamily="2" charset="0"/>
                <a:cs typeface="Laila SemiBold" pitchFamily="2" charset="0"/>
              </a:rPr>
            </a:br>
            <a:r>
              <a:rPr lang="hi-IN" sz="2000" dirty="0">
                <a:latin typeface="Laila SemiBold" pitchFamily="2" charset="0"/>
                <a:cs typeface="Laila SemiBold" pitchFamily="2" charset="0"/>
              </a:rPr>
              <a:t>साँवरिया रा दरसण पास्यूँ ,पहर कुसुम्बी साड़ी।</a:t>
            </a:r>
            <a:br>
              <a:rPr lang="hi-IN" sz="2000" dirty="0">
                <a:latin typeface="Laila SemiBold" pitchFamily="2" charset="0"/>
                <a:cs typeface="Laila SemiBold" pitchFamily="2" charset="0"/>
              </a:rPr>
            </a:br>
            <a:r>
              <a:rPr lang="hi-IN" sz="2000" dirty="0">
                <a:latin typeface="Laila SemiBold" pitchFamily="2" charset="0"/>
                <a:cs typeface="Laila SemiBold" pitchFamily="2" charset="0"/>
              </a:rPr>
              <a:t>आधी रात प्रभु दरसण ,दीज्यो जमनाजी रे तीरा।</a:t>
            </a:r>
            <a:br>
              <a:rPr lang="hi-IN" sz="2000" dirty="0">
                <a:latin typeface="Laila SemiBold" pitchFamily="2" charset="0"/>
                <a:cs typeface="Laila SemiBold" pitchFamily="2" charset="0"/>
              </a:rPr>
            </a:br>
            <a:r>
              <a:rPr lang="hi-IN" sz="2000" dirty="0">
                <a:latin typeface="Laila SemiBold" pitchFamily="2" charset="0"/>
                <a:cs typeface="Laila SemiBold" pitchFamily="2" charset="0"/>
              </a:rPr>
              <a:t>मीराँ रा प्रभु गिरधर नागर , हिवड़ो घणो अधीरा।</a:t>
            </a:r>
            <a:endParaRPr lang="en-US" sz="2000" dirty="0">
              <a:solidFill>
                <a:srgbClr val="FFFF00"/>
              </a:solidFill>
              <a:latin typeface="Laila SemiBold" pitchFamily="2" charset="0"/>
              <a:cs typeface="Laila SemiBold" pitchFamily="2" charset="0"/>
            </a:endParaRPr>
          </a:p>
        </p:txBody>
      </p:sp>
      <p:sp>
        <p:nvSpPr>
          <p:cNvPr id="12" name="Rounded Rectangle 11"/>
          <p:cNvSpPr/>
          <p:nvPr/>
        </p:nvSpPr>
        <p:spPr>
          <a:xfrm>
            <a:off x="395536" y="349414"/>
            <a:ext cx="4608512" cy="707886"/>
          </a:xfrm>
          <a:prstGeom prst="roundRect">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79697" y="349414"/>
            <a:ext cx="4308327" cy="707886"/>
          </a:xfrm>
          <a:prstGeom prst="rect">
            <a:avLst/>
          </a:prstGeom>
          <a:noFill/>
        </p:spPr>
        <p:txBody>
          <a:bodyPr wrap="square" lIns="91440" tIns="45720" rIns="91440" bIns="45720">
            <a:spAutoFit/>
          </a:bodyPr>
          <a:lstStyle/>
          <a:p>
            <a:pPr algn="ctr"/>
            <a:r>
              <a:rPr lang="hi-IN"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पद -</a:t>
            </a:r>
            <a:r>
              <a:rPr lang="en-US" sz="4000" b="1" dirty="0" smtClean="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rPr>
              <a:t>2</a:t>
            </a:r>
            <a:endParaRPr lang="en-US" sz="4000" b="1" dirty="0">
              <a:ln w="18000">
                <a:solidFill>
                  <a:schemeClr val="bg1"/>
                </a:solidFill>
                <a:prstDash val="solid"/>
                <a:miter lim="800000"/>
              </a:ln>
              <a:solidFill>
                <a:srgbClr val="C00000"/>
              </a:solidFill>
              <a:effectLst>
                <a:outerShdw blurRad="38100" dist="38100" dir="2700000" algn="tl">
                  <a:srgbClr val="000000">
                    <a:alpha val="43137"/>
                  </a:srgbClr>
                </a:outerShdw>
              </a:effectLst>
              <a:latin typeface="Laila SemiBold" pitchFamily="2" charset="0"/>
              <a:cs typeface="Laila SemiBold" pitchFamily="2" charset="0"/>
            </a:endParaRPr>
          </a:p>
        </p:txBody>
      </p:sp>
    </p:spTree>
    <p:extLst>
      <p:ext uri="{BB962C8B-B14F-4D97-AF65-F5344CB8AC3E}">
        <p14:creationId xmlns:p14="http://schemas.microsoft.com/office/powerpoint/2010/main" val="21957672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222</TotalTime>
  <Words>1516</Words>
  <Application>Microsoft Office PowerPoint</Application>
  <PresentationFormat>On-screen Show (16:10)</PresentationFormat>
  <Paragraphs>60</Paragraphs>
  <Slides>12</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Bell MT</vt:lpstr>
      <vt:lpstr>Calibri</vt:lpstr>
      <vt:lpstr>Constantia</vt:lpstr>
      <vt:lpstr>Georgia</vt:lpstr>
      <vt:lpstr>Laila SemiBold</vt:lpstr>
      <vt:lpstr>Mangal</vt:lpstr>
      <vt:lpstr>Times New Roman</vt:lpstr>
      <vt:lpstr>Wingdings 2</vt:lpstr>
      <vt:lpstr>Paper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Redax Yadav</dc:creator>
  <cp:lastModifiedBy>Redax Yadav</cp:lastModifiedBy>
  <cp:revision>75</cp:revision>
  <dcterms:created xsi:type="dcterms:W3CDTF">2025-03-31T03:58:13Z</dcterms:created>
  <dcterms:modified xsi:type="dcterms:W3CDTF">2025-05-23T20:06:27Z</dcterms:modified>
</cp:coreProperties>
</file>