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7"/>
  </p:notesMasterIdLst>
  <p:sldIdLst>
    <p:sldId id="256" r:id="rId2"/>
    <p:sldId id="279"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80" r:id="rId25"/>
    <p:sldId id="281" r:id="rId26"/>
  </p:sldIdLst>
  <p:sldSz cx="9144000" cy="5715000" type="screen16x10"/>
  <p:notesSz cx="6858000" cy="9144000"/>
  <p:embeddedFontLst>
    <p:embeddedFont>
      <p:font typeface="Mangal" panose="02040503050203030202" pitchFamily="18" charset="0"/>
      <p:regular r:id="rId28"/>
      <p:bold r:id="rId29"/>
    </p:embeddedFont>
    <p:embeddedFont>
      <p:font typeface="Laila SemiBold" panose="02000000000000000000" pitchFamily="2" charset="0"/>
      <p:bold r:id="rId30"/>
    </p:embeddedFont>
    <p:embeddedFont>
      <p:font typeface="Lustria" panose="020B0604020202020204" charset="0"/>
      <p:regular r:id="rId31"/>
    </p:embeddedFont>
    <p:embeddedFont>
      <p:font typeface="Bell MT" panose="02020503060305020303" pitchFamily="18" charset="0"/>
      <p:regular r:id="rId32"/>
      <p:bold r:id="rId33"/>
      <p:italic r:id="rId34"/>
    </p:embeddedFont>
    <p:embeddedFont>
      <p:font typeface="Calibri" panose="020F0502020204030204" pitchFamily="34" charset="0"/>
      <p:regular r:id="rId35"/>
      <p:bold r:id="rId36"/>
      <p:italic r:id="rId37"/>
      <p:boldItalic r:id="rId38"/>
    </p:embeddedFont>
    <p:embeddedFont>
      <p:font typeface="Aparajita" panose="02020603050405020304" pitchFamily="18" charset="0"/>
      <p:regular r:id="rId39"/>
      <p:bold r:id="rId40"/>
      <p:italic r:id="rId41"/>
      <p:boldItalic r:id="rId42"/>
    </p:embeddedFont>
    <p:embeddedFont>
      <p:font typeface="Georgia" panose="02040502050405020303" pitchFamily="18"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guide id="3" orient="horz" pos="180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imdiPbllpYjvOwDT7E3LArcUS0/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5" d="100"/>
          <a:sy n="75" d="100"/>
        </p:scale>
        <p:origin x="1020" y="388"/>
      </p:cViewPr>
      <p:guideLst>
        <p:guide orient="horz" pos="2160"/>
        <p:guide pos="2880"/>
        <p:guide orient="horz" pos="180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2.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20" Type="http://schemas.openxmlformats.org/officeDocument/2006/relationships/slide" Target="slides/slide19.xml"/><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hi-I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3620848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hi-IN"/>
              <a:t>लेखक – श्री मिथिलेश्वर </a:t>
            </a: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hi-IN"/>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8" name="Google Shape;148;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hi-IN"/>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hi-IN"/>
              <a:t> </a:t>
            </a:r>
            <a:endParaRPr/>
          </a:p>
        </p:txBody>
      </p:sp>
      <p:sp>
        <p:nvSpPr>
          <p:cNvPr id="154" name="Google Shape;154;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hi-IN"/>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hi-IN"/>
              <a:t>काका </a:t>
            </a:r>
            <a:endParaRPr/>
          </a:p>
        </p:txBody>
      </p:sp>
      <p:sp>
        <p:nvSpPr>
          <p:cNvPr id="164" name="Google Shape;164;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hi-IN"/>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hi-IN"/>
              <a:t>अपने </a:t>
            </a:r>
            <a:endParaRPr/>
          </a:p>
        </p:txBody>
      </p:sp>
      <p:sp>
        <p:nvSpPr>
          <p:cNvPr id="172" name="Google Shape;172;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hi-IN"/>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8d2f3aa456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8d2f3aa456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g8d2f3aa456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hi-IN"/>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8d2f3aa456_0_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8d2f3aa456_0_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g8d2f3aa456_0_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hi-IN"/>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hi-IN"/>
              <a:t> </a:t>
            </a:r>
            <a:endParaRPr/>
          </a:p>
        </p:txBody>
      </p:sp>
      <p:sp>
        <p:nvSpPr>
          <p:cNvPr id="192" name="Google Shape;192;p1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hi-IN"/>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hi-IN"/>
              <a:t>हरिहर </a:t>
            </a:r>
            <a:endParaRPr/>
          </a:p>
        </p:txBody>
      </p:sp>
      <p:sp>
        <p:nvSpPr>
          <p:cNvPr id="199" name="Google Shape;199;p1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hi-IN"/>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7" name="Google Shape;207;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hi-IN"/>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hi-IN"/>
              <a:t>पुलिस </a:t>
            </a:r>
            <a:endParaRPr/>
          </a:p>
        </p:txBody>
      </p:sp>
      <p:sp>
        <p:nvSpPr>
          <p:cNvPr id="215" name="Google Shape;215;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hi-IN"/>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hi-IN"/>
              <a:t>लेखक – श्री मिथिलेश्वर </a:t>
            </a:r>
            <a:endParaRPr/>
          </a:p>
        </p:txBody>
      </p:sp>
      <p:sp>
        <p:nvSpPr>
          <p:cNvPr id="87" name="Google Shape;87;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hi-IN"/>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hi-IN"/>
              <a:t>इस </a:t>
            </a:r>
            <a:endParaRPr/>
          </a:p>
        </p:txBody>
      </p:sp>
      <p:sp>
        <p:nvSpPr>
          <p:cNvPr id="223" name="Google Shape;223;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hi-IN"/>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hi-IN"/>
              <a:t>भाइयों</a:t>
            </a:r>
            <a:endParaRPr/>
          </a:p>
        </p:txBody>
      </p:sp>
      <p:sp>
        <p:nvSpPr>
          <p:cNvPr id="230" name="Google Shape;230;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hi-IN"/>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hi-IN"/>
              <a:t>इस </a:t>
            </a:r>
            <a:endParaRPr/>
          </a:p>
        </p:txBody>
      </p:sp>
      <p:sp>
        <p:nvSpPr>
          <p:cNvPr id="238" name="Google Shape;238;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hi-IN"/>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2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7" name="Google Shape;247;p2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hi-IN"/>
              <a:t>23</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hi-IN"/>
              <a:t>प्रस्तुत </a:t>
            </a:r>
            <a:endParaRPr/>
          </a:p>
        </p:txBody>
      </p:sp>
      <p:sp>
        <p:nvSpPr>
          <p:cNvPr id="96" name="Google Shape;96;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hi-IN"/>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 name="Google Shape;102;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hi-IN"/>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9" name="Google Shape;109;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hi-IN"/>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8" name="Google Shape;118;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hi-IN"/>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hi-IN"/>
              <a:t>लोगों </a:t>
            </a:r>
            <a:endParaRPr/>
          </a:p>
        </p:txBody>
      </p:sp>
      <p:sp>
        <p:nvSpPr>
          <p:cNvPr id="126" name="Google Shape;126;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hi-IN"/>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hi-IN"/>
              <a:t>हरिहर काका चार </a:t>
            </a:r>
            <a:endParaRPr/>
          </a:p>
        </p:txBody>
      </p:sp>
      <p:sp>
        <p:nvSpPr>
          <p:cNvPr id="134" name="Google Shape;134;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hi-IN"/>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8: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1" name="Google Shape;141;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hi-IN"/>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3"/>
          <p:cNvSpPr txBox="1">
            <a:spLocks noGrp="1"/>
          </p:cNvSpPr>
          <p:nvPr>
            <p:ph type="ctrTitle"/>
          </p:nvPr>
        </p:nvSpPr>
        <p:spPr>
          <a:xfrm>
            <a:off x="685800" y="1775355"/>
            <a:ext cx="7772400" cy="1225021"/>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3"/>
          <p:cNvSpPr txBox="1">
            <a:spLocks noGrp="1"/>
          </p:cNvSpPr>
          <p:nvPr>
            <p:ph type="subTitle" idx="1"/>
          </p:nvPr>
        </p:nvSpPr>
        <p:spPr>
          <a:xfrm>
            <a:off x="1371600" y="3238500"/>
            <a:ext cx="6400800" cy="14605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23"/>
          <p:cNvSpPr txBox="1">
            <a:spLocks noGrp="1"/>
          </p:cNvSpPr>
          <p:nvPr>
            <p:ph type="dt" idx="10"/>
          </p:nvPr>
        </p:nvSpPr>
        <p:spPr>
          <a:xfrm>
            <a:off x="457200" y="5296959"/>
            <a:ext cx="2133600" cy="30427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3"/>
          <p:cNvSpPr txBox="1">
            <a:spLocks noGrp="1"/>
          </p:cNvSpPr>
          <p:nvPr>
            <p:ph type="ftr" idx="11"/>
          </p:nvPr>
        </p:nvSpPr>
        <p:spPr>
          <a:xfrm>
            <a:off x="3124200" y="5296959"/>
            <a:ext cx="2895600" cy="304271"/>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3"/>
          <p:cNvSpPr txBox="1">
            <a:spLocks noGrp="1"/>
          </p:cNvSpPr>
          <p:nvPr>
            <p:ph type="sldNum" idx="12"/>
          </p:nvPr>
        </p:nvSpPr>
        <p:spPr>
          <a:xfrm>
            <a:off x="6553200" y="5296959"/>
            <a:ext cx="2133600" cy="30427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i-I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2"/>
          <p:cNvSpPr txBox="1">
            <a:spLocks noGrp="1"/>
          </p:cNvSpPr>
          <p:nvPr>
            <p:ph type="title"/>
          </p:nvPr>
        </p:nvSpPr>
        <p:spPr>
          <a:xfrm>
            <a:off x="457200" y="228865"/>
            <a:ext cx="8229600" cy="9525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2"/>
          <p:cNvSpPr txBox="1">
            <a:spLocks noGrp="1"/>
          </p:cNvSpPr>
          <p:nvPr>
            <p:ph type="body" idx="1"/>
          </p:nvPr>
        </p:nvSpPr>
        <p:spPr>
          <a:xfrm rot="5400000">
            <a:off x="2686182" y="-895483"/>
            <a:ext cx="3771636"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p32"/>
          <p:cNvSpPr txBox="1">
            <a:spLocks noGrp="1"/>
          </p:cNvSpPr>
          <p:nvPr>
            <p:ph type="dt" idx="10"/>
          </p:nvPr>
        </p:nvSpPr>
        <p:spPr>
          <a:xfrm>
            <a:off x="457200" y="5296959"/>
            <a:ext cx="2133600" cy="30427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2"/>
          <p:cNvSpPr txBox="1">
            <a:spLocks noGrp="1"/>
          </p:cNvSpPr>
          <p:nvPr>
            <p:ph type="ftr" idx="11"/>
          </p:nvPr>
        </p:nvSpPr>
        <p:spPr>
          <a:xfrm>
            <a:off x="3124200" y="5296959"/>
            <a:ext cx="2895600" cy="304271"/>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2"/>
          <p:cNvSpPr txBox="1">
            <a:spLocks noGrp="1"/>
          </p:cNvSpPr>
          <p:nvPr>
            <p:ph type="sldNum" idx="12"/>
          </p:nvPr>
        </p:nvSpPr>
        <p:spPr>
          <a:xfrm>
            <a:off x="6553200" y="5296959"/>
            <a:ext cx="2133600" cy="30427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i-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3"/>
          <p:cNvSpPr txBox="1">
            <a:spLocks noGrp="1"/>
          </p:cNvSpPr>
          <p:nvPr>
            <p:ph type="title"/>
          </p:nvPr>
        </p:nvSpPr>
        <p:spPr>
          <a:xfrm rot="5400000">
            <a:off x="5219965" y="1638300"/>
            <a:ext cx="4876271"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3"/>
          <p:cNvSpPr txBox="1">
            <a:spLocks noGrp="1"/>
          </p:cNvSpPr>
          <p:nvPr>
            <p:ph type="body" idx="1"/>
          </p:nvPr>
        </p:nvSpPr>
        <p:spPr>
          <a:xfrm rot="5400000">
            <a:off x="1028966" y="-342899"/>
            <a:ext cx="4876271"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1" name="Google Shape;81;p33"/>
          <p:cNvSpPr txBox="1">
            <a:spLocks noGrp="1"/>
          </p:cNvSpPr>
          <p:nvPr>
            <p:ph type="dt" idx="10"/>
          </p:nvPr>
        </p:nvSpPr>
        <p:spPr>
          <a:xfrm>
            <a:off x="457200" y="5296959"/>
            <a:ext cx="2133600" cy="30427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3"/>
          <p:cNvSpPr txBox="1">
            <a:spLocks noGrp="1"/>
          </p:cNvSpPr>
          <p:nvPr>
            <p:ph type="ftr" idx="11"/>
          </p:nvPr>
        </p:nvSpPr>
        <p:spPr>
          <a:xfrm>
            <a:off x="3124200" y="5296959"/>
            <a:ext cx="2895600" cy="304271"/>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33"/>
          <p:cNvSpPr txBox="1">
            <a:spLocks noGrp="1"/>
          </p:cNvSpPr>
          <p:nvPr>
            <p:ph type="sldNum" idx="12"/>
          </p:nvPr>
        </p:nvSpPr>
        <p:spPr>
          <a:xfrm>
            <a:off x="6553200" y="5296959"/>
            <a:ext cx="2133600" cy="30427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i-I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4"/>
          <p:cNvSpPr txBox="1">
            <a:spLocks noGrp="1"/>
          </p:cNvSpPr>
          <p:nvPr>
            <p:ph type="dt" idx="10"/>
          </p:nvPr>
        </p:nvSpPr>
        <p:spPr>
          <a:xfrm>
            <a:off x="457200" y="5296959"/>
            <a:ext cx="2133600" cy="30427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4"/>
          <p:cNvSpPr txBox="1">
            <a:spLocks noGrp="1"/>
          </p:cNvSpPr>
          <p:nvPr>
            <p:ph type="ftr" idx="11"/>
          </p:nvPr>
        </p:nvSpPr>
        <p:spPr>
          <a:xfrm>
            <a:off x="3124200" y="5296959"/>
            <a:ext cx="2895600" cy="304271"/>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24"/>
          <p:cNvSpPr txBox="1">
            <a:spLocks noGrp="1"/>
          </p:cNvSpPr>
          <p:nvPr>
            <p:ph type="sldNum" idx="12"/>
          </p:nvPr>
        </p:nvSpPr>
        <p:spPr>
          <a:xfrm>
            <a:off x="6553200" y="5296959"/>
            <a:ext cx="2133600" cy="30427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i-I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5"/>
          <p:cNvSpPr txBox="1">
            <a:spLocks noGrp="1"/>
          </p:cNvSpPr>
          <p:nvPr>
            <p:ph type="title"/>
          </p:nvPr>
        </p:nvSpPr>
        <p:spPr>
          <a:xfrm>
            <a:off x="457200" y="228865"/>
            <a:ext cx="8229600" cy="9525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5"/>
          <p:cNvSpPr txBox="1">
            <a:spLocks noGrp="1"/>
          </p:cNvSpPr>
          <p:nvPr>
            <p:ph type="body" idx="1"/>
          </p:nvPr>
        </p:nvSpPr>
        <p:spPr>
          <a:xfrm>
            <a:off x="457200" y="1333500"/>
            <a:ext cx="8229600" cy="377163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8" name="Google Shape;28;p25"/>
          <p:cNvSpPr txBox="1">
            <a:spLocks noGrp="1"/>
          </p:cNvSpPr>
          <p:nvPr>
            <p:ph type="dt" idx="10"/>
          </p:nvPr>
        </p:nvSpPr>
        <p:spPr>
          <a:xfrm>
            <a:off x="457200" y="5296959"/>
            <a:ext cx="2133600" cy="30427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5"/>
          <p:cNvSpPr txBox="1">
            <a:spLocks noGrp="1"/>
          </p:cNvSpPr>
          <p:nvPr>
            <p:ph type="ftr" idx="11"/>
          </p:nvPr>
        </p:nvSpPr>
        <p:spPr>
          <a:xfrm>
            <a:off x="3124200" y="5296959"/>
            <a:ext cx="2895600" cy="304271"/>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5"/>
          <p:cNvSpPr txBox="1">
            <a:spLocks noGrp="1"/>
          </p:cNvSpPr>
          <p:nvPr>
            <p:ph type="sldNum" idx="12"/>
          </p:nvPr>
        </p:nvSpPr>
        <p:spPr>
          <a:xfrm>
            <a:off x="6553200" y="5296959"/>
            <a:ext cx="2133600" cy="30427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i-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6"/>
          <p:cNvSpPr txBox="1">
            <a:spLocks noGrp="1"/>
          </p:cNvSpPr>
          <p:nvPr>
            <p:ph type="title"/>
          </p:nvPr>
        </p:nvSpPr>
        <p:spPr>
          <a:xfrm>
            <a:off x="722313" y="3672417"/>
            <a:ext cx="7772400" cy="1135063"/>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6"/>
          <p:cNvSpPr txBox="1">
            <a:spLocks noGrp="1"/>
          </p:cNvSpPr>
          <p:nvPr>
            <p:ph type="body" idx="1"/>
          </p:nvPr>
        </p:nvSpPr>
        <p:spPr>
          <a:xfrm>
            <a:off x="722313" y="2422261"/>
            <a:ext cx="7772400" cy="1250156"/>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4" name="Google Shape;34;p26"/>
          <p:cNvSpPr txBox="1">
            <a:spLocks noGrp="1"/>
          </p:cNvSpPr>
          <p:nvPr>
            <p:ph type="dt" idx="10"/>
          </p:nvPr>
        </p:nvSpPr>
        <p:spPr>
          <a:xfrm>
            <a:off x="457200" y="5296959"/>
            <a:ext cx="2133600" cy="30427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6"/>
          <p:cNvSpPr txBox="1">
            <a:spLocks noGrp="1"/>
          </p:cNvSpPr>
          <p:nvPr>
            <p:ph type="ftr" idx="11"/>
          </p:nvPr>
        </p:nvSpPr>
        <p:spPr>
          <a:xfrm>
            <a:off x="3124200" y="5296959"/>
            <a:ext cx="2895600" cy="304271"/>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26"/>
          <p:cNvSpPr txBox="1">
            <a:spLocks noGrp="1"/>
          </p:cNvSpPr>
          <p:nvPr>
            <p:ph type="sldNum" idx="12"/>
          </p:nvPr>
        </p:nvSpPr>
        <p:spPr>
          <a:xfrm>
            <a:off x="6553200" y="5296959"/>
            <a:ext cx="2133600" cy="30427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i-I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7"/>
          <p:cNvSpPr txBox="1">
            <a:spLocks noGrp="1"/>
          </p:cNvSpPr>
          <p:nvPr>
            <p:ph type="title"/>
          </p:nvPr>
        </p:nvSpPr>
        <p:spPr>
          <a:xfrm>
            <a:off x="457200" y="228865"/>
            <a:ext cx="8229600" cy="9525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7"/>
          <p:cNvSpPr txBox="1">
            <a:spLocks noGrp="1"/>
          </p:cNvSpPr>
          <p:nvPr>
            <p:ph type="body" idx="1"/>
          </p:nvPr>
        </p:nvSpPr>
        <p:spPr>
          <a:xfrm>
            <a:off x="457200" y="1333500"/>
            <a:ext cx="4038600" cy="3771636"/>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40" name="Google Shape;40;p27"/>
          <p:cNvSpPr txBox="1">
            <a:spLocks noGrp="1"/>
          </p:cNvSpPr>
          <p:nvPr>
            <p:ph type="body" idx="2"/>
          </p:nvPr>
        </p:nvSpPr>
        <p:spPr>
          <a:xfrm>
            <a:off x="4648200" y="1333500"/>
            <a:ext cx="4038600" cy="3771636"/>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41" name="Google Shape;41;p27"/>
          <p:cNvSpPr txBox="1">
            <a:spLocks noGrp="1"/>
          </p:cNvSpPr>
          <p:nvPr>
            <p:ph type="dt" idx="10"/>
          </p:nvPr>
        </p:nvSpPr>
        <p:spPr>
          <a:xfrm>
            <a:off x="457200" y="5296959"/>
            <a:ext cx="2133600" cy="30427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7"/>
          <p:cNvSpPr txBox="1">
            <a:spLocks noGrp="1"/>
          </p:cNvSpPr>
          <p:nvPr>
            <p:ph type="ftr" idx="11"/>
          </p:nvPr>
        </p:nvSpPr>
        <p:spPr>
          <a:xfrm>
            <a:off x="3124200" y="5296959"/>
            <a:ext cx="2895600" cy="304271"/>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7"/>
          <p:cNvSpPr txBox="1">
            <a:spLocks noGrp="1"/>
          </p:cNvSpPr>
          <p:nvPr>
            <p:ph type="sldNum" idx="12"/>
          </p:nvPr>
        </p:nvSpPr>
        <p:spPr>
          <a:xfrm>
            <a:off x="6553200" y="5296959"/>
            <a:ext cx="2133600" cy="30427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i-I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8"/>
          <p:cNvSpPr txBox="1">
            <a:spLocks noGrp="1"/>
          </p:cNvSpPr>
          <p:nvPr>
            <p:ph type="title"/>
          </p:nvPr>
        </p:nvSpPr>
        <p:spPr>
          <a:xfrm>
            <a:off x="457200" y="228865"/>
            <a:ext cx="8229600" cy="9525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8"/>
          <p:cNvSpPr txBox="1">
            <a:spLocks noGrp="1"/>
          </p:cNvSpPr>
          <p:nvPr>
            <p:ph type="body" idx="1"/>
          </p:nvPr>
        </p:nvSpPr>
        <p:spPr>
          <a:xfrm>
            <a:off x="457200" y="1279261"/>
            <a:ext cx="4040188" cy="533135"/>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7" name="Google Shape;47;p28"/>
          <p:cNvSpPr txBox="1">
            <a:spLocks noGrp="1"/>
          </p:cNvSpPr>
          <p:nvPr>
            <p:ph type="body" idx="2"/>
          </p:nvPr>
        </p:nvSpPr>
        <p:spPr>
          <a:xfrm>
            <a:off x="457200" y="1812396"/>
            <a:ext cx="4040188" cy="329274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8" name="Google Shape;48;p28"/>
          <p:cNvSpPr txBox="1">
            <a:spLocks noGrp="1"/>
          </p:cNvSpPr>
          <p:nvPr>
            <p:ph type="body" idx="3"/>
          </p:nvPr>
        </p:nvSpPr>
        <p:spPr>
          <a:xfrm>
            <a:off x="4645026" y="1279261"/>
            <a:ext cx="4041775" cy="533135"/>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9" name="Google Shape;49;p28"/>
          <p:cNvSpPr txBox="1">
            <a:spLocks noGrp="1"/>
          </p:cNvSpPr>
          <p:nvPr>
            <p:ph type="body" idx="4"/>
          </p:nvPr>
        </p:nvSpPr>
        <p:spPr>
          <a:xfrm>
            <a:off x="4645026" y="1812396"/>
            <a:ext cx="4041775" cy="329274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50" name="Google Shape;50;p28"/>
          <p:cNvSpPr txBox="1">
            <a:spLocks noGrp="1"/>
          </p:cNvSpPr>
          <p:nvPr>
            <p:ph type="dt" idx="10"/>
          </p:nvPr>
        </p:nvSpPr>
        <p:spPr>
          <a:xfrm>
            <a:off x="457200" y="5296959"/>
            <a:ext cx="2133600" cy="30427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8"/>
          <p:cNvSpPr txBox="1">
            <a:spLocks noGrp="1"/>
          </p:cNvSpPr>
          <p:nvPr>
            <p:ph type="ftr" idx="11"/>
          </p:nvPr>
        </p:nvSpPr>
        <p:spPr>
          <a:xfrm>
            <a:off x="3124200" y="5296959"/>
            <a:ext cx="2895600" cy="304271"/>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8"/>
          <p:cNvSpPr txBox="1">
            <a:spLocks noGrp="1"/>
          </p:cNvSpPr>
          <p:nvPr>
            <p:ph type="sldNum" idx="12"/>
          </p:nvPr>
        </p:nvSpPr>
        <p:spPr>
          <a:xfrm>
            <a:off x="6553200" y="5296959"/>
            <a:ext cx="2133600" cy="30427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i-I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29"/>
          <p:cNvSpPr txBox="1">
            <a:spLocks noGrp="1"/>
          </p:cNvSpPr>
          <p:nvPr>
            <p:ph type="title"/>
          </p:nvPr>
        </p:nvSpPr>
        <p:spPr>
          <a:xfrm>
            <a:off x="457200" y="228865"/>
            <a:ext cx="8229600" cy="9525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9"/>
          <p:cNvSpPr txBox="1">
            <a:spLocks noGrp="1"/>
          </p:cNvSpPr>
          <p:nvPr>
            <p:ph type="dt" idx="10"/>
          </p:nvPr>
        </p:nvSpPr>
        <p:spPr>
          <a:xfrm>
            <a:off x="457200" y="5296959"/>
            <a:ext cx="2133600" cy="30427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9"/>
          <p:cNvSpPr txBox="1">
            <a:spLocks noGrp="1"/>
          </p:cNvSpPr>
          <p:nvPr>
            <p:ph type="ftr" idx="11"/>
          </p:nvPr>
        </p:nvSpPr>
        <p:spPr>
          <a:xfrm>
            <a:off x="3124200" y="5296959"/>
            <a:ext cx="2895600" cy="304271"/>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9"/>
          <p:cNvSpPr txBox="1">
            <a:spLocks noGrp="1"/>
          </p:cNvSpPr>
          <p:nvPr>
            <p:ph type="sldNum" idx="12"/>
          </p:nvPr>
        </p:nvSpPr>
        <p:spPr>
          <a:xfrm>
            <a:off x="6553200" y="5296959"/>
            <a:ext cx="2133600" cy="30427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i-I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0"/>
          <p:cNvSpPr txBox="1">
            <a:spLocks noGrp="1"/>
          </p:cNvSpPr>
          <p:nvPr>
            <p:ph type="title"/>
          </p:nvPr>
        </p:nvSpPr>
        <p:spPr>
          <a:xfrm>
            <a:off x="457201" y="227542"/>
            <a:ext cx="3008313" cy="968375"/>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0"/>
          <p:cNvSpPr txBox="1">
            <a:spLocks noGrp="1"/>
          </p:cNvSpPr>
          <p:nvPr>
            <p:ph type="body" idx="1"/>
          </p:nvPr>
        </p:nvSpPr>
        <p:spPr>
          <a:xfrm>
            <a:off x="3575050" y="227542"/>
            <a:ext cx="5111750" cy="4877594"/>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61" name="Google Shape;61;p30"/>
          <p:cNvSpPr txBox="1">
            <a:spLocks noGrp="1"/>
          </p:cNvSpPr>
          <p:nvPr>
            <p:ph type="body" idx="2"/>
          </p:nvPr>
        </p:nvSpPr>
        <p:spPr>
          <a:xfrm>
            <a:off x="457201" y="1195917"/>
            <a:ext cx="3008313" cy="3909219"/>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2" name="Google Shape;62;p30"/>
          <p:cNvSpPr txBox="1">
            <a:spLocks noGrp="1"/>
          </p:cNvSpPr>
          <p:nvPr>
            <p:ph type="dt" idx="10"/>
          </p:nvPr>
        </p:nvSpPr>
        <p:spPr>
          <a:xfrm>
            <a:off x="457200" y="5296959"/>
            <a:ext cx="2133600" cy="30427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0"/>
          <p:cNvSpPr txBox="1">
            <a:spLocks noGrp="1"/>
          </p:cNvSpPr>
          <p:nvPr>
            <p:ph type="ftr" idx="11"/>
          </p:nvPr>
        </p:nvSpPr>
        <p:spPr>
          <a:xfrm>
            <a:off x="3124200" y="5296959"/>
            <a:ext cx="2895600" cy="304271"/>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0"/>
          <p:cNvSpPr txBox="1">
            <a:spLocks noGrp="1"/>
          </p:cNvSpPr>
          <p:nvPr>
            <p:ph type="sldNum" idx="12"/>
          </p:nvPr>
        </p:nvSpPr>
        <p:spPr>
          <a:xfrm>
            <a:off x="6553200" y="5296959"/>
            <a:ext cx="2133600" cy="30427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i-I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1"/>
          <p:cNvSpPr txBox="1">
            <a:spLocks noGrp="1"/>
          </p:cNvSpPr>
          <p:nvPr>
            <p:ph type="title"/>
          </p:nvPr>
        </p:nvSpPr>
        <p:spPr>
          <a:xfrm>
            <a:off x="1792288" y="4000500"/>
            <a:ext cx="5486400" cy="472282"/>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1"/>
          <p:cNvSpPr>
            <a:spLocks noGrp="1"/>
          </p:cNvSpPr>
          <p:nvPr>
            <p:ph type="pic" idx="2"/>
          </p:nvPr>
        </p:nvSpPr>
        <p:spPr>
          <a:xfrm>
            <a:off x="1792288" y="510646"/>
            <a:ext cx="5486400" cy="3429000"/>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31"/>
          <p:cNvSpPr txBox="1">
            <a:spLocks noGrp="1"/>
          </p:cNvSpPr>
          <p:nvPr>
            <p:ph type="body" idx="1"/>
          </p:nvPr>
        </p:nvSpPr>
        <p:spPr>
          <a:xfrm>
            <a:off x="1792288" y="4472782"/>
            <a:ext cx="5486400" cy="67071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9" name="Google Shape;69;p31"/>
          <p:cNvSpPr txBox="1">
            <a:spLocks noGrp="1"/>
          </p:cNvSpPr>
          <p:nvPr>
            <p:ph type="dt" idx="10"/>
          </p:nvPr>
        </p:nvSpPr>
        <p:spPr>
          <a:xfrm>
            <a:off x="457200" y="5296959"/>
            <a:ext cx="2133600" cy="304271"/>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1"/>
          <p:cNvSpPr txBox="1">
            <a:spLocks noGrp="1"/>
          </p:cNvSpPr>
          <p:nvPr>
            <p:ph type="ftr" idx="11"/>
          </p:nvPr>
        </p:nvSpPr>
        <p:spPr>
          <a:xfrm>
            <a:off x="3124200" y="5296959"/>
            <a:ext cx="2895600" cy="304271"/>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1"/>
          <p:cNvSpPr txBox="1">
            <a:spLocks noGrp="1"/>
          </p:cNvSpPr>
          <p:nvPr>
            <p:ph type="sldNum" idx="12"/>
          </p:nvPr>
        </p:nvSpPr>
        <p:spPr>
          <a:xfrm>
            <a:off x="6553200" y="5296959"/>
            <a:ext cx="2133600" cy="304271"/>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i-I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457200" y="228865"/>
            <a:ext cx="8229600" cy="9525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2"/>
          <p:cNvSpPr txBox="1">
            <a:spLocks noGrp="1"/>
          </p:cNvSpPr>
          <p:nvPr>
            <p:ph type="body" idx="1"/>
          </p:nvPr>
        </p:nvSpPr>
        <p:spPr>
          <a:xfrm>
            <a:off x="457200" y="1333500"/>
            <a:ext cx="8229600" cy="3771636"/>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22"/>
          <p:cNvSpPr txBox="1">
            <a:spLocks noGrp="1"/>
          </p:cNvSpPr>
          <p:nvPr>
            <p:ph type="dt" idx="10"/>
          </p:nvPr>
        </p:nvSpPr>
        <p:spPr>
          <a:xfrm>
            <a:off x="457200" y="5296959"/>
            <a:ext cx="2133600" cy="304271"/>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2"/>
          <p:cNvSpPr txBox="1">
            <a:spLocks noGrp="1"/>
          </p:cNvSpPr>
          <p:nvPr>
            <p:ph type="ftr" idx="11"/>
          </p:nvPr>
        </p:nvSpPr>
        <p:spPr>
          <a:xfrm>
            <a:off x="3124200" y="5296959"/>
            <a:ext cx="2895600" cy="304271"/>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2"/>
          <p:cNvSpPr txBox="1">
            <a:spLocks noGrp="1"/>
          </p:cNvSpPr>
          <p:nvPr>
            <p:ph type="sldNum" idx="12"/>
          </p:nvPr>
        </p:nvSpPr>
        <p:spPr>
          <a:xfrm>
            <a:off x="6553200" y="5296959"/>
            <a:ext cx="2133600" cy="304271"/>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hi-I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image" Target="../media/image22.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g"/></Relationships>
</file>

<file path=ppt/slides/_rels/slide1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8.jpg"/><Relationship Id="rId4" Type="http://schemas.openxmlformats.org/officeDocument/2006/relationships/image" Target="../media/image27.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0.jpg"/></Relationships>
</file>

<file path=ppt/slides/_rels/slide1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3.jpg"/><Relationship Id="rId4" Type="http://schemas.openxmlformats.org/officeDocument/2006/relationships/image" Target="../media/image32.jpg"/></Relationships>
</file>

<file path=ppt/slides/_rels/slide1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5.jpg"/><Relationship Id="rId4" Type="http://schemas.openxmlformats.org/officeDocument/2006/relationships/image" Target="../media/image34.jpg"/></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7.jpg"/><Relationship Id="rId4" Type="http://schemas.openxmlformats.org/officeDocument/2006/relationships/image" Target="../media/image36.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8.jpg"/></Relationships>
</file>

<file path=ppt/slides/_rels/slide21.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jpg"/></Relationships>
</file>

<file path=ppt/slides/_rels/slide2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4.jpg"/><Relationship Id="rId4" Type="http://schemas.openxmlformats.org/officeDocument/2006/relationships/image" Target="../media/image43.jpg"/></Relationships>
</file>

<file path=ppt/slides/_rels/slide23.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7" name="Rectangle 6"/>
          <p:cNvSpPr/>
          <p:nvPr/>
        </p:nvSpPr>
        <p:spPr>
          <a:xfrm>
            <a:off x="1272121" y="250190"/>
            <a:ext cx="3868615" cy="1186683"/>
          </a:xfrm>
          <a:prstGeom prst="rect">
            <a:avLst/>
          </a:prstGeom>
          <a:noFill/>
        </p:spPr>
        <p:txBody>
          <a:bodyPr wrap="square" lIns="77925" tIns="38963" rIns="77925" bIns="38963">
            <a:spAutoFit/>
          </a:bodyPr>
          <a:lstStyle/>
          <a:p>
            <a:pPr algn="ctr"/>
            <a:r>
              <a:rPr lang="en-US" sz="7200" b="1" dirty="0">
                <a:ln w="31550" cmpd="sng">
                  <a:solidFill>
                    <a:schemeClr val="bg2">
                      <a:lumMod val="10000"/>
                    </a:schemeClr>
                  </a:solidFill>
                  <a:prstDash val="solid"/>
                </a:ln>
                <a:solidFill>
                  <a:schemeClr val="tx2">
                    <a:lumMod val="75000"/>
                  </a:schemeClr>
                </a:solidFill>
                <a:effectLst>
                  <a:glow rad="139700">
                    <a:schemeClr val="accent1">
                      <a:satMod val="175000"/>
                      <a:alpha val="40000"/>
                    </a:schemeClr>
                  </a:glow>
                  <a:outerShdw blurRad="41275" dist="12700" dir="12000000" algn="tl" rotWithShape="0">
                    <a:srgbClr val="000000">
                      <a:alpha val="40000"/>
                    </a:srgbClr>
                  </a:outerShdw>
                </a:effectLst>
                <a:latin typeface="Georgia" pitchFamily="18" charset="0"/>
              </a:rPr>
              <a:t>J</a:t>
            </a:r>
            <a:r>
              <a:rPr lang="en-US" sz="7200" b="1" dirty="0">
                <a:ln w="31550" cmpd="sng">
                  <a:solidFill>
                    <a:schemeClr val="bg2">
                      <a:lumMod val="10000"/>
                    </a:schemeClr>
                  </a:solidFill>
                  <a:prstDash val="solid"/>
                </a:ln>
                <a:solidFill>
                  <a:schemeClr val="tx2">
                    <a:lumMod val="75000"/>
                  </a:schemeClr>
                </a:solidFill>
                <a:effectLst>
                  <a:glow rad="139700">
                    <a:schemeClr val="accent1">
                      <a:satMod val="175000"/>
                      <a:alpha val="40000"/>
                    </a:schemeClr>
                  </a:glow>
                  <a:outerShdw blurRad="41275" dist="12700" dir="12000000" algn="tl" rotWithShape="0">
                    <a:srgbClr val="000000">
                      <a:alpha val="40000"/>
                    </a:srgbClr>
                  </a:outerShdw>
                </a:effectLst>
              </a:rPr>
              <a:t>.P.S.</a:t>
            </a:r>
          </a:p>
        </p:txBody>
      </p:sp>
      <p:sp>
        <p:nvSpPr>
          <p:cNvPr id="8" name="Rectangle 7"/>
          <p:cNvSpPr/>
          <p:nvPr/>
        </p:nvSpPr>
        <p:spPr>
          <a:xfrm>
            <a:off x="4711371" y="292993"/>
            <a:ext cx="4149969" cy="601907"/>
          </a:xfrm>
          <a:prstGeom prst="rect">
            <a:avLst/>
          </a:prstGeom>
          <a:noFill/>
        </p:spPr>
        <p:txBody>
          <a:bodyPr wrap="square" lIns="77925" tIns="38963" rIns="77925" bIns="38963">
            <a:spAutoFit/>
          </a:bodyPr>
          <a:lstStyle/>
          <a:p>
            <a:pPr algn="ctr"/>
            <a:r>
              <a:rPr lang="en-IN" sz="3400" b="1" dirty="0">
                <a:ln w="3175" cmpd="sng">
                  <a:solidFill>
                    <a:schemeClr val="bg2">
                      <a:lumMod val="10000"/>
                    </a:schemeClr>
                  </a:solidFill>
                  <a:prstDash val="solid"/>
                </a:ln>
                <a:solidFill>
                  <a:schemeClr val="tx2">
                    <a:lumMod val="75000"/>
                  </a:schemeClr>
                </a:solidFill>
                <a:effectLst>
                  <a:glow rad="139700">
                    <a:schemeClr val="accent1">
                      <a:satMod val="175000"/>
                      <a:alpha val="40000"/>
                    </a:schemeClr>
                  </a:glow>
                  <a:outerShdw blurRad="41275" dist="12700" dir="12000000" algn="tl" rotWithShape="0">
                    <a:srgbClr val="000000">
                      <a:alpha val="40000"/>
                    </a:srgbClr>
                  </a:outerShdw>
                </a:effectLst>
              </a:rPr>
              <a:t>NH-16, Gangapada,</a:t>
            </a:r>
            <a:endParaRPr lang="en-US" sz="3400" b="1" dirty="0">
              <a:ln w="3175" cmpd="sng">
                <a:solidFill>
                  <a:schemeClr val="bg2">
                    <a:lumMod val="10000"/>
                  </a:schemeClr>
                </a:solidFill>
                <a:prstDash val="solid"/>
              </a:ln>
              <a:solidFill>
                <a:schemeClr val="tx2">
                  <a:lumMod val="75000"/>
                </a:schemeClr>
              </a:solidFill>
              <a:effectLst>
                <a:glow rad="139700">
                  <a:schemeClr val="accent1">
                    <a:satMod val="175000"/>
                    <a:alpha val="40000"/>
                  </a:schemeClr>
                </a:glow>
                <a:outerShdw blurRad="41275" dist="12700" dir="12000000" algn="tl" rotWithShape="0">
                  <a:srgbClr val="000000">
                    <a:alpha val="40000"/>
                  </a:srgbClr>
                </a:outerShdw>
              </a:effectLst>
            </a:endParaRPr>
          </a:p>
        </p:txBody>
      </p:sp>
      <p:sp>
        <p:nvSpPr>
          <p:cNvPr id="9" name="Rectangle 8"/>
          <p:cNvSpPr/>
          <p:nvPr/>
        </p:nvSpPr>
        <p:spPr>
          <a:xfrm>
            <a:off x="4821850" y="732843"/>
            <a:ext cx="4221411" cy="601907"/>
          </a:xfrm>
          <a:prstGeom prst="rect">
            <a:avLst/>
          </a:prstGeom>
          <a:noFill/>
        </p:spPr>
        <p:txBody>
          <a:bodyPr wrap="square" lIns="77925" tIns="38963" rIns="77925" bIns="38963">
            <a:spAutoFit/>
          </a:bodyPr>
          <a:lstStyle/>
          <a:p>
            <a:pPr algn="ctr"/>
            <a:r>
              <a:rPr lang="en-US" sz="3400" b="1" dirty="0">
                <a:ln w="3175" cmpd="sng">
                  <a:solidFill>
                    <a:schemeClr val="bg2">
                      <a:lumMod val="10000"/>
                    </a:schemeClr>
                  </a:solidFill>
                  <a:prstDash val="solid"/>
                </a:ln>
                <a:solidFill>
                  <a:schemeClr val="tx2">
                    <a:lumMod val="75000"/>
                  </a:schemeClr>
                </a:solidFill>
                <a:effectLst>
                  <a:glow rad="139700">
                    <a:schemeClr val="accent1">
                      <a:satMod val="175000"/>
                      <a:alpha val="40000"/>
                    </a:schemeClr>
                  </a:glow>
                  <a:outerShdw blurRad="41275" dist="12700" dir="12000000" algn="tl" rotWithShape="0">
                    <a:srgbClr val="000000">
                      <a:alpha val="40000"/>
                    </a:srgbClr>
                  </a:outerShdw>
                </a:effectLst>
              </a:rPr>
              <a:t>Khurda</a:t>
            </a:r>
          </a:p>
        </p:txBody>
      </p:sp>
      <p:cxnSp>
        <p:nvCxnSpPr>
          <p:cNvPr id="10" name="Straight Connector 9"/>
          <p:cNvCxnSpPr/>
          <p:nvPr/>
        </p:nvCxnSpPr>
        <p:spPr>
          <a:xfrm>
            <a:off x="1425844" y="1336040"/>
            <a:ext cx="7545975" cy="0"/>
          </a:xfrm>
          <a:prstGeom prst="line">
            <a:avLst/>
          </a:prstGeom>
          <a:ln w="38100"/>
        </p:spPr>
        <p:style>
          <a:lnRef idx="3">
            <a:schemeClr val="accent5"/>
          </a:lnRef>
          <a:fillRef idx="0">
            <a:schemeClr val="accent5"/>
          </a:fillRef>
          <a:effectRef idx="2">
            <a:schemeClr val="accent5"/>
          </a:effectRef>
          <a:fontRef idx="minor">
            <a:schemeClr val="tx1"/>
          </a:fontRef>
        </p:style>
      </p:cxnSp>
      <p:sp>
        <p:nvSpPr>
          <p:cNvPr id="11" name="Rectangle 10"/>
          <p:cNvSpPr/>
          <p:nvPr/>
        </p:nvSpPr>
        <p:spPr>
          <a:xfrm>
            <a:off x="2370735" y="2005436"/>
            <a:ext cx="5588673" cy="1068088"/>
          </a:xfrm>
          <a:prstGeom prst="rect">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ln>
                <a:solidFill>
                  <a:schemeClr val="bg1"/>
                </a:solidFill>
              </a:ln>
              <a:solidFill>
                <a:schemeClr val="tx2">
                  <a:lumMod val="75000"/>
                </a:schemeClr>
              </a:solidFill>
            </a:endParaRPr>
          </a:p>
        </p:txBody>
      </p:sp>
      <p:sp>
        <p:nvSpPr>
          <p:cNvPr id="12" name="Notched Right Arrow 11"/>
          <p:cNvSpPr/>
          <p:nvPr/>
        </p:nvSpPr>
        <p:spPr>
          <a:xfrm rot="10800000">
            <a:off x="1182617" y="2005435"/>
            <a:ext cx="2102069" cy="1068088"/>
          </a:xfrm>
          <a:prstGeom prst="notchedRightArrow">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13" name="Notched Right Arrow 12"/>
          <p:cNvSpPr/>
          <p:nvPr/>
        </p:nvSpPr>
        <p:spPr>
          <a:xfrm>
            <a:off x="1252956" y="2005435"/>
            <a:ext cx="2102069" cy="1068088"/>
          </a:xfrm>
          <a:prstGeom prst="notchedRightArrow">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p>
        </p:txBody>
      </p:sp>
      <p:sp>
        <p:nvSpPr>
          <p:cNvPr id="14" name="Rectangle 13"/>
          <p:cNvSpPr/>
          <p:nvPr/>
        </p:nvSpPr>
        <p:spPr>
          <a:xfrm>
            <a:off x="3347864" y="2151823"/>
            <a:ext cx="4103077" cy="909674"/>
          </a:xfrm>
          <a:prstGeom prst="rect">
            <a:avLst/>
          </a:prstGeom>
          <a:noFill/>
        </p:spPr>
        <p:txBody>
          <a:bodyPr wrap="square" lIns="77916" tIns="38958" rIns="77916" bIns="38958">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hi-IN" sz="5400" b="1" dirty="0" smtClean="0">
                <a:ln w="18000">
                  <a:solidFill>
                    <a:schemeClr val="bg1"/>
                  </a:solidFill>
                  <a:prstDash val="solid"/>
                  <a:miter lim="800000"/>
                </a:ln>
                <a:solidFill>
                  <a:schemeClr val="tx2">
                    <a:lumMod val="75000"/>
                  </a:schemeClr>
                </a:solidFill>
                <a:effectLst>
                  <a:outerShdw blurRad="25500" dist="23000" dir="7020000" algn="tl">
                    <a:srgbClr val="000000">
                      <a:alpha val="50000"/>
                    </a:srgbClr>
                  </a:outerShdw>
                </a:effectLst>
                <a:latin typeface="Laila SemiBold" pitchFamily="2" charset="0"/>
                <a:cs typeface="Laila SemiBold" pitchFamily="2" charset="0"/>
              </a:rPr>
              <a:t>हरिहर काका</a:t>
            </a:r>
            <a:endParaRPr lang="en-US" sz="5400" b="1" dirty="0">
              <a:ln w="18000">
                <a:solidFill>
                  <a:schemeClr val="bg1"/>
                </a:solidFill>
                <a:prstDash val="solid"/>
                <a:miter lim="800000"/>
              </a:ln>
              <a:solidFill>
                <a:schemeClr val="tx2">
                  <a:lumMod val="75000"/>
                </a:schemeClr>
              </a:solidFill>
              <a:effectLst>
                <a:outerShdw blurRad="25500" dist="23000" dir="7020000" algn="tl">
                  <a:srgbClr val="000000">
                    <a:alpha val="50000"/>
                  </a:srgbClr>
                </a:outerShdw>
              </a:effectLst>
              <a:latin typeface="Laila SemiBold" pitchFamily="2" charset="0"/>
              <a:cs typeface="Laila SemiBold" pitchFamily="2" charset="0"/>
            </a:endParaRPr>
          </a:p>
        </p:txBody>
      </p:sp>
      <p:sp>
        <p:nvSpPr>
          <p:cNvPr id="15" name="Rectangle 14"/>
          <p:cNvSpPr/>
          <p:nvPr/>
        </p:nvSpPr>
        <p:spPr>
          <a:xfrm>
            <a:off x="1691680" y="2284698"/>
            <a:ext cx="1759569" cy="57111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lIns="77916" tIns="38958" rIns="77916" bIns="38958">
            <a:spAutoFit/>
          </a:bodyPr>
          <a:lstStyle/>
          <a:p>
            <a:r>
              <a:rPr lang="hi-IN" sz="3200" dirty="0">
                <a:ln w="18415" cmpd="sng">
                  <a:solidFill>
                    <a:schemeClr val="bg1"/>
                  </a:solidFill>
                  <a:prstDash val="solid"/>
                </a:ln>
                <a:solidFill>
                  <a:schemeClr val="tx2">
                    <a:lumMod val="75000"/>
                  </a:schemeClr>
                </a:solidFill>
                <a:latin typeface="Laila SemiBold" pitchFamily="2" charset="0"/>
                <a:cs typeface="Laila SemiBold" pitchFamily="2" charset="0"/>
              </a:rPr>
              <a:t>प्रकरण</a:t>
            </a:r>
            <a:r>
              <a:rPr lang="en-US" sz="3200" dirty="0">
                <a:ln w="18415" cmpd="sng">
                  <a:solidFill>
                    <a:schemeClr val="bg1"/>
                  </a:solidFill>
                  <a:prstDash val="solid"/>
                </a:ln>
                <a:solidFill>
                  <a:schemeClr val="tx2">
                    <a:lumMod val="75000"/>
                  </a:schemeClr>
                </a:solidFill>
                <a:latin typeface="Laila SemiBold" pitchFamily="2" charset="0"/>
                <a:cs typeface="Laila SemiBold" pitchFamily="2" charset="0"/>
              </a:rPr>
              <a:t> -</a:t>
            </a:r>
          </a:p>
        </p:txBody>
      </p:sp>
      <p:sp>
        <p:nvSpPr>
          <p:cNvPr id="16" name="Chevron 15"/>
          <p:cNvSpPr/>
          <p:nvPr/>
        </p:nvSpPr>
        <p:spPr>
          <a:xfrm>
            <a:off x="2870740" y="2005435"/>
            <a:ext cx="778170" cy="1068088"/>
          </a:xfrm>
          <a:prstGeom prst="chevron">
            <a:avLst>
              <a:gd name="adj" fmla="val 69747"/>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17" name="Chevron 16"/>
          <p:cNvSpPr/>
          <p:nvPr/>
        </p:nvSpPr>
        <p:spPr>
          <a:xfrm rot="10800000">
            <a:off x="971601" y="1993409"/>
            <a:ext cx="778170" cy="1068088"/>
          </a:xfrm>
          <a:prstGeom prst="chevron">
            <a:avLst>
              <a:gd name="adj" fmla="val 69747"/>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18" name="Chevron 17"/>
          <p:cNvSpPr/>
          <p:nvPr/>
        </p:nvSpPr>
        <p:spPr>
          <a:xfrm rot="10800000">
            <a:off x="7020708" y="2005430"/>
            <a:ext cx="778174" cy="1068093"/>
          </a:xfrm>
          <a:prstGeom prst="chevron">
            <a:avLst>
              <a:gd name="adj" fmla="val 69747"/>
            </a:avLst>
          </a:prstGeom>
          <a:solidFill>
            <a:schemeClr val="accent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7925" tIns="38963" rIns="77925" bIns="38963" rtlCol="0" anchor="ctr"/>
          <a:lstStyle/>
          <a:p>
            <a:pPr algn="ctr"/>
            <a:endParaRPr lang="en-US">
              <a:solidFill>
                <a:schemeClr val="tx1"/>
              </a:solidFill>
            </a:endParaRPr>
          </a:p>
        </p:txBody>
      </p:sp>
      <p:sp>
        <p:nvSpPr>
          <p:cNvPr id="19" name="Rectangle 18"/>
          <p:cNvSpPr/>
          <p:nvPr/>
        </p:nvSpPr>
        <p:spPr>
          <a:xfrm>
            <a:off x="5806588" y="1336040"/>
            <a:ext cx="3165231" cy="571119"/>
          </a:xfrm>
          <a:prstGeom prst="rect">
            <a:avLst/>
          </a:prstGeom>
          <a:noFill/>
        </p:spPr>
        <p:txBody>
          <a:bodyPr wrap="square" lIns="77916" tIns="38958" rIns="77916" bIns="38958">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3200" b="1" spc="43" dirty="0" smtClean="0">
                <a:ln w="6350">
                  <a:solidFill>
                    <a:sysClr val="windowText" lastClr="000000"/>
                  </a:solidFill>
                </a:ln>
                <a:solidFill>
                  <a:srgbClr val="C00000"/>
                </a:solidFill>
                <a:effectLst>
                  <a:outerShdw blurRad="76200" dist="50800" dir="5400000" algn="tl" rotWithShape="0">
                    <a:srgbClr val="000000">
                      <a:alpha val="65000"/>
                    </a:srgbClr>
                  </a:outerShdw>
                </a:effectLst>
                <a:latin typeface="Bell MT" pitchFamily="18" charset="0"/>
              </a:rPr>
              <a:t>2025-26</a:t>
            </a:r>
            <a:endParaRPr lang="en-US" sz="3200" b="1" spc="43" dirty="0">
              <a:ln w="6350">
                <a:solidFill>
                  <a:sysClr val="windowText" lastClr="000000"/>
                </a:solidFill>
              </a:ln>
              <a:solidFill>
                <a:srgbClr val="C00000"/>
              </a:solidFill>
              <a:effectLst>
                <a:outerShdw blurRad="76200" dist="50800" dir="5400000" algn="tl" rotWithShape="0">
                  <a:srgbClr val="000000">
                    <a:alpha val="65000"/>
                  </a:srgbClr>
                </a:outerShdw>
              </a:effectLst>
              <a:latin typeface="Bell MT" pitchFamily="18" charset="0"/>
            </a:endParaRPr>
          </a:p>
        </p:txBody>
      </p:sp>
      <p:sp>
        <p:nvSpPr>
          <p:cNvPr id="20" name="Rectangle 19"/>
          <p:cNvSpPr/>
          <p:nvPr/>
        </p:nvSpPr>
        <p:spPr>
          <a:xfrm>
            <a:off x="5292080" y="3536851"/>
            <a:ext cx="2722219" cy="523220"/>
          </a:xfrm>
          <a:prstGeom prst="rect">
            <a:avLst/>
          </a:prstGeom>
          <a:noFill/>
        </p:spPr>
        <p:txBody>
          <a:bodyPr wrap="none" lIns="91440" tIns="45720" rIns="91440" bIns="45720">
            <a:spAutoFit/>
          </a:bodyPr>
          <a:lstStyle/>
          <a:p>
            <a:pPr algn="ctr"/>
            <a:r>
              <a:rPr lang="hi-IN" sz="2800"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Laila SemiBold" pitchFamily="2" charset="0"/>
                <a:cs typeface="Laila SemiBold" pitchFamily="2" charset="0"/>
              </a:rPr>
              <a:t>विपिन कुमार यादव </a:t>
            </a:r>
            <a:endParaRPr lang="en-US" sz="2800" b="1"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Laila SemiBold" pitchFamily="2" charset="0"/>
              <a:cs typeface="Laila SemiBold" pitchFamily="2" charset="0"/>
            </a:endParaRPr>
          </a:p>
        </p:txBody>
      </p:sp>
      <p:sp>
        <p:nvSpPr>
          <p:cNvPr id="21" name="Rectangle 20"/>
          <p:cNvSpPr/>
          <p:nvPr/>
        </p:nvSpPr>
        <p:spPr>
          <a:xfrm>
            <a:off x="5772017" y="4089649"/>
            <a:ext cx="1981200" cy="707886"/>
          </a:xfrm>
          <a:prstGeom prst="rect">
            <a:avLst/>
          </a:prstGeom>
          <a:noFill/>
        </p:spPr>
        <p:txBody>
          <a:bodyPr wrap="square" lIns="91440" tIns="45720" rIns="91440" bIns="45720">
            <a:spAutoFit/>
          </a:bodyPr>
          <a:lstStyle/>
          <a:p>
            <a:pPr algn="ctr"/>
            <a:r>
              <a:rPr lang="hi-IN" sz="2000" dirty="0">
                <a:ln w="9525" cmpd="sng">
                  <a:solidFill>
                    <a:schemeClr val="tx1"/>
                  </a:solidFill>
                  <a:prstDash val="solid"/>
                </a:ln>
                <a:solidFill>
                  <a:srgbClr val="0070C0"/>
                </a:solidFill>
                <a:effectLst>
                  <a:outerShdw blurRad="63500" dir="3600000" algn="tl" rotWithShape="0">
                    <a:srgbClr val="000000">
                      <a:alpha val="70000"/>
                    </a:srgbClr>
                  </a:outerShdw>
                </a:effectLst>
                <a:latin typeface="Laila SemiBold" pitchFamily="2" charset="0"/>
                <a:cs typeface="Laila SemiBold" pitchFamily="2" charset="0"/>
              </a:rPr>
              <a:t>टी. जी. टी.</a:t>
            </a:r>
          </a:p>
          <a:p>
            <a:pPr algn="ctr"/>
            <a:r>
              <a:rPr lang="hi-IN" sz="2000" dirty="0">
                <a:ln w="9525" cmpd="sng">
                  <a:solidFill>
                    <a:schemeClr val="tx1"/>
                  </a:solidFill>
                  <a:prstDash val="solid"/>
                </a:ln>
                <a:solidFill>
                  <a:srgbClr val="0070C0"/>
                </a:solidFill>
                <a:effectLst>
                  <a:outerShdw blurRad="63500" dir="3600000" algn="tl" rotWithShape="0">
                    <a:srgbClr val="000000">
                      <a:alpha val="70000"/>
                    </a:srgbClr>
                  </a:outerShdw>
                </a:effectLst>
                <a:latin typeface="Laila SemiBold" pitchFamily="2" charset="0"/>
                <a:cs typeface="Laila SemiBold" pitchFamily="2" charset="0"/>
              </a:rPr>
              <a:t>हिंदी विभाग  </a:t>
            </a:r>
            <a:endParaRPr lang="en-US" sz="2000" dirty="0">
              <a:ln w="9525" cmpd="sng">
                <a:solidFill>
                  <a:schemeClr val="tx1"/>
                </a:solidFill>
                <a:prstDash val="solid"/>
              </a:ln>
              <a:solidFill>
                <a:srgbClr val="0070C0"/>
              </a:solidFill>
              <a:effectLst>
                <a:outerShdw blurRad="63500" dir="3600000" algn="tl" rotWithShape="0">
                  <a:srgbClr val="000000">
                    <a:alpha val="70000"/>
                  </a:srgbClr>
                </a:outerShdw>
              </a:effectLst>
              <a:latin typeface="Laila SemiBold" pitchFamily="2" charset="0"/>
              <a:cs typeface="Laila SemiBold" pitchFamily="2" charset="0"/>
            </a:endParaRPr>
          </a:p>
        </p:txBody>
      </p:sp>
      <p:sp>
        <p:nvSpPr>
          <p:cNvPr id="22" name="Rectangle 21"/>
          <p:cNvSpPr/>
          <p:nvPr/>
        </p:nvSpPr>
        <p:spPr>
          <a:xfrm>
            <a:off x="5808563" y="4083958"/>
            <a:ext cx="1906291" cy="861774"/>
          </a:xfrm>
          <a:prstGeom prst="rect">
            <a:avLst/>
          </a:prstGeom>
          <a:noFill/>
        </p:spPr>
        <p:txBody>
          <a:bodyPr wrap="none" lIns="91440" tIns="45720" rIns="91440" bIns="45720">
            <a:spAutoFit/>
          </a:bodyPr>
          <a:lstStyle/>
          <a:p>
            <a:pPr algn="ctr"/>
            <a:r>
              <a:rPr lang="hi-IN" sz="5000" dirty="0">
                <a:ln w="18415" cmpd="sng">
                  <a:solidFill>
                    <a:schemeClr val="tx1"/>
                  </a:solidFill>
                  <a:prstDash val="solid"/>
                </a:ln>
                <a:solidFill>
                  <a:srgbClr val="0070C0"/>
                </a:solidFill>
                <a:effectLst>
                  <a:outerShdw blurRad="63500" dir="3600000" algn="tl" rotWithShape="0">
                    <a:srgbClr val="000000">
                      <a:alpha val="70000"/>
                    </a:srgbClr>
                  </a:outerShdw>
                </a:effectLst>
                <a:latin typeface="Laila SemiBold" pitchFamily="2" charset="0"/>
                <a:cs typeface="Laila SemiBold" pitchFamily="2" charset="0"/>
              </a:rPr>
              <a:t>{ </a:t>
            </a:r>
            <a:r>
              <a:rPr lang="en-IN" sz="5000" dirty="0" smtClean="0">
                <a:ln w="18415" cmpd="sng">
                  <a:solidFill>
                    <a:schemeClr val="tx1"/>
                  </a:solidFill>
                  <a:prstDash val="solid"/>
                </a:ln>
                <a:solidFill>
                  <a:srgbClr val="0070C0"/>
                </a:solidFill>
                <a:effectLst>
                  <a:outerShdw blurRad="63500" dir="3600000" algn="tl" rotWithShape="0">
                    <a:srgbClr val="000000">
                      <a:alpha val="70000"/>
                    </a:srgbClr>
                  </a:outerShdw>
                </a:effectLst>
                <a:latin typeface="Laila SemiBold" pitchFamily="2" charset="0"/>
                <a:cs typeface="Laila SemiBold" pitchFamily="2" charset="0"/>
              </a:rPr>
              <a:t>  </a:t>
            </a:r>
            <a:r>
              <a:rPr lang="hi-IN" sz="5000" dirty="0" smtClean="0">
                <a:ln w="18415" cmpd="sng">
                  <a:solidFill>
                    <a:schemeClr val="tx1"/>
                  </a:solidFill>
                  <a:prstDash val="solid"/>
                </a:ln>
                <a:solidFill>
                  <a:srgbClr val="0070C0"/>
                </a:solidFill>
                <a:effectLst>
                  <a:outerShdw blurRad="63500" dir="3600000" algn="tl" rotWithShape="0">
                    <a:srgbClr val="000000">
                      <a:alpha val="70000"/>
                    </a:srgbClr>
                  </a:outerShdw>
                </a:effectLst>
                <a:latin typeface="Laila SemiBold" pitchFamily="2" charset="0"/>
                <a:cs typeface="Laila SemiBold" pitchFamily="2" charset="0"/>
              </a:rPr>
              <a:t>   </a:t>
            </a:r>
            <a:r>
              <a:rPr lang="hi-IN" sz="5000" dirty="0">
                <a:ln w="18415" cmpd="sng">
                  <a:solidFill>
                    <a:schemeClr val="tx1"/>
                  </a:solidFill>
                  <a:prstDash val="solid"/>
                </a:ln>
                <a:solidFill>
                  <a:srgbClr val="0070C0"/>
                </a:solidFill>
                <a:effectLst>
                  <a:outerShdw blurRad="63500" dir="3600000" algn="tl" rotWithShape="0">
                    <a:srgbClr val="000000">
                      <a:alpha val="70000"/>
                    </a:srgbClr>
                  </a:outerShdw>
                </a:effectLst>
                <a:latin typeface="Laila SemiBold" pitchFamily="2" charset="0"/>
                <a:cs typeface="Laila SemiBold" pitchFamily="2" charset="0"/>
              </a:rPr>
              <a:t>}</a:t>
            </a:r>
            <a:endParaRPr lang="en-US" sz="5000" dirty="0">
              <a:ln w="18415" cmpd="sng">
                <a:solidFill>
                  <a:schemeClr val="tx1"/>
                </a:solidFill>
                <a:prstDash val="solid"/>
              </a:ln>
              <a:solidFill>
                <a:srgbClr val="0070C0"/>
              </a:solidFill>
              <a:effectLst>
                <a:outerShdw blurRad="63500" dir="3600000" algn="tl" rotWithShape="0">
                  <a:srgbClr val="000000">
                    <a:alpha val="70000"/>
                  </a:srgbClr>
                </a:outerShdw>
              </a:effectLst>
              <a:latin typeface="Laila SemiBold" pitchFamily="2" charset="0"/>
              <a:cs typeface="Laila SemiBold"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3000">
        <p14:shred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FC5E8"/>
        </a:solidFill>
        <a:effectLst/>
      </p:bgPr>
    </p:bg>
    <p:spTree>
      <p:nvGrpSpPr>
        <p:cNvPr id="1" name="Shape 149"/>
        <p:cNvGrpSpPr/>
        <p:nvPr/>
      </p:nvGrpSpPr>
      <p:grpSpPr>
        <a:xfrm>
          <a:off x="0" y="0"/>
          <a:ext cx="0" cy="0"/>
          <a:chOff x="0" y="0"/>
          <a:chExt cx="0" cy="0"/>
        </a:xfrm>
      </p:grpSpPr>
      <p:sp>
        <p:nvSpPr>
          <p:cNvPr id="150" name="Google Shape;150;p9"/>
          <p:cNvSpPr txBox="1"/>
          <p:nvPr/>
        </p:nvSpPr>
        <p:spPr>
          <a:xfrm>
            <a:off x="200575" y="128667"/>
            <a:ext cx="8726100" cy="5459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700"/>
              <a:buFont typeface="Arial"/>
              <a:buNone/>
            </a:pPr>
            <a:r>
              <a:rPr lang="hi-IN" sz="2700" b="0" i="0" u="none" strike="noStrike" cap="none" dirty="0">
                <a:solidFill>
                  <a:srgbClr val="FF0000"/>
                </a:solidFill>
                <a:latin typeface="Laila SemiBold" pitchFamily="2" charset="0"/>
                <a:ea typeface="Calibri"/>
                <a:cs typeface="Laila SemiBold" pitchFamily="2" charset="0"/>
                <a:sym typeface="Calibri"/>
              </a:rPr>
              <a:t>  </a:t>
            </a:r>
            <a:endParaRPr sz="2700" b="0" i="0" u="none" strike="noStrike" cap="none" dirty="0">
              <a:solidFill>
                <a:srgbClr val="FF0000"/>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rgbClr val="000000"/>
              </a:buClr>
              <a:buSzPts val="2700"/>
              <a:buFont typeface="Arial"/>
              <a:buNone/>
            </a:pPr>
            <a:r>
              <a:rPr lang="hi-IN" sz="2800" b="1" i="0" u="none" strike="noStrike" cap="none" dirty="0">
                <a:solidFill>
                  <a:srgbClr val="FF0000"/>
                </a:solidFill>
                <a:latin typeface="Laila SemiBold" pitchFamily="2" charset="0"/>
                <a:ea typeface="Calibri"/>
                <a:cs typeface="Laila SemiBold" pitchFamily="2" charset="0"/>
                <a:sym typeface="Calibri"/>
              </a:rPr>
              <a:t>४.  गाँव की आबादी कितनी थी ?</a:t>
            </a:r>
            <a:endParaRPr sz="2800" b="1" i="0" u="none" strike="noStrike" cap="none" dirty="0">
              <a:solidFill>
                <a:srgbClr val="FF0000"/>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rgbClr val="000000"/>
              </a:buClr>
              <a:buSzPts val="2700"/>
              <a:buFont typeface="Arial"/>
              <a:buNone/>
            </a:pPr>
            <a:endParaRPr sz="2800" b="1" i="0" u="none" strike="noStrike" cap="none" dirty="0">
              <a:solidFill>
                <a:srgbClr val="000000"/>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rgbClr val="000000"/>
              </a:buClr>
              <a:buSzPts val="2700"/>
              <a:buFont typeface="Arial"/>
              <a:buNone/>
            </a:pPr>
            <a:r>
              <a:rPr lang="hi-IN" sz="2800" b="1" i="0" u="none" strike="noStrike" cap="none" dirty="0">
                <a:solidFill>
                  <a:srgbClr val="000000"/>
                </a:solidFill>
                <a:latin typeface="Laila SemiBold" pitchFamily="2" charset="0"/>
                <a:ea typeface="Calibri"/>
                <a:cs typeface="Laila SemiBold" pitchFamily="2" charset="0"/>
                <a:sym typeface="Calibri"/>
              </a:rPr>
              <a:t>    </a:t>
            </a:r>
            <a:r>
              <a:rPr lang="hi-IN" sz="2800" b="1" i="0" u="none" strike="noStrike" cap="none" dirty="0">
                <a:solidFill>
                  <a:srgbClr val="9900FF"/>
                </a:solidFill>
                <a:latin typeface="Laila SemiBold" pitchFamily="2" charset="0"/>
                <a:ea typeface="Calibri"/>
                <a:cs typeface="Laila SemiBold" pitchFamily="2" charset="0"/>
                <a:sym typeface="Calibri"/>
              </a:rPr>
              <a:t>क.  तीन हज़ार      ख.  ढाई- तीन हज़ार        ग.पाँच हज़ार  </a:t>
            </a:r>
            <a:endParaRPr sz="2800" b="1" i="0" u="none" strike="noStrike" cap="none" dirty="0">
              <a:solidFill>
                <a:srgbClr val="9900FF"/>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rgbClr val="000000"/>
              </a:buClr>
              <a:buSzPts val="2700"/>
              <a:buFont typeface="Arial"/>
              <a:buNone/>
            </a:pPr>
            <a:endParaRPr sz="2800" b="1" i="0" u="none" strike="noStrike" cap="none" dirty="0">
              <a:solidFill>
                <a:srgbClr val="9900FF"/>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rgbClr val="000000"/>
              </a:buClr>
              <a:buSzPts val="2700"/>
              <a:buFont typeface="Arial"/>
              <a:buNone/>
            </a:pPr>
            <a:r>
              <a:rPr lang="hi-IN" sz="2800" b="1" i="0" u="none" strike="noStrike" cap="none" dirty="0">
                <a:solidFill>
                  <a:srgbClr val="FF0000"/>
                </a:solidFill>
                <a:latin typeface="Laila SemiBold" pitchFamily="2" charset="0"/>
                <a:ea typeface="Calibri"/>
                <a:cs typeface="Laila SemiBold" pitchFamily="2" charset="0"/>
                <a:sym typeface="Calibri"/>
              </a:rPr>
              <a:t>   ५. </a:t>
            </a:r>
            <a:r>
              <a:rPr lang="hi-IN" sz="2500" b="1" i="0" u="none" strike="noStrike" cap="none" dirty="0">
                <a:solidFill>
                  <a:srgbClr val="FF0000"/>
                </a:solidFill>
                <a:latin typeface="Laila SemiBold" pitchFamily="2" charset="0"/>
                <a:ea typeface="Calibri"/>
                <a:cs typeface="Laila SemiBold" pitchFamily="2" charset="0"/>
                <a:sym typeface="Calibri"/>
              </a:rPr>
              <a:t>गाँव में तीन प्रमुख स्थान हैं - </a:t>
            </a:r>
            <a:endParaRPr sz="2500" b="1" i="0" u="none" strike="noStrike" cap="none" dirty="0">
              <a:solidFill>
                <a:srgbClr val="FF0000"/>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rgbClr val="000000"/>
              </a:buClr>
              <a:buSzPts val="2400"/>
              <a:buFont typeface="Arial"/>
              <a:buNone/>
            </a:pPr>
            <a:endParaRPr sz="2500" b="1" i="0" u="none" strike="noStrike" cap="none" dirty="0">
              <a:solidFill>
                <a:srgbClr val="FF0000"/>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rgbClr val="000000"/>
              </a:buClr>
              <a:buSzPts val="2400"/>
              <a:buFont typeface="Arial"/>
              <a:buNone/>
            </a:pPr>
            <a:r>
              <a:rPr lang="hi-IN" sz="2500" b="1" i="0" u="none" strike="noStrike" cap="none" dirty="0">
                <a:solidFill>
                  <a:srgbClr val="9900FF"/>
                </a:solidFill>
                <a:latin typeface="Laila SemiBold" pitchFamily="2" charset="0"/>
                <a:ea typeface="Calibri"/>
                <a:cs typeface="Laila SemiBold" pitchFamily="2" charset="0"/>
                <a:sym typeface="Calibri"/>
              </a:rPr>
              <a:t> </a:t>
            </a:r>
            <a:r>
              <a:rPr lang="hi-IN" sz="2500" b="1" i="0" u="none" strike="noStrike" cap="none" dirty="0">
                <a:solidFill>
                  <a:srgbClr val="0000FF"/>
                </a:solidFill>
                <a:latin typeface="Laila SemiBold" pitchFamily="2" charset="0"/>
                <a:ea typeface="Calibri"/>
                <a:cs typeface="Laila SemiBold" pitchFamily="2" charset="0"/>
                <a:sym typeface="Calibri"/>
              </a:rPr>
              <a:t>क. </a:t>
            </a:r>
            <a:r>
              <a:rPr lang="hi-IN" sz="2500" b="1" i="0" u="none" strike="noStrike" cap="none" dirty="0">
                <a:solidFill>
                  <a:srgbClr val="9900FF"/>
                </a:solidFill>
                <a:latin typeface="Laila SemiBold" pitchFamily="2" charset="0"/>
                <a:ea typeface="Calibri"/>
                <a:cs typeface="Laila SemiBold" pitchFamily="2" charset="0"/>
                <a:sym typeface="Calibri"/>
              </a:rPr>
              <a:t> मंदिर , गाँव , खेत </a:t>
            </a:r>
            <a:endParaRPr sz="2500" b="1" i="0" u="none" strike="noStrike" cap="none" dirty="0">
              <a:solidFill>
                <a:srgbClr val="9900FF"/>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rgbClr val="000000"/>
              </a:buClr>
              <a:buSzPts val="2400"/>
              <a:buFont typeface="Arial"/>
              <a:buNone/>
            </a:pPr>
            <a:r>
              <a:rPr lang="hi-IN" sz="2500" b="1" i="0" u="none" strike="noStrike" cap="none" dirty="0">
                <a:solidFill>
                  <a:srgbClr val="9900FF"/>
                </a:solidFill>
                <a:latin typeface="Laila SemiBold" pitchFamily="2" charset="0"/>
                <a:ea typeface="Calibri"/>
                <a:cs typeface="Laila SemiBold" pitchFamily="2" charset="0"/>
                <a:sym typeface="Calibri"/>
              </a:rPr>
              <a:t>   </a:t>
            </a:r>
            <a:endParaRPr sz="2500" b="1" i="0" u="none" strike="noStrike" cap="none" dirty="0">
              <a:solidFill>
                <a:srgbClr val="9900FF"/>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rgbClr val="000000"/>
              </a:buClr>
              <a:buSzPts val="2400"/>
              <a:buFont typeface="Arial"/>
              <a:buNone/>
            </a:pPr>
            <a:r>
              <a:rPr lang="hi-IN" sz="2500" b="1" i="0" u="none" strike="noStrike" cap="none" dirty="0">
                <a:solidFill>
                  <a:srgbClr val="0000FF"/>
                </a:solidFill>
                <a:latin typeface="Laila SemiBold" pitchFamily="2" charset="0"/>
                <a:ea typeface="Calibri"/>
                <a:cs typeface="Laila SemiBold" pitchFamily="2" charset="0"/>
                <a:sym typeface="Calibri"/>
              </a:rPr>
              <a:t> ख.</a:t>
            </a:r>
            <a:r>
              <a:rPr lang="hi-IN" sz="2500" b="1" i="0" u="none" strike="noStrike" cap="none" dirty="0">
                <a:solidFill>
                  <a:srgbClr val="9900FF"/>
                </a:solidFill>
                <a:latin typeface="Laila SemiBold" pitchFamily="2" charset="0"/>
                <a:ea typeface="Calibri"/>
                <a:cs typeface="Laila SemiBold" pitchFamily="2" charset="0"/>
                <a:sym typeface="Calibri"/>
              </a:rPr>
              <a:t>  तालाब,  मध्य स्थित बरगद का पेड़, पूरब में ठाकुर जी </a:t>
            </a:r>
            <a:endParaRPr sz="2500" b="1" i="0" u="none" strike="noStrike" cap="none" dirty="0">
              <a:solidFill>
                <a:srgbClr val="9900FF"/>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rgbClr val="000000"/>
              </a:buClr>
              <a:buSzPts val="2400"/>
              <a:buFont typeface="Arial"/>
              <a:buNone/>
            </a:pPr>
            <a:r>
              <a:rPr lang="hi-IN" sz="2500" b="1" dirty="0">
                <a:solidFill>
                  <a:srgbClr val="9900FF"/>
                </a:solidFill>
                <a:latin typeface="Laila SemiBold" pitchFamily="2" charset="0"/>
                <a:ea typeface="Calibri"/>
                <a:cs typeface="Laila SemiBold" pitchFamily="2" charset="0"/>
                <a:sym typeface="Calibri"/>
              </a:rPr>
              <a:t>         </a:t>
            </a:r>
            <a:r>
              <a:rPr lang="hi-IN" sz="2500" b="1" i="0" u="none" strike="noStrike" cap="none" dirty="0">
                <a:solidFill>
                  <a:srgbClr val="9900FF"/>
                </a:solidFill>
                <a:latin typeface="Laila SemiBold" pitchFamily="2" charset="0"/>
                <a:ea typeface="Calibri"/>
                <a:cs typeface="Laila SemiBold" pitchFamily="2" charset="0"/>
                <a:sym typeface="Calibri"/>
              </a:rPr>
              <a:t>का विशाल मंदिर</a:t>
            </a:r>
            <a:endParaRPr sz="2500" b="1" i="0" u="none" strike="noStrike" cap="none" dirty="0">
              <a:solidFill>
                <a:srgbClr val="9900FF"/>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rgbClr val="000000"/>
              </a:buClr>
              <a:buSzPts val="2400"/>
              <a:buFont typeface="Arial"/>
              <a:buNone/>
            </a:pPr>
            <a:r>
              <a:rPr lang="hi-IN" sz="2500" b="1" i="0" u="none" strike="noStrike" cap="none" dirty="0">
                <a:solidFill>
                  <a:srgbClr val="9900FF"/>
                </a:solidFill>
                <a:latin typeface="Laila SemiBold" pitchFamily="2" charset="0"/>
                <a:ea typeface="Calibri"/>
                <a:cs typeface="Laila SemiBold" pitchFamily="2" charset="0"/>
                <a:sym typeface="Calibri"/>
              </a:rPr>
              <a:t>  </a:t>
            </a:r>
            <a:endParaRPr sz="2500" b="1" i="0" u="none" strike="noStrike" cap="none" dirty="0">
              <a:solidFill>
                <a:srgbClr val="9900FF"/>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chemeClr val="dk1"/>
              </a:buClr>
              <a:buSzPts val="2400"/>
              <a:buFont typeface="Arial"/>
              <a:buNone/>
            </a:pPr>
            <a:r>
              <a:rPr lang="hi-IN" sz="2500" b="1" i="0" u="none" strike="noStrike" cap="none" dirty="0">
                <a:solidFill>
                  <a:srgbClr val="0000FF"/>
                </a:solidFill>
                <a:latin typeface="Laila SemiBold" pitchFamily="2" charset="0"/>
                <a:ea typeface="Calibri"/>
                <a:cs typeface="Laila SemiBold" pitchFamily="2" charset="0"/>
                <a:sym typeface="Calibri"/>
              </a:rPr>
              <a:t>  ग. </a:t>
            </a:r>
            <a:r>
              <a:rPr lang="hi-IN" sz="2500" b="1" i="0" u="none" strike="noStrike" cap="none" dirty="0">
                <a:solidFill>
                  <a:srgbClr val="9900FF"/>
                </a:solidFill>
                <a:latin typeface="Laila SemiBold" pitchFamily="2" charset="0"/>
                <a:ea typeface="Calibri"/>
                <a:cs typeface="Laila SemiBold" pitchFamily="2" charset="0"/>
                <a:sym typeface="Calibri"/>
              </a:rPr>
              <a:t> घर , पेड़ , मंदिर </a:t>
            </a:r>
            <a:endParaRPr sz="2500" b="1" i="0" u="none" strike="noStrike" cap="none" dirty="0">
              <a:solidFill>
                <a:srgbClr val="9900FF"/>
              </a:solidFill>
              <a:latin typeface="Laila SemiBold" pitchFamily="2" charset="0"/>
              <a:ea typeface="Calibri"/>
              <a:cs typeface="Laila SemiBold" pitchFamily="2" charset="0"/>
              <a:sym typeface="Calibri"/>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5"/>
        <p:cNvGrpSpPr/>
        <p:nvPr/>
      </p:nvGrpSpPr>
      <p:grpSpPr>
        <a:xfrm>
          <a:off x="0" y="0"/>
          <a:ext cx="0" cy="0"/>
          <a:chOff x="0" y="0"/>
          <a:chExt cx="0" cy="0"/>
        </a:xfrm>
      </p:grpSpPr>
      <p:sp>
        <p:nvSpPr>
          <p:cNvPr id="156" name="Google Shape;156;p10"/>
          <p:cNvSpPr/>
          <p:nvPr/>
        </p:nvSpPr>
        <p:spPr>
          <a:xfrm>
            <a:off x="228600" y="190500"/>
            <a:ext cx="8839200" cy="16311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hi-IN" sz="1600" b="0" i="0" u="none" strike="noStrike" cap="none" dirty="0">
                <a:solidFill>
                  <a:schemeClr val="dk1"/>
                </a:solidFill>
                <a:latin typeface="Laila SemiBold" pitchFamily="2" charset="0"/>
                <a:ea typeface="Calibri"/>
                <a:cs typeface="Laila SemiBold" pitchFamily="2" charset="0"/>
                <a:sym typeface="Calibri"/>
              </a:rPr>
              <a:t> </a:t>
            </a:r>
            <a:r>
              <a:rPr lang="hi-IN" sz="2000" b="1" i="0" u="none" strike="noStrike" cap="none" dirty="0">
                <a:solidFill>
                  <a:srgbClr val="0000FF"/>
                </a:solidFill>
                <a:latin typeface="Laila SemiBold" pitchFamily="2" charset="0"/>
                <a:ea typeface="Calibri"/>
                <a:cs typeface="Laila SemiBold" pitchFamily="2" charset="0"/>
                <a:sym typeface="Calibri"/>
              </a:rPr>
              <a:t>काका के तीनों भाई खेती करते थे | काका के तीनों भाइयों ने अपनी पत्नियों को यह सीख दी थी कि काका की अच्छी तरह सेवा करें, समय – समय पर खाना दें | कुछ दिनों तक सबने सेवा की लेकिन फिर वे अपने पतियों को अच्छे – अच्छे व्यंजन खिलाती और काका को बचा – खुचा खाना दे देतीं | अगर कभी काका बीमार पड़ जाए तो इतने बड़े परिवार में उनकी खैरियत या सेवा करने वाला कोई नहीं था | </a:t>
            </a:r>
            <a:endParaRPr sz="2000" b="1" i="0" u="none" strike="noStrike" cap="none" dirty="0">
              <a:solidFill>
                <a:srgbClr val="0000FF"/>
              </a:solidFill>
              <a:latin typeface="Laila SemiBold" pitchFamily="2" charset="0"/>
              <a:ea typeface="Calibri"/>
              <a:cs typeface="Laila SemiBold" pitchFamily="2" charset="0"/>
              <a:sym typeface="Calibri"/>
            </a:endParaRPr>
          </a:p>
        </p:txBody>
      </p:sp>
      <p:pic>
        <p:nvPicPr>
          <p:cNvPr id="157" name="Google Shape;157;p10"/>
          <p:cNvPicPr preferRelativeResize="0"/>
          <p:nvPr/>
        </p:nvPicPr>
        <p:blipFill rotWithShape="1">
          <a:blip r:embed="rId4">
            <a:alphaModFix/>
          </a:blip>
          <a:srcRect/>
          <a:stretch/>
        </p:blipFill>
        <p:spPr>
          <a:xfrm>
            <a:off x="228604" y="1809504"/>
            <a:ext cx="3576300" cy="1866500"/>
          </a:xfrm>
          <a:prstGeom prst="ellipse">
            <a:avLst/>
          </a:prstGeom>
          <a:noFill/>
          <a:ln>
            <a:noFill/>
          </a:ln>
        </p:spPr>
      </p:pic>
      <p:pic>
        <p:nvPicPr>
          <p:cNvPr id="158" name="Google Shape;158;p10"/>
          <p:cNvPicPr preferRelativeResize="0"/>
          <p:nvPr/>
        </p:nvPicPr>
        <p:blipFill rotWithShape="1">
          <a:blip r:embed="rId5">
            <a:alphaModFix/>
          </a:blip>
          <a:srcRect/>
          <a:stretch/>
        </p:blipFill>
        <p:spPr>
          <a:xfrm>
            <a:off x="6802750" y="1885562"/>
            <a:ext cx="2133600" cy="2628000"/>
          </a:xfrm>
          <a:prstGeom prst="roundRect">
            <a:avLst>
              <a:gd name="adj" fmla="val 16667"/>
            </a:avLst>
          </a:prstGeom>
          <a:noFill/>
          <a:ln>
            <a:noFill/>
          </a:ln>
          <a:effectLst>
            <a:outerShdw blurRad="152400" dist="12000" dir="900000" sy="98000" kx="110000" ky="200000" algn="tl" rotWithShape="0">
              <a:srgbClr val="000000">
                <a:alpha val="29411"/>
              </a:srgbClr>
            </a:outerShdw>
          </a:effectLst>
        </p:spPr>
      </p:pic>
      <p:pic>
        <p:nvPicPr>
          <p:cNvPr id="159" name="Google Shape;159;p10"/>
          <p:cNvPicPr preferRelativeResize="0"/>
          <p:nvPr/>
        </p:nvPicPr>
        <p:blipFill rotWithShape="1">
          <a:blip r:embed="rId6">
            <a:alphaModFix/>
          </a:blip>
          <a:srcRect/>
          <a:stretch/>
        </p:blipFill>
        <p:spPr>
          <a:xfrm>
            <a:off x="3988175" y="1770750"/>
            <a:ext cx="2814600" cy="1944000"/>
          </a:xfrm>
          <a:prstGeom prst="ellipse">
            <a:avLst/>
          </a:prstGeom>
          <a:noFill/>
          <a:ln>
            <a:noFill/>
          </a:ln>
        </p:spPr>
      </p:pic>
      <p:pic>
        <p:nvPicPr>
          <p:cNvPr id="160" name="Google Shape;160;p10"/>
          <p:cNvPicPr preferRelativeResize="0"/>
          <p:nvPr/>
        </p:nvPicPr>
        <p:blipFill rotWithShape="1">
          <a:blip r:embed="rId7">
            <a:alphaModFix/>
          </a:blip>
          <a:srcRect/>
          <a:stretch/>
        </p:blipFill>
        <p:spPr>
          <a:xfrm>
            <a:off x="609600" y="3675896"/>
            <a:ext cx="4868500" cy="192041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3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6"/>
                                        </p:tgtEl>
                                        <p:attrNameLst>
                                          <p:attrName>style.visibility</p:attrName>
                                        </p:attrNameLst>
                                      </p:cBhvr>
                                      <p:to>
                                        <p:strVal val="visible"/>
                                      </p:to>
                                    </p:set>
                                    <p:animEffect transition="in" filter="fade">
                                      <p:cBhvr>
                                        <p:cTn id="7" dur="2000"/>
                                        <p:tgtEl>
                                          <p:spTgt spid="156"/>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157"/>
                                        </p:tgtEl>
                                        <p:attrNameLst>
                                          <p:attrName>style.visibility</p:attrName>
                                        </p:attrNameLst>
                                      </p:cBhvr>
                                      <p:to>
                                        <p:strVal val="visible"/>
                                      </p:to>
                                    </p:set>
                                    <p:animEffect transition="in" filter="fade">
                                      <p:cBhvr>
                                        <p:cTn id="11" dur="1822"/>
                                        <p:tgtEl>
                                          <p:spTgt spid="157"/>
                                        </p:tgtEl>
                                      </p:cBhvr>
                                    </p:animEffect>
                                  </p:childTnLst>
                                </p:cTn>
                              </p:par>
                            </p:childTnLst>
                          </p:cTn>
                        </p:par>
                        <p:par>
                          <p:cTn id="12" fill="hold">
                            <p:stCondLst>
                              <p:cond delay="3822"/>
                            </p:stCondLst>
                            <p:childTnLst>
                              <p:par>
                                <p:cTn id="13" presetID="10" presetClass="entr" presetSubtype="0" fill="hold" nodeType="afterEffect">
                                  <p:stCondLst>
                                    <p:cond delay="0"/>
                                  </p:stCondLst>
                                  <p:childTnLst>
                                    <p:set>
                                      <p:cBhvr>
                                        <p:cTn id="14" dur="1" fill="hold">
                                          <p:stCondLst>
                                            <p:cond delay="0"/>
                                          </p:stCondLst>
                                        </p:cTn>
                                        <p:tgtEl>
                                          <p:spTgt spid="159"/>
                                        </p:tgtEl>
                                        <p:attrNameLst>
                                          <p:attrName>style.visibility</p:attrName>
                                        </p:attrNameLst>
                                      </p:cBhvr>
                                      <p:to>
                                        <p:strVal val="visible"/>
                                      </p:to>
                                    </p:set>
                                    <p:animEffect transition="in" filter="fade">
                                      <p:cBhvr>
                                        <p:cTn id="15" dur="1822"/>
                                        <p:tgtEl>
                                          <p:spTgt spid="159"/>
                                        </p:tgtEl>
                                      </p:cBhvr>
                                    </p:animEffect>
                                  </p:childTnLst>
                                </p:cTn>
                              </p:par>
                            </p:childTnLst>
                          </p:cTn>
                        </p:par>
                        <p:par>
                          <p:cTn id="16" fill="hold">
                            <p:stCondLst>
                              <p:cond delay="5644"/>
                            </p:stCondLst>
                            <p:childTnLst>
                              <p:par>
                                <p:cTn id="17" presetID="10" presetClass="entr" presetSubtype="0" fill="hold" nodeType="afterEffect">
                                  <p:stCondLst>
                                    <p:cond delay="0"/>
                                  </p:stCondLst>
                                  <p:childTnLst>
                                    <p:set>
                                      <p:cBhvr>
                                        <p:cTn id="18" dur="1" fill="hold">
                                          <p:stCondLst>
                                            <p:cond delay="0"/>
                                          </p:stCondLst>
                                        </p:cTn>
                                        <p:tgtEl>
                                          <p:spTgt spid="158"/>
                                        </p:tgtEl>
                                        <p:attrNameLst>
                                          <p:attrName>style.visibility</p:attrName>
                                        </p:attrNameLst>
                                      </p:cBhvr>
                                      <p:to>
                                        <p:strVal val="visible"/>
                                      </p:to>
                                    </p:set>
                                    <p:animEffect transition="in" filter="fade">
                                      <p:cBhvr>
                                        <p:cTn id="19" dur="1822"/>
                                        <p:tgtEl>
                                          <p:spTgt spid="158"/>
                                        </p:tgtEl>
                                      </p:cBhvr>
                                    </p:animEffect>
                                  </p:childTnLst>
                                </p:cTn>
                              </p:par>
                            </p:childTnLst>
                          </p:cTn>
                        </p:par>
                        <p:par>
                          <p:cTn id="20" fill="hold">
                            <p:stCondLst>
                              <p:cond delay="7466"/>
                            </p:stCondLst>
                            <p:childTnLst>
                              <p:par>
                                <p:cTn id="21" presetID="10" presetClass="entr" presetSubtype="0" fill="hold" nodeType="afterEffect">
                                  <p:stCondLst>
                                    <p:cond delay="0"/>
                                  </p:stCondLst>
                                  <p:childTnLst>
                                    <p:set>
                                      <p:cBhvr>
                                        <p:cTn id="22" dur="1" fill="hold">
                                          <p:stCondLst>
                                            <p:cond delay="0"/>
                                          </p:stCondLst>
                                        </p:cTn>
                                        <p:tgtEl>
                                          <p:spTgt spid="160"/>
                                        </p:tgtEl>
                                        <p:attrNameLst>
                                          <p:attrName>style.visibility</p:attrName>
                                        </p:attrNameLst>
                                      </p:cBhvr>
                                      <p:to>
                                        <p:strVal val="visible"/>
                                      </p:to>
                                    </p:set>
                                    <p:animEffect transition="in" filter="fade">
                                      <p:cBhvr>
                                        <p:cTn id="23" dur="1822"/>
                                        <p:tgtEl>
                                          <p:spTgt spid="1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5"/>
        <p:cNvGrpSpPr/>
        <p:nvPr/>
      </p:nvGrpSpPr>
      <p:grpSpPr>
        <a:xfrm>
          <a:off x="0" y="0"/>
          <a:ext cx="0" cy="0"/>
          <a:chOff x="0" y="0"/>
          <a:chExt cx="0" cy="0"/>
        </a:xfrm>
      </p:grpSpPr>
      <p:sp>
        <p:nvSpPr>
          <p:cNvPr id="166" name="Google Shape;166;p11"/>
          <p:cNvSpPr/>
          <p:nvPr/>
        </p:nvSpPr>
        <p:spPr>
          <a:xfrm>
            <a:off x="228601" y="254000"/>
            <a:ext cx="8762999" cy="193895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hi-IN" sz="1600" b="0" i="0" u="none" strike="noStrike" cap="none" dirty="0">
                <a:solidFill>
                  <a:schemeClr val="dk1"/>
                </a:solidFill>
                <a:latin typeface="Laila SemiBold" pitchFamily="2" charset="0"/>
                <a:ea typeface="Calibri"/>
                <a:cs typeface="Laila SemiBold" pitchFamily="2" charset="0"/>
                <a:sym typeface="Calibri"/>
              </a:rPr>
              <a:t> </a:t>
            </a:r>
            <a:r>
              <a:rPr lang="hi-IN" sz="2000" b="1" i="0" u="none" strike="noStrike" cap="none" dirty="0">
                <a:solidFill>
                  <a:srgbClr val="0000FF"/>
                </a:solidFill>
                <a:latin typeface="Laila SemiBold" pitchFamily="2" charset="0"/>
                <a:ea typeface="Calibri"/>
                <a:cs typeface="Laila SemiBold" pitchFamily="2" charset="0"/>
                <a:sym typeface="Calibri"/>
              </a:rPr>
              <a:t>किसी तरह पुजारी और महंत को काका की इस स्थिति का पता चल गया | महंत उन्हें  एकांत में प्यार से समझाने लगा कि पति पत्नी, बेटे, भाई – बंधु सब स्वार्थी हैं | तुम्हारे हिस्से में जब तक 15 बीघे खेत है तब तक वे तुम्हारे साथी हैं | जिस दिन उन्हें पता चला कि तुम अपना हिस्सा उन्हें नहीं दोगे, उस दिन वे तुमसे सारे संबंध तोड़ देंगे | इसलिए मैं चाहता हूँ कि तुम अपनी ज़मीन ठाकुरजी के नाम लिख दो और अपना ध्यान ईश्वर में लगाओ | ऐसा करने से तुम स्वर्ग को जाओगे और मरने के बाद भी लोग तुम्हें याद करेंगे |</a:t>
            </a:r>
            <a:endParaRPr sz="2000" b="1" i="0" u="none" strike="noStrike" cap="none" dirty="0">
              <a:solidFill>
                <a:srgbClr val="0000FF"/>
              </a:solidFill>
              <a:latin typeface="Laila SemiBold" pitchFamily="2" charset="0"/>
              <a:ea typeface="Calibri"/>
              <a:cs typeface="Laila SemiBold" pitchFamily="2" charset="0"/>
              <a:sym typeface="Calibri"/>
            </a:endParaRPr>
          </a:p>
        </p:txBody>
      </p:sp>
      <p:pic>
        <p:nvPicPr>
          <p:cNvPr id="167" name="Google Shape;167;p11"/>
          <p:cNvPicPr preferRelativeResize="0"/>
          <p:nvPr/>
        </p:nvPicPr>
        <p:blipFill rotWithShape="1">
          <a:blip r:embed="rId4">
            <a:alphaModFix/>
          </a:blip>
          <a:srcRect/>
          <a:stretch/>
        </p:blipFill>
        <p:spPr>
          <a:xfrm>
            <a:off x="228601" y="2411021"/>
            <a:ext cx="3963691" cy="3115917"/>
          </a:xfrm>
          <a:prstGeom prst="roundRect">
            <a:avLst>
              <a:gd name="adj" fmla="val 8594"/>
            </a:avLst>
          </a:prstGeom>
          <a:solidFill>
            <a:srgbClr val="ECECEC"/>
          </a:solidFill>
          <a:ln w="12700">
            <a:solidFill>
              <a:schemeClr val="tx1"/>
            </a:solidFill>
          </a:ln>
          <a:effectLst>
            <a:reflection stA="38000" endPos="28000" dist="5000" dir="5400000" sy="-100000" algn="bl" rotWithShape="0"/>
          </a:effectLst>
        </p:spPr>
      </p:pic>
      <p:pic>
        <p:nvPicPr>
          <p:cNvPr id="168" name="Google Shape;168;p11"/>
          <p:cNvPicPr preferRelativeResize="0"/>
          <p:nvPr/>
        </p:nvPicPr>
        <p:blipFill rotWithShape="1">
          <a:blip r:embed="rId5">
            <a:alphaModFix/>
          </a:blip>
          <a:srcRect/>
          <a:stretch/>
        </p:blipFill>
        <p:spPr>
          <a:xfrm>
            <a:off x="4572000" y="2411021"/>
            <a:ext cx="4381500" cy="3115750"/>
          </a:xfrm>
          <a:prstGeom prst="roundRect">
            <a:avLst>
              <a:gd name="adj" fmla="val 8594"/>
            </a:avLst>
          </a:prstGeom>
          <a:solidFill>
            <a:srgbClr val="ECECEC"/>
          </a:solidFill>
          <a:ln w="12700">
            <a:solidFill>
              <a:schemeClr val="tx1"/>
            </a:solidFill>
          </a:ln>
          <a:effectLst>
            <a:reflection stA="38000" endPos="28000" dist="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14:dur="30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6"/>
                                        </p:tgtEl>
                                        <p:attrNameLst>
                                          <p:attrName>style.visibility</p:attrName>
                                        </p:attrNameLst>
                                      </p:cBhvr>
                                      <p:to>
                                        <p:strVal val="visible"/>
                                      </p:to>
                                    </p:set>
                                    <p:animEffect transition="in" filter="fade">
                                      <p:cBhvr>
                                        <p:cTn id="7" dur="2000"/>
                                        <p:tgtEl>
                                          <p:spTgt spid="166"/>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167"/>
                                        </p:tgtEl>
                                        <p:attrNameLst>
                                          <p:attrName>style.visibility</p:attrName>
                                        </p:attrNameLst>
                                      </p:cBhvr>
                                      <p:to>
                                        <p:strVal val="visible"/>
                                      </p:to>
                                    </p:set>
                                    <p:animEffect transition="in" filter="fade">
                                      <p:cBhvr>
                                        <p:cTn id="11" dur="2000"/>
                                        <p:tgtEl>
                                          <p:spTgt spid="167"/>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168"/>
                                        </p:tgtEl>
                                        <p:attrNameLst>
                                          <p:attrName>style.visibility</p:attrName>
                                        </p:attrNameLst>
                                      </p:cBhvr>
                                      <p:to>
                                        <p:strVal val="visible"/>
                                      </p:to>
                                    </p:set>
                                    <p:animEffect transition="in" filter="fade">
                                      <p:cBhvr>
                                        <p:cTn id="15" dur="2000"/>
                                        <p:tgtEl>
                                          <p:spTgt spid="1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3"/>
        <p:cNvGrpSpPr/>
        <p:nvPr/>
      </p:nvGrpSpPr>
      <p:grpSpPr>
        <a:xfrm>
          <a:off x="0" y="0"/>
          <a:ext cx="0" cy="0"/>
          <a:chOff x="0" y="0"/>
          <a:chExt cx="0" cy="0"/>
        </a:xfrm>
      </p:grpSpPr>
      <p:sp>
        <p:nvSpPr>
          <p:cNvPr id="174" name="Google Shape;174;p12"/>
          <p:cNvSpPr/>
          <p:nvPr/>
        </p:nvSpPr>
        <p:spPr>
          <a:xfrm>
            <a:off x="304800" y="127000"/>
            <a:ext cx="8686800" cy="23544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hi-IN" sz="2100" b="1" i="0" u="none" strike="noStrike" cap="none" dirty="0">
                <a:solidFill>
                  <a:srgbClr val="0000FF"/>
                </a:solidFill>
                <a:latin typeface="Laila SemiBold" pitchFamily="2" charset="0"/>
                <a:ea typeface="Calibri"/>
                <a:cs typeface="Laila SemiBold" pitchFamily="2" charset="0"/>
                <a:sym typeface="Calibri"/>
              </a:rPr>
              <a:t>अपने उद्देश्य को पूरा करने के लिए महंत ने हरिहर काका के रहने और खाने-पीने की व्यवस्था ठाकुरबारी में ही कर दी | महंत ने उनकी सेवा के लिए दो सेवकों का भी इंतजाम का दिया |  इधर शाम को जब काका के भाई घर लौटे तब उन्हें इस बात का पता चला | उन्होंने पत्नियों को खूब बुरा-भला कहा और काका को वापस लाने ठाकुरबारी चल दिए | भाइयों ने काका से माफ़ी माँगी और समझा-बुझा कर घर वापस ले आए |   घर पहुँचते ही भाइयों की पत्नियों ने काका से माफ़ी माँगी | उस दिन से वे सब काका की सेवा में लग गईं | काका जो भी माँगते वो चीज़ उनके सामने हाज़िर हो जाती | </a:t>
            </a:r>
            <a:endParaRPr sz="2100" b="1" i="0" u="none" strike="noStrike" cap="none" dirty="0">
              <a:solidFill>
                <a:srgbClr val="0000FF"/>
              </a:solidFill>
              <a:latin typeface="Laila SemiBold" pitchFamily="2" charset="0"/>
              <a:ea typeface="Calibri"/>
              <a:cs typeface="Laila SemiBold" pitchFamily="2" charset="0"/>
              <a:sym typeface="Calibri"/>
            </a:endParaRPr>
          </a:p>
        </p:txBody>
      </p:sp>
      <p:pic>
        <p:nvPicPr>
          <p:cNvPr id="175" name="Google Shape;175;p12"/>
          <p:cNvPicPr preferRelativeResize="0"/>
          <p:nvPr/>
        </p:nvPicPr>
        <p:blipFill rotWithShape="1">
          <a:blip r:embed="rId4">
            <a:alphaModFix/>
          </a:blip>
          <a:srcRect/>
          <a:stretch/>
        </p:blipFill>
        <p:spPr>
          <a:xfrm>
            <a:off x="227309" y="2798834"/>
            <a:ext cx="4101775" cy="2821755"/>
          </a:xfrm>
          <a:prstGeom prst="roundRect">
            <a:avLst>
              <a:gd name="adj" fmla="val 8594"/>
            </a:avLst>
          </a:prstGeom>
          <a:solidFill>
            <a:srgbClr val="ECECEC"/>
          </a:solidFill>
          <a:ln w="12700">
            <a:solidFill>
              <a:schemeClr val="tx1"/>
            </a:solidFill>
          </a:ln>
          <a:effectLst>
            <a:reflection stA="38000" endPos="28000" dist="5000" dir="5400000" sy="-100000" algn="bl" rotWithShape="0"/>
          </a:effectLst>
        </p:spPr>
      </p:pic>
      <p:pic>
        <p:nvPicPr>
          <p:cNvPr id="176" name="Google Shape;176;p12"/>
          <p:cNvPicPr preferRelativeResize="0"/>
          <p:nvPr/>
        </p:nvPicPr>
        <p:blipFill rotWithShape="1">
          <a:blip r:embed="rId5">
            <a:alphaModFix/>
          </a:blip>
          <a:srcRect/>
          <a:stretch/>
        </p:blipFill>
        <p:spPr>
          <a:xfrm>
            <a:off x="4572000" y="2798834"/>
            <a:ext cx="4419600" cy="2862646"/>
          </a:xfrm>
          <a:prstGeom prst="roundRect">
            <a:avLst>
              <a:gd name="adj" fmla="val 8594"/>
            </a:avLst>
          </a:prstGeom>
          <a:solidFill>
            <a:srgbClr val="ECECEC"/>
          </a:solidFill>
          <a:ln w="12700">
            <a:solidFill>
              <a:schemeClr val="tx1"/>
            </a:solidFill>
          </a:ln>
          <a:effectLst>
            <a:reflection stA="38000" endPos="28000" dist="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14:dur="3000">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4"/>
                                        </p:tgtEl>
                                        <p:attrNameLst>
                                          <p:attrName>style.visibility</p:attrName>
                                        </p:attrNameLst>
                                      </p:cBhvr>
                                      <p:to>
                                        <p:strVal val="visible"/>
                                      </p:to>
                                    </p:set>
                                    <p:animEffect transition="in" filter="fade">
                                      <p:cBhvr>
                                        <p:cTn id="7" dur="2000"/>
                                        <p:tgtEl>
                                          <p:spTgt spid="174"/>
                                        </p:tgtEl>
                                      </p:cBhvr>
                                    </p:animEffect>
                                  </p:childTnLst>
                                </p:cTn>
                              </p:par>
                            </p:childTnLst>
                          </p:cTn>
                        </p:par>
                        <p:par>
                          <p:cTn id="8" fill="hold">
                            <p:stCondLst>
                              <p:cond delay="2000"/>
                            </p:stCondLst>
                            <p:childTnLst>
                              <p:par>
                                <p:cTn id="9" presetID="2" presetClass="entr" presetSubtype="4" fill="hold" nodeType="afterEffect">
                                  <p:stCondLst>
                                    <p:cond delay="0"/>
                                  </p:stCondLst>
                                  <p:childTnLst>
                                    <p:set>
                                      <p:cBhvr>
                                        <p:cTn id="10" dur="1" fill="hold">
                                          <p:stCondLst>
                                            <p:cond delay="0"/>
                                          </p:stCondLst>
                                        </p:cTn>
                                        <p:tgtEl>
                                          <p:spTgt spid="175"/>
                                        </p:tgtEl>
                                        <p:attrNameLst>
                                          <p:attrName>style.visibility</p:attrName>
                                        </p:attrNameLst>
                                      </p:cBhvr>
                                      <p:to>
                                        <p:strVal val="visible"/>
                                      </p:to>
                                    </p:set>
                                    <p:anim calcmode="lin" valueType="num">
                                      <p:cBhvr additive="base">
                                        <p:cTn id="11" dur="2000"/>
                                        <p:tgtEl>
                                          <p:spTgt spid="175"/>
                                        </p:tgtEl>
                                        <p:attrNameLst>
                                          <p:attrName>ppt_y</p:attrName>
                                        </p:attrNameLst>
                                      </p:cBhvr>
                                      <p:tavLst>
                                        <p:tav tm="0">
                                          <p:val>
                                            <p:strVal val="#ppt_y+1"/>
                                          </p:val>
                                        </p:tav>
                                        <p:tav tm="100000">
                                          <p:val>
                                            <p:strVal val="#ppt_y"/>
                                          </p:val>
                                        </p:tav>
                                      </p:tavLst>
                                    </p:anim>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176"/>
                                        </p:tgtEl>
                                        <p:attrNameLst>
                                          <p:attrName>style.visibility</p:attrName>
                                        </p:attrNameLst>
                                      </p:cBhvr>
                                      <p:to>
                                        <p:strVal val="visible"/>
                                      </p:to>
                                    </p:set>
                                    <p:animEffect transition="in" filter="fade">
                                      <p:cBhvr>
                                        <p:cTn id="15" dur="2000"/>
                                        <p:tgtEl>
                                          <p:spTgt spid="1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0E0E3"/>
        </a:solidFill>
        <a:effectLst/>
      </p:bgPr>
    </p:bg>
    <p:spTree>
      <p:nvGrpSpPr>
        <p:cNvPr id="1" name="Shape 181"/>
        <p:cNvGrpSpPr/>
        <p:nvPr/>
      </p:nvGrpSpPr>
      <p:grpSpPr>
        <a:xfrm>
          <a:off x="0" y="0"/>
          <a:ext cx="0" cy="0"/>
          <a:chOff x="0" y="0"/>
          <a:chExt cx="0" cy="0"/>
        </a:xfrm>
      </p:grpSpPr>
      <p:sp>
        <p:nvSpPr>
          <p:cNvPr id="182" name="Google Shape;182;g8d2f3aa456_0_0"/>
          <p:cNvSpPr txBox="1"/>
          <p:nvPr/>
        </p:nvSpPr>
        <p:spPr>
          <a:xfrm>
            <a:off x="433944" y="323875"/>
            <a:ext cx="8973519" cy="552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hi-IN" sz="2000" b="1" dirty="0">
                <a:solidFill>
                  <a:srgbClr val="FF0000"/>
                </a:solidFill>
                <a:latin typeface="Laila SemiBold" pitchFamily="2" charset="0"/>
                <a:cs typeface="Laila SemiBold" pitchFamily="2" charset="0"/>
              </a:rPr>
              <a:t>क- ठाकुरबारी के प्रति गांव वालों  के मन में क्या भाव था ?</a:t>
            </a:r>
            <a:endParaRPr sz="2000" b="1" dirty="0">
              <a:solidFill>
                <a:srgbClr val="FF0000"/>
              </a:solidFill>
              <a:latin typeface="Laila SemiBold" pitchFamily="2" charset="0"/>
              <a:cs typeface="Laila SemiBold" pitchFamily="2" charset="0"/>
            </a:endParaRPr>
          </a:p>
          <a:p>
            <a:pPr marL="0" lvl="0" indent="0" algn="l" rtl="0">
              <a:spcBef>
                <a:spcPts val="0"/>
              </a:spcBef>
              <a:spcAft>
                <a:spcPts val="0"/>
              </a:spcAft>
              <a:buNone/>
            </a:pPr>
            <a:endParaRPr sz="2000" b="1" dirty="0">
              <a:latin typeface="Laila SemiBold" pitchFamily="2" charset="0"/>
              <a:cs typeface="Laila SemiBold" pitchFamily="2" charset="0"/>
            </a:endParaRPr>
          </a:p>
          <a:p>
            <a:pPr marL="0" lvl="0" indent="0" algn="l" rtl="0">
              <a:spcBef>
                <a:spcPts val="0"/>
              </a:spcBef>
              <a:spcAft>
                <a:spcPts val="0"/>
              </a:spcAft>
              <a:buNone/>
            </a:pPr>
            <a:r>
              <a:rPr lang="hi-IN" sz="2000" b="1" dirty="0">
                <a:solidFill>
                  <a:srgbClr val="9900FF"/>
                </a:solidFill>
                <a:latin typeface="Laila SemiBold" pitchFamily="2" charset="0"/>
                <a:cs typeface="Laila SemiBold" pitchFamily="2" charset="0"/>
              </a:rPr>
              <a:t>१) अपार श्रद्धा                                     २) घृणा</a:t>
            </a:r>
            <a:endParaRPr sz="2000" b="1" dirty="0">
              <a:solidFill>
                <a:srgbClr val="9900FF"/>
              </a:solidFill>
              <a:latin typeface="Laila SemiBold" pitchFamily="2" charset="0"/>
              <a:cs typeface="Laila SemiBold" pitchFamily="2" charset="0"/>
            </a:endParaRPr>
          </a:p>
          <a:p>
            <a:pPr marL="0" lvl="0" indent="0" algn="l" rtl="0">
              <a:spcBef>
                <a:spcPts val="0"/>
              </a:spcBef>
              <a:spcAft>
                <a:spcPts val="0"/>
              </a:spcAft>
              <a:buNone/>
            </a:pPr>
            <a:endParaRPr sz="2000" b="1" dirty="0">
              <a:solidFill>
                <a:srgbClr val="9900FF"/>
              </a:solidFill>
              <a:latin typeface="Laila SemiBold" pitchFamily="2" charset="0"/>
              <a:cs typeface="Laila SemiBold" pitchFamily="2" charset="0"/>
            </a:endParaRPr>
          </a:p>
          <a:p>
            <a:pPr marL="0" lvl="0" indent="0" algn="l" rtl="0">
              <a:spcBef>
                <a:spcPts val="0"/>
              </a:spcBef>
              <a:spcAft>
                <a:spcPts val="0"/>
              </a:spcAft>
              <a:buNone/>
            </a:pPr>
            <a:r>
              <a:rPr lang="hi-IN" sz="2000" b="1" dirty="0">
                <a:solidFill>
                  <a:srgbClr val="9900FF"/>
                </a:solidFill>
                <a:latin typeface="Laila SemiBold" pitchFamily="2" charset="0"/>
                <a:cs typeface="Laila SemiBold" pitchFamily="2" charset="0"/>
              </a:rPr>
              <a:t>३) नफरत                                            ४) प्रेम</a:t>
            </a:r>
            <a:endParaRPr sz="2000" b="1" dirty="0">
              <a:solidFill>
                <a:srgbClr val="9900FF"/>
              </a:solidFill>
              <a:latin typeface="Laila SemiBold" pitchFamily="2" charset="0"/>
              <a:cs typeface="Laila SemiBold" pitchFamily="2" charset="0"/>
            </a:endParaRPr>
          </a:p>
          <a:p>
            <a:pPr marL="0" lvl="0" indent="0" algn="l" rtl="0">
              <a:spcBef>
                <a:spcPts val="0"/>
              </a:spcBef>
              <a:spcAft>
                <a:spcPts val="0"/>
              </a:spcAft>
              <a:buNone/>
            </a:pPr>
            <a:endParaRPr b="1" dirty="0">
              <a:solidFill>
                <a:srgbClr val="9900FF"/>
              </a:solidFill>
              <a:latin typeface="Laila SemiBold" pitchFamily="2" charset="0"/>
              <a:cs typeface="Laila SemiBold" pitchFamily="2" charset="0"/>
            </a:endParaRPr>
          </a:p>
          <a:p>
            <a:pPr marL="0" lvl="0" indent="0" algn="l" rtl="0">
              <a:spcBef>
                <a:spcPts val="0"/>
              </a:spcBef>
              <a:spcAft>
                <a:spcPts val="0"/>
              </a:spcAft>
              <a:buNone/>
            </a:pPr>
            <a:endParaRPr b="1" dirty="0">
              <a:latin typeface="Laila SemiBold" pitchFamily="2" charset="0"/>
              <a:cs typeface="Laila SemiBold" pitchFamily="2" charset="0"/>
            </a:endParaRPr>
          </a:p>
          <a:p>
            <a:pPr marL="0" lvl="0" indent="0" algn="l" rtl="0">
              <a:spcBef>
                <a:spcPts val="0"/>
              </a:spcBef>
              <a:spcAft>
                <a:spcPts val="0"/>
              </a:spcAft>
              <a:buNone/>
            </a:pPr>
            <a:r>
              <a:rPr lang="hi-IN" sz="2000" b="1" dirty="0">
                <a:solidFill>
                  <a:srgbClr val="FF0000"/>
                </a:solidFill>
                <a:latin typeface="Laila SemiBold" pitchFamily="2" charset="0"/>
                <a:cs typeface="Laila SemiBold" pitchFamily="2" charset="0"/>
              </a:rPr>
              <a:t>ख- ठाकुरबारी के गांव के लोगों ने मंदिर कैसे बनवाया था?</a:t>
            </a:r>
            <a:endParaRPr sz="2000" b="1" dirty="0">
              <a:solidFill>
                <a:srgbClr val="FF0000"/>
              </a:solidFill>
              <a:latin typeface="Laila SemiBold" pitchFamily="2" charset="0"/>
              <a:cs typeface="Laila SemiBold" pitchFamily="2" charset="0"/>
            </a:endParaRPr>
          </a:p>
          <a:p>
            <a:pPr marL="0" lvl="0" indent="0" algn="l" rtl="0">
              <a:spcBef>
                <a:spcPts val="0"/>
              </a:spcBef>
              <a:spcAft>
                <a:spcPts val="0"/>
              </a:spcAft>
              <a:buNone/>
            </a:pPr>
            <a:endParaRPr sz="2000" b="1" dirty="0">
              <a:latin typeface="Laila SemiBold" pitchFamily="2" charset="0"/>
              <a:cs typeface="Laila SemiBold" pitchFamily="2" charset="0"/>
            </a:endParaRPr>
          </a:p>
          <a:p>
            <a:pPr marL="0" lvl="0" indent="0" algn="l" rtl="0">
              <a:spcBef>
                <a:spcPts val="0"/>
              </a:spcBef>
              <a:spcAft>
                <a:spcPts val="0"/>
              </a:spcAft>
              <a:buNone/>
            </a:pPr>
            <a:r>
              <a:rPr lang="hi-IN" sz="2000" b="1" dirty="0">
                <a:solidFill>
                  <a:srgbClr val="9900FF"/>
                </a:solidFill>
                <a:latin typeface="Laila SemiBold" pitchFamily="2" charset="0"/>
                <a:cs typeface="Laila SemiBold" pitchFamily="2" charset="0"/>
              </a:rPr>
              <a:t>१) पैसों  से                                        २) ठाकुर के पैसों से</a:t>
            </a:r>
            <a:endParaRPr sz="2000" b="1" dirty="0">
              <a:solidFill>
                <a:srgbClr val="9900FF"/>
              </a:solidFill>
              <a:latin typeface="Laila SemiBold" pitchFamily="2" charset="0"/>
              <a:cs typeface="Laila SemiBold" pitchFamily="2" charset="0"/>
            </a:endParaRPr>
          </a:p>
          <a:p>
            <a:pPr marL="0" lvl="0" indent="0" algn="l" rtl="0">
              <a:spcBef>
                <a:spcPts val="0"/>
              </a:spcBef>
              <a:spcAft>
                <a:spcPts val="0"/>
              </a:spcAft>
              <a:buNone/>
            </a:pPr>
            <a:endParaRPr sz="2000" b="1" dirty="0">
              <a:solidFill>
                <a:srgbClr val="9900FF"/>
              </a:solidFill>
              <a:latin typeface="Laila SemiBold" pitchFamily="2" charset="0"/>
              <a:cs typeface="Laila SemiBold" pitchFamily="2" charset="0"/>
            </a:endParaRPr>
          </a:p>
          <a:p>
            <a:pPr marL="0" lvl="0" indent="0" algn="l" rtl="0">
              <a:spcBef>
                <a:spcPts val="0"/>
              </a:spcBef>
              <a:spcAft>
                <a:spcPts val="0"/>
              </a:spcAft>
              <a:buNone/>
            </a:pPr>
            <a:r>
              <a:rPr lang="hi-IN" sz="2000" b="1" dirty="0">
                <a:solidFill>
                  <a:srgbClr val="9900FF"/>
                </a:solidFill>
                <a:latin typeface="Laila SemiBold" pitchFamily="2" charset="0"/>
                <a:cs typeface="Laila SemiBold" pitchFamily="2" charset="0"/>
              </a:rPr>
              <a:t>३) चंदा इकठा करके                          ४) इनमें से कोई नहीं</a:t>
            </a:r>
            <a:endParaRPr sz="2000" b="1" dirty="0">
              <a:solidFill>
                <a:srgbClr val="9900FF"/>
              </a:solidFill>
              <a:latin typeface="Laila SemiBold" pitchFamily="2" charset="0"/>
              <a:cs typeface="Laila SemiBold" pitchFamily="2" charset="0"/>
            </a:endParaRPr>
          </a:p>
          <a:p>
            <a:pPr marL="0" lvl="0" indent="0" algn="l" rtl="0">
              <a:spcBef>
                <a:spcPts val="0"/>
              </a:spcBef>
              <a:spcAft>
                <a:spcPts val="0"/>
              </a:spcAft>
              <a:buNone/>
            </a:pPr>
            <a:endParaRPr b="1" dirty="0">
              <a:latin typeface="Laila SemiBold" pitchFamily="2" charset="0"/>
              <a:cs typeface="Laila SemiBold" pitchFamily="2" charset="0"/>
            </a:endParaRPr>
          </a:p>
          <a:p>
            <a:pPr marL="0" lvl="0" indent="0" algn="l" rtl="0">
              <a:spcBef>
                <a:spcPts val="0"/>
              </a:spcBef>
              <a:spcAft>
                <a:spcPts val="0"/>
              </a:spcAft>
              <a:buNone/>
            </a:pPr>
            <a:endParaRPr b="1" dirty="0">
              <a:latin typeface="Laila SemiBold" pitchFamily="2" charset="0"/>
              <a:cs typeface="Laila SemiBold" pitchFamily="2" charset="0"/>
            </a:endParaRPr>
          </a:p>
          <a:p>
            <a:pPr marL="0" lvl="0" indent="0" algn="l" rtl="0">
              <a:spcBef>
                <a:spcPts val="0"/>
              </a:spcBef>
              <a:spcAft>
                <a:spcPts val="0"/>
              </a:spcAft>
              <a:buNone/>
            </a:pPr>
            <a:endParaRPr b="1" dirty="0">
              <a:latin typeface="Laila SemiBold" pitchFamily="2" charset="0"/>
              <a:cs typeface="Laila SemiBold" pitchFamily="2" charset="0"/>
            </a:endParaRPr>
          </a:p>
          <a:p>
            <a:pPr marL="0" lvl="0" indent="0" algn="l" rtl="0">
              <a:spcBef>
                <a:spcPts val="0"/>
              </a:spcBef>
              <a:spcAft>
                <a:spcPts val="0"/>
              </a:spcAft>
              <a:buNone/>
            </a:pPr>
            <a:r>
              <a:rPr lang="hi-IN" sz="2000" b="1" dirty="0">
                <a:solidFill>
                  <a:srgbClr val="FF0000"/>
                </a:solidFill>
                <a:latin typeface="Laila SemiBold" pitchFamily="2" charset="0"/>
                <a:cs typeface="Laila SemiBold" pitchFamily="2" charset="0"/>
              </a:rPr>
              <a:t>ग- गांव के लोग अपनी सफलता का श्रेय किसको देते थे ?</a:t>
            </a:r>
            <a:endParaRPr sz="2000" b="1" dirty="0">
              <a:solidFill>
                <a:srgbClr val="FF0000"/>
              </a:solidFill>
              <a:latin typeface="Laila SemiBold" pitchFamily="2" charset="0"/>
              <a:cs typeface="Laila SemiBold" pitchFamily="2" charset="0"/>
            </a:endParaRPr>
          </a:p>
          <a:p>
            <a:pPr marL="0" lvl="0" indent="0" algn="l" rtl="0">
              <a:spcBef>
                <a:spcPts val="0"/>
              </a:spcBef>
              <a:spcAft>
                <a:spcPts val="0"/>
              </a:spcAft>
              <a:buNone/>
            </a:pPr>
            <a:endParaRPr sz="2000" b="1" dirty="0">
              <a:latin typeface="Laila SemiBold" pitchFamily="2" charset="0"/>
              <a:cs typeface="Laila SemiBold" pitchFamily="2" charset="0"/>
            </a:endParaRPr>
          </a:p>
          <a:p>
            <a:pPr marL="0" lvl="0" indent="0" algn="l" rtl="0">
              <a:spcBef>
                <a:spcPts val="0"/>
              </a:spcBef>
              <a:spcAft>
                <a:spcPts val="0"/>
              </a:spcAft>
              <a:buNone/>
            </a:pPr>
            <a:r>
              <a:rPr lang="hi-IN" sz="2000" b="1" dirty="0">
                <a:solidFill>
                  <a:srgbClr val="9900FF"/>
                </a:solidFill>
                <a:latin typeface="Laila SemiBold" pitchFamily="2" charset="0"/>
                <a:cs typeface="Laila SemiBold" pitchFamily="2" charset="0"/>
              </a:rPr>
              <a:t>१) सरपंच को            २) ठाकुरबारी को      ३) स्वयं को           ४) कोई नहीं</a:t>
            </a:r>
            <a:endParaRPr sz="2000" b="1" dirty="0">
              <a:solidFill>
                <a:srgbClr val="9900FF"/>
              </a:solidFill>
              <a:latin typeface="Laila SemiBold" pitchFamily="2" charset="0"/>
              <a:cs typeface="Laila SemiBold" pitchFamily="2" charset="0"/>
            </a:endParaRPr>
          </a:p>
          <a:p>
            <a:pPr marL="0" lvl="0" indent="0" algn="l" rtl="0">
              <a:spcBef>
                <a:spcPts val="0"/>
              </a:spcBef>
              <a:spcAft>
                <a:spcPts val="0"/>
              </a:spcAft>
              <a:buNone/>
            </a:pPr>
            <a:endParaRPr sz="1200" dirty="0">
              <a:solidFill>
                <a:srgbClr val="9900FF"/>
              </a:solidFill>
              <a:latin typeface="Laila SemiBold" pitchFamily="2" charset="0"/>
              <a:cs typeface="Laila SemiBold" pitchFamily="2" charset="0"/>
            </a:endParaRPr>
          </a:p>
          <a:p>
            <a:pPr marL="0" lvl="0" indent="0" algn="l" rtl="0">
              <a:spcBef>
                <a:spcPts val="0"/>
              </a:spcBef>
              <a:spcAft>
                <a:spcPts val="0"/>
              </a:spcAft>
              <a:buNone/>
            </a:pPr>
            <a:endParaRPr sz="1200" dirty="0">
              <a:latin typeface="Laila SemiBold" pitchFamily="2" charset="0"/>
              <a:cs typeface="Laila SemiBold" pitchFamily="2" charset="0"/>
            </a:endParaRPr>
          </a:p>
          <a:p>
            <a:pPr marL="0" lvl="0" indent="0" algn="l" rtl="0">
              <a:spcBef>
                <a:spcPts val="0"/>
              </a:spcBef>
              <a:spcAft>
                <a:spcPts val="0"/>
              </a:spcAft>
              <a:buNone/>
            </a:pPr>
            <a:endParaRPr sz="1200" dirty="0">
              <a:latin typeface="Laila SemiBold" pitchFamily="2" charset="0"/>
              <a:cs typeface="Laila SemiBold" pitchFamily="2" charset="0"/>
            </a:endParaRPr>
          </a:p>
          <a:p>
            <a:pPr marL="0" lvl="0" indent="0" algn="l" rtl="0">
              <a:spcBef>
                <a:spcPts val="0"/>
              </a:spcBef>
              <a:spcAft>
                <a:spcPts val="0"/>
              </a:spcAft>
              <a:buNone/>
            </a:pPr>
            <a:endParaRPr sz="1200" dirty="0">
              <a:latin typeface="Laila SemiBold" pitchFamily="2" charset="0"/>
              <a:cs typeface="Laila SemiBold" pitchFamily="2"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9D2E9"/>
        </a:solidFill>
        <a:effectLst/>
      </p:bgPr>
    </p:bg>
    <p:spTree>
      <p:nvGrpSpPr>
        <p:cNvPr id="1" name="Shape 187"/>
        <p:cNvGrpSpPr/>
        <p:nvPr/>
      </p:nvGrpSpPr>
      <p:grpSpPr>
        <a:xfrm>
          <a:off x="0" y="0"/>
          <a:ext cx="0" cy="0"/>
          <a:chOff x="0" y="0"/>
          <a:chExt cx="0" cy="0"/>
        </a:xfrm>
      </p:grpSpPr>
      <p:sp>
        <p:nvSpPr>
          <p:cNvPr id="188" name="Google Shape;188;g8d2f3aa456_0_7"/>
          <p:cNvSpPr txBox="1"/>
          <p:nvPr/>
        </p:nvSpPr>
        <p:spPr>
          <a:xfrm>
            <a:off x="333214" y="0"/>
            <a:ext cx="8731286" cy="5077750"/>
          </a:xfrm>
          <a:prstGeom prst="rect">
            <a:avLst/>
          </a:prstGeom>
          <a:solidFill>
            <a:srgbClr val="D9D2E9"/>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600" dirty="0">
              <a:solidFill>
                <a:schemeClr val="dk1"/>
              </a:solidFill>
              <a:latin typeface="Laila SemiBold" pitchFamily="2" charset="0"/>
              <a:cs typeface="Laila SemiBold" pitchFamily="2" charset="0"/>
            </a:endParaRPr>
          </a:p>
          <a:p>
            <a:pPr marL="0" lvl="0" indent="0" algn="l" rtl="0">
              <a:spcBef>
                <a:spcPts val="0"/>
              </a:spcBef>
              <a:spcAft>
                <a:spcPts val="0"/>
              </a:spcAft>
              <a:buNone/>
            </a:pPr>
            <a:r>
              <a:rPr lang="hi-IN" sz="2700" b="1" dirty="0">
                <a:solidFill>
                  <a:srgbClr val="FF0000"/>
                </a:solidFill>
                <a:latin typeface="Laila SemiBold" pitchFamily="2" charset="0"/>
                <a:cs typeface="Laila SemiBold" pitchFamily="2" charset="0"/>
              </a:rPr>
              <a:t>घ- ठाकुरबारी में लोग अपनी श्रद्धा कैसे व्यक्त करते थे ?</a:t>
            </a:r>
            <a:endParaRPr sz="2700" b="1" dirty="0">
              <a:solidFill>
                <a:srgbClr val="FF0000"/>
              </a:solidFill>
              <a:latin typeface="Laila SemiBold" pitchFamily="2" charset="0"/>
              <a:cs typeface="Laila SemiBold" pitchFamily="2" charset="0"/>
            </a:endParaRPr>
          </a:p>
          <a:p>
            <a:pPr marL="0" lvl="0" indent="0" algn="l" rtl="0">
              <a:spcBef>
                <a:spcPts val="0"/>
              </a:spcBef>
              <a:spcAft>
                <a:spcPts val="0"/>
              </a:spcAft>
              <a:buNone/>
            </a:pPr>
            <a:endParaRPr sz="2700" b="1" dirty="0">
              <a:solidFill>
                <a:srgbClr val="FF0000"/>
              </a:solidFill>
              <a:latin typeface="Laila SemiBold" pitchFamily="2" charset="0"/>
              <a:cs typeface="Laila SemiBold" pitchFamily="2" charset="0"/>
            </a:endParaRPr>
          </a:p>
          <a:p>
            <a:pPr marL="0" lvl="0" indent="0" algn="l" rtl="0">
              <a:spcBef>
                <a:spcPts val="0"/>
              </a:spcBef>
              <a:spcAft>
                <a:spcPts val="0"/>
              </a:spcAft>
              <a:buNone/>
            </a:pPr>
            <a:r>
              <a:rPr lang="hi-IN" sz="2700" b="1" dirty="0">
                <a:solidFill>
                  <a:srgbClr val="9900FF"/>
                </a:solidFill>
                <a:latin typeface="Laila SemiBold" pitchFamily="2" charset="0"/>
                <a:cs typeface="Laila SemiBold" pitchFamily="2" charset="0"/>
              </a:rPr>
              <a:t>१) रूपए देकर                          २) जेवर</a:t>
            </a:r>
            <a:endParaRPr sz="2700" b="1" dirty="0">
              <a:solidFill>
                <a:srgbClr val="9900FF"/>
              </a:solidFill>
              <a:latin typeface="Laila SemiBold" pitchFamily="2" charset="0"/>
              <a:cs typeface="Laila SemiBold" pitchFamily="2" charset="0"/>
            </a:endParaRPr>
          </a:p>
          <a:p>
            <a:pPr marL="0" lvl="0" indent="0" algn="l" rtl="0">
              <a:spcBef>
                <a:spcPts val="0"/>
              </a:spcBef>
              <a:spcAft>
                <a:spcPts val="0"/>
              </a:spcAft>
              <a:buNone/>
            </a:pPr>
            <a:endParaRPr sz="2700" b="1" dirty="0">
              <a:solidFill>
                <a:srgbClr val="9900FF"/>
              </a:solidFill>
              <a:latin typeface="Laila SemiBold" pitchFamily="2" charset="0"/>
              <a:cs typeface="Laila SemiBold" pitchFamily="2" charset="0"/>
            </a:endParaRPr>
          </a:p>
          <a:p>
            <a:pPr marL="0" lvl="0" indent="0" algn="l" rtl="0">
              <a:spcBef>
                <a:spcPts val="0"/>
              </a:spcBef>
              <a:spcAft>
                <a:spcPts val="0"/>
              </a:spcAft>
              <a:buNone/>
            </a:pPr>
            <a:r>
              <a:rPr lang="hi-IN" sz="2700" b="1" dirty="0">
                <a:solidFill>
                  <a:srgbClr val="9900FF"/>
                </a:solidFill>
                <a:latin typeface="Laila SemiBold" pitchFamily="2" charset="0"/>
                <a:cs typeface="Laila SemiBold" pitchFamily="2" charset="0"/>
              </a:rPr>
              <a:t>३) सभी                                  ४) अन्न देकर</a:t>
            </a:r>
            <a:endParaRPr sz="2700" b="1" dirty="0">
              <a:solidFill>
                <a:srgbClr val="9900FF"/>
              </a:solidFill>
              <a:latin typeface="Laila SemiBold" pitchFamily="2" charset="0"/>
              <a:cs typeface="Laila SemiBold" pitchFamily="2" charset="0"/>
            </a:endParaRPr>
          </a:p>
          <a:p>
            <a:pPr marL="0" lvl="0" indent="0" algn="l" rtl="0">
              <a:spcBef>
                <a:spcPts val="0"/>
              </a:spcBef>
              <a:spcAft>
                <a:spcPts val="0"/>
              </a:spcAft>
              <a:buNone/>
            </a:pPr>
            <a:endParaRPr sz="2700" b="1" dirty="0">
              <a:latin typeface="Laila SemiBold" pitchFamily="2" charset="0"/>
              <a:cs typeface="Laila SemiBold" pitchFamily="2" charset="0"/>
            </a:endParaRPr>
          </a:p>
          <a:p>
            <a:r>
              <a:rPr lang="hi-IN" sz="2700" b="1" dirty="0">
                <a:solidFill>
                  <a:srgbClr val="FF0000"/>
                </a:solidFill>
                <a:latin typeface="Laila SemiBold" pitchFamily="2" charset="0"/>
                <a:cs typeface="Laila SemiBold" pitchFamily="2" charset="0"/>
              </a:rPr>
              <a:t>ड. </a:t>
            </a:r>
            <a:r>
              <a:rPr lang="hi-IN" sz="2600" dirty="0">
                <a:solidFill>
                  <a:srgbClr val="C00000"/>
                </a:solidFill>
                <a:latin typeface="Laila SemiBold" pitchFamily="2" charset="0"/>
                <a:cs typeface="Laila SemiBold" pitchFamily="2" charset="0"/>
              </a:rPr>
              <a:t>ठाकुरबारी के नाम पर कितने खेत थे ?</a:t>
            </a:r>
            <a:endParaRPr sz="2600" dirty="0">
              <a:solidFill>
                <a:srgbClr val="C00000"/>
              </a:solidFill>
              <a:latin typeface="Laila SemiBold" pitchFamily="2" charset="0"/>
              <a:cs typeface="Laila SemiBold" pitchFamily="2" charset="0"/>
            </a:endParaRPr>
          </a:p>
          <a:p>
            <a:endParaRPr sz="2600" dirty="0">
              <a:solidFill>
                <a:schemeClr val="dk1"/>
              </a:solidFill>
              <a:latin typeface="Laila SemiBold" pitchFamily="2" charset="0"/>
              <a:cs typeface="Laila SemiBold" pitchFamily="2" charset="0"/>
            </a:endParaRPr>
          </a:p>
          <a:p>
            <a:pPr marL="0" lvl="0" indent="0" algn="l" rtl="0">
              <a:lnSpc>
                <a:spcPct val="133333"/>
              </a:lnSpc>
              <a:spcBef>
                <a:spcPts val="0"/>
              </a:spcBef>
              <a:spcAft>
                <a:spcPts val="0"/>
              </a:spcAft>
              <a:buNone/>
            </a:pPr>
            <a:r>
              <a:rPr lang="hi-IN" sz="2700" b="1" dirty="0">
                <a:solidFill>
                  <a:srgbClr val="9900FF"/>
                </a:solidFill>
                <a:latin typeface="Laila SemiBold" pitchFamily="2" charset="0"/>
                <a:cs typeface="Laila SemiBold" pitchFamily="2" charset="0"/>
              </a:rPr>
              <a:t>१) १० बीघे                                    </a:t>
            </a:r>
            <a:r>
              <a:rPr lang="en-US" sz="2700" b="1" dirty="0">
                <a:solidFill>
                  <a:srgbClr val="9900FF"/>
                </a:solidFill>
                <a:latin typeface="Laila SemiBold" pitchFamily="2" charset="0"/>
                <a:cs typeface="Laila SemiBold" pitchFamily="2" charset="0"/>
              </a:rPr>
              <a:t>          </a:t>
            </a:r>
            <a:r>
              <a:rPr lang="hi-IN" sz="2700" b="1" dirty="0">
                <a:solidFill>
                  <a:srgbClr val="9900FF"/>
                </a:solidFill>
                <a:latin typeface="Laila SemiBold" pitchFamily="2" charset="0"/>
                <a:cs typeface="Laila SemiBold" pitchFamily="2" charset="0"/>
              </a:rPr>
              <a:t>  २) २० बीघे</a:t>
            </a:r>
            <a:endParaRPr sz="2700" b="1" dirty="0">
              <a:solidFill>
                <a:srgbClr val="9900FF"/>
              </a:solidFill>
              <a:latin typeface="Laila SemiBold" pitchFamily="2" charset="0"/>
              <a:cs typeface="Laila SemiBold" pitchFamily="2" charset="0"/>
            </a:endParaRPr>
          </a:p>
          <a:p>
            <a:pPr marL="0" lvl="0" indent="0" algn="l" rtl="0">
              <a:lnSpc>
                <a:spcPct val="133333"/>
              </a:lnSpc>
              <a:spcBef>
                <a:spcPts val="600"/>
              </a:spcBef>
              <a:spcAft>
                <a:spcPts val="0"/>
              </a:spcAft>
              <a:buNone/>
            </a:pPr>
            <a:r>
              <a:rPr lang="hi-IN" sz="2700" b="1" dirty="0">
                <a:solidFill>
                  <a:srgbClr val="9900FF"/>
                </a:solidFill>
                <a:latin typeface="Laila SemiBold" pitchFamily="2" charset="0"/>
                <a:cs typeface="Laila SemiBold" pitchFamily="2" charset="0"/>
              </a:rPr>
              <a:t>३) ३० बीघे                                                ४) २ बीघे</a:t>
            </a:r>
            <a:endParaRPr sz="2700" b="1" dirty="0">
              <a:solidFill>
                <a:srgbClr val="9900FF"/>
              </a:solidFill>
              <a:latin typeface="Laila SemiBold" pitchFamily="2" charset="0"/>
              <a:cs typeface="Laila SemiBold" pitchFamily="2" charset="0"/>
            </a:endParaRPr>
          </a:p>
          <a:p>
            <a:pPr marL="0" lvl="0" indent="0" algn="l" rtl="0">
              <a:spcBef>
                <a:spcPts val="600"/>
              </a:spcBef>
              <a:spcAft>
                <a:spcPts val="0"/>
              </a:spcAft>
              <a:buNone/>
            </a:pPr>
            <a:endParaRPr sz="1100" dirty="0">
              <a:solidFill>
                <a:schemeClr val="dk1"/>
              </a:solidFill>
              <a:latin typeface="Laila SemiBold" pitchFamily="2" charset="0"/>
              <a:cs typeface="Laila SemiBold" pitchFamily="2"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3"/>
        <p:cNvGrpSpPr/>
        <p:nvPr/>
      </p:nvGrpSpPr>
      <p:grpSpPr>
        <a:xfrm>
          <a:off x="0" y="0"/>
          <a:ext cx="0" cy="0"/>
          <a:chOff x="0" y="0"/>
          <a:chExt cx="0" cy="0"/>
        </a:xfrm>
      </p:grpSpPr>
      <p:sp>
        <p:nvSpPr>
          <p:cNvPr id="194" name="Google Shape;194;p13"/>
          <p:cNvSpPr/>
          <p:nvPr/>
        </p:nvSpPr>
        <p:spPr>
          <a:xfrm>
            <a:off x="759416" y="190501"/>
            <a:ext cx="8155983" cy="21697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hi-IN" sz="2700" b="1" i="0" u="none" strike="noStrike" cap="none" dirty="0">
                <a:solidFill>
                  <a:srgbClr val="0000FF"/>
                </a:solidFill>
                <a:latin typeface="Laila SemiBold" pitchFamily="2" charset="0"/>
                <a:ea typeface="Calibri"/>
                <a:cs typeface="Laila SemiBold" pitchFamily="2" charset="0"/>
                <a:sym typeface="Calibri"/>
              </a:rPr>
              <a:t>गाँव वाले भी हरिहर काका की घटना से अनजान नहीं थे | जितने मुँह उतनी बातें | गाँव के लोग दो वर्गों में बँट चुके थे | एक वर्ग के लोग चाहते थे कि काका अपनी ज़मीन ठाकुरबारी के नाम लिख दे तो दूसरा वर्ग, जिसमें हरिहर जैसे आदमी और औरत पल रहे थे, इसके खिलाफ़ था |   </a:t>
            </a:r>
            <a:endParaRPr sz="2700" b="1" i="0" u="none" strike="noStrike" cap="none" dirty="0">
              <a:solidFill>
                <a:srgbClr val="0000FF"/>
              </a:solidFill>
              <a:latin typeface="Laila SemiBold" pitchFamily="2" charset="0"/>
              <a:ea typeface="Calibri"/>
              <a:cs typeface="Laila SemiBold" pitchFamily="2" charset="0"/>
              <a:sym typeface="Calibri"/>
            </a:endParaRPr>
          </a:p>
        </p:txBody>
      </p:sp>
      <p:pic>
        <p:nvPicPr>
          <p:cNvPr id="195" name="Google Shape;195;p13"/>
          <p:cNvPicPr preferRelativeResize="0"/>
          <p:nvPr/>
        </p:nvPicPr>
        <p:blipFill rotWithShape="1">
          <a:blip r:embed="rId4">
            <a:alphaModFix/>
          </a:blip>
          <a:srcRect/>
          <a:stretch/>
        </p:blipFill>
        <p:spPr>
          <a:xfrm>
            <a:off x="0" y="2318750"/>
            <a:ext cx="9144000" cy="3396250"/>
          </a:xfrm>
          <a:prstGeom prst="roundRect">
            <a:avLst>
              <a:gd name="adj" fmla="val 8594"/>
            </a:avLst>
          </a:prstGeom>
          <a:solidFill>
            <a:srgbClr val="FFFFFF">
              <a:shade val="85000"/>
            </a:srgbClr>
          </a:solidFill>
          <a:ln>
            <a:solidFill>
              <a:schemeClr val="tx1"/>
            </a:solidFill>
          </a:ln>
          <a:effectLst>
            <a:reflection blurRad="12700" stA="38000" endPos="28000" dist="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14:dur="3000">
        <p14:doors dir="ver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4"/>
                                        </p:tgtEl>
                                        <p:attrNameLst>
                                          <p:attrName>style.visibility</p:attrName>
                                        </p:attrNameLst>
                                      </p:cBhvr>
                                      <p:to>
                                        <p:strVal val="visible"/>
                                      </p:to>
                                    </p:set>
                                    <p:animEffect transition="in" filter="fade">
                                      <p:cBhvr>
                                        <p:cTn id="7" dur="2000"/>
                                        <p:tgtEl>
                                          <p:spTgt spid="194"/>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195"/>
                                        </p:tgtEl>
                                        <p:attrNameLst>
                                          <p:attrName>style.visibility</p:attrName>
                                        </p:attrNameLst>
                                      </p:cBhvr>
                                      <p:to>
                                        <p:strVal val="visible"/>
                                      </p:to>
                                    </p:set>
                                    <p:animEffect transition="in" filter="fade">
                                      <p:cBhvr>
                                        <p:cTn id="11" dur="2000"/>
                                        <p:tgtEl>
                                          <p:spTgt spid="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0"/>
        <p:cNvGrpSpPr/>
        <p:nvPr/>
      </p:nvGrpSpPr>
      <p:grpSpPr>
        <a:xfrm>
          <a:off x="0" y="0"/>
          <a:ext cx="0" cy="0"/>
          <a:chOff x="0" y="0"/>
          <a:chExt cx="0" cy="0"/>
        </a:xfrm>
      </p:grpSpPr>
      <p:sp>
        <p:nvSpPr>
          <p:cNvPr id="201" name="Google Shape;201;p14"/>
          <p:cNvSpPr/>
          <p:nvPr/>
        </p:nvSpPr>
        <p:spPr>
          <a:xfrm>
            <a:off x="152400" y="190500"/>
            <a:ext cx="8839200" cy="26776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hi-IN" sz="1800" b="0" i="0" u="none" strike="noStrike" cap="none" dirty="0">
                <a:solidFill>
                  <a:schemeClr val="dk1"/>
                </a:solidFill>
                <a:latin typeface="Laila SemiBold" pitchFamily="2" charset="0"/>
                <a:ea typeface="Calibri"/>
                <a:cs typeface="Laila SemiBold" pitchFamily="2" charset="0"/>
                <a:sym typeface="Calibri"/>
              </a:rPr>
              <a:t> </a:t>
            </a:r>
            <a:r>
              <a:rPr lang="hi-IN" sz="2100" b="1" i="0" u="none" strike="noStrike" cap="none" dirty="0">
                <a:solidFill>
                  <a:srgbClr val="0000FF"/>
                </a:solidFill>
                <a:latin typeface="Laila SemiBold" pitchFamily="2" charset="0"/>
                <a:ea typeface="Calibri"/>
                <a:cs typeface="Laila SemiBold" pitchFamily="2" charset="0"/>
                <a:sym typeface="Calibri"/>
              </a:rPr>
              <a:t>इधर हरिहर काका के भाई भी उनसे निवेदन करने लगे कि वे अपनी ज़मीन उनके नाम लिख दे | इस विषय पर काका ने मुझसे (लेखक) अकेले में बहुत देर तक बात की | आखिर में हमने निर्णय लिया कि जीते जी ज़मीन किसी के भी नाम नहीं करेंगे | चाहे वह अपना भाई हो या महंत | क्योंकि गाँव में अनेक लोग ऐसे थे जिन्होंने जीते जी अपनी जायदाद अपने बेटे या भाई के नाम लिख दी और अब उनकी हालत कुत्ते जैसी हो गई थी | अनपढ़ होते हुए भी काका ने परिस्थितयों को समझते हुए यह निर्णय लिया कि वे जीते जी अपनी ज़मीन किसी के नाम नहीं करेंगे | अपने भाइयों को भी समझा दिया कि मेरे मरने के बाद अपने आप ज़मीन तुम्हारी हो जाएगी, लिखवाने की क्या ज़रुरत ? </a:t>
            </a:r>
            <a:endParaRPr sz="2100" b="1" i="0" u="none" strike="noStrike" cap="none" dirty="0">
              <a:solidFill>
                <a:srgbClr val="0000FF"/>
              </a:solidFill>
              <a:latin typeface="Laila SemiBold" pitchFamily="2" charset="0"/>
              <a:ea typeface="Calibri"/>
              <a:cs typeface="Laila SemiBold" pitchFamily="2" charset="0"/>
              <a:sym typeface="Calibri"/>
            </a:endParaRPr>
          </a:p>
        </p:txBody>
      </p:sp>
      <p:pic>
        <p:nvPicPr>
          <p:cNvPr id="202" name="Google Shape;202;p14"/>
          <p:cNvPicPr preferRelativeResize="0"/>
          <p:nvPr/>
        </p:nvPicPr>
        <p:blipFill rotWithShape="1">
          <a:blip r:embed="rId4">
            <a:alphaModFix/>
          </a:blip>
          <a:srcRect/>
          <a:stretch/>
        </p:blipFill>
        <p:spPr>
          <a:xfrm>
            <a:off x="228601" y="3013562"/>
            <a:ext cx="3876675" cy="2510937"/>
          </a:xfrm>
          <a:prstGeom prst="rect">
            <a:avLst/>
          </a:prstGeom>
          <a:noFill/>
          <a:ln>
            <a:noFill/>
          </a:ln>
          <a:effectLst>
            <a:reflection stA="30000" endPos="30000" dist="5000" dir="5400000" fadeDir="5400012" sy="-100000" algn="bl" rotWithShape="0"/>
          </a:effectLst>
        </p:spPr>
      </p:pic>
      <p:pic>
        <p:nvPicPr>
          <p:cNvPr id="203" name="Google Shape;203;p14"/>
          <p:cNvPicPr preferRelativeResize="0"/>
          <p:nvPr/>
        </p:nvPicPr>
        <p:blipFill rotWithShape="1">
          <a:blip r:embed="rId5">
            <a:alphaModFix/>
          </a:blip>
          <a:srcRect/>
          <a:stretch/>
        </p:blipFill>
        <p:spPr>
          <a:xfrm>
            <a:off x="4257675" y="2766188"/>
            <a:ext cx="4733926" cy="285750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3000">
        <p14:flip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2"/>
                                        </p:tgtEl>
                                        <p:attrNameLst>
                                          <p:attrName>style.visibility</p:attrName>
                                        </p:attrNameLst>
                                      </p:cBhvr>
                                      <p:to>
                                        <p:strVal val="visible"/>
                                      </p:to>
                                    </p:set>
                                    <p:animEffect transition="in" filter="fade">
                                      <p:cBhvr>
                                        <p:cTn id="7" dur="2000"/>
                                        <p:tgtEl>
                                          <p:spTgt spid="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8"/>
        <p:cNvGrpSpPr/>
        <p:nvPr/>
      </p:nvGrpSpPr>
      <p:grpSpPr>
        <a:xfrm>
          <a:off x="0" y="0"/>
          <a:ext cx="0" cy="0"/>
          <a:chOff x="0" y="0"/>
          <a:chExt cx="0" cy="0"/>
        </a:xfrm>
      </p:grpSpPr>
      <p:sp>
        <p:nvSpPr>
          <p:cNvPr id="209" name="Google Shape;209;p15"/>
          <p:cNvSpPr/>
          <p:nvPr/>
        </p:nvSpPr>
        <p:spPr>
          <a:xfrm>
            <a:off x="152400" y="127000"/>
            <a:ext cx="8763000" cy="26776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hi-IN" sz="2800" b="1" i="0" u="none" strike="noStrike" cap="none" dirty="0">
                <a:solidFill>
                  <a:srgbClr val="0000FF"/>
                </a:solidFill>
                <a:latin typeface="Laila SemiBold" pitchFamily="2" charset="0"/>
                <a:ea typeface="Calibri"/>
                <a:cs typeface="Laila SemiBold" pitchFamily="2" charset="0"/>
                <a:sym typeface="Calibri"/>
              </a:rPr>
              <a:t>महंत ने काका की ज़मीन हथियाने के लिए ठाकुरबारी के लोगों के साथ मिलकर काका के घर हमला कर उनका अपहरण कर लिया | एक ओर महंत कुछ सादे और लिखे हुए कागज़ों पर काका के अंगूठे के निशान ज़बरदस्ती लेने की कोशिश कर रहा था तो दूसरी ओर काका के भाई उन्हें ढूँढते हुए पुलिस जीप के साथ सुबह ठाकुरबारी पहुँच गए </a:t>
            </a:r>
            <a:r>
              <a:rPr lang="hi-IN" sz="1600" b="1" i="0" u="none" strike="noStrike" cap="none" dirty="0">
                <a:solidFill>
                  <a:srgbClr val="0000FF"/>
                </a:solidFill>
                <a:latin typeface="Laila SemiBold" pitchFamily="2" charset="0"/>
                <a:ea typeface="Calibri"/>
                <a:cs typeface="Laila SemiBold" pitchFamily="2" charset="0"/>
                <a:sym typeface="Calibri"/>
              </a:rPr>
              <a:t>|</a:t>
            </a:r>
            <a:r>
              <a:rPr lang="hi-IN" sz="2200" b="1" i="0" u="none" strike="noStrike" cap="none" dirty="0">
                <a:solidFill>
                  <a:srgbClr val="0000FF"/>
                </a:solidFill>
                <a:latin typeface="Laila SemiBold" pitchFamily="2" charset="0"/>
                <a:ea typeface="Calibri"/>
                <a:cs typeface="Laila SemiBold" pitchFamily="2" charset="0"/>
                <a:sym typeface="Calibri"/>
              </a:rPr>
              <a:t>   </a:t>
            </a:r>
            <a:endParaRPr sz="1800" b="1" i="0" u="none" strike="noStrike" cap="none" dirty="0">
              <a:solidFill>
                <a:srgbClr val="0000FF"/>
              </a:solidFill>
              <a:latin typeface="Laila SemiBold" pitchFamily="2" charset="0"/>
              <a:cs typeface="Laila SemiBold" pitchFamily="2" charset="0"/>
            </a:endParaRPr>
          </a:p>
        </p:txBody>
      </p:sp>
      <p:pic>
        <p:nvPicPr>
          <p:cNvPr id="210" name="Google Shape;210;p15"/>
          <p:cNvPicPr preferRelativeResize="0"/>
          <p:nvPr/>
        </p:nvPicPr>
        <p:blipFill rotWithShape="1">
          <a:blip r:embed="rId4">
            <a:alphaModFix/>
          </a:blip>
          <a:srcRect/>
          <a:stretch/>
        </p:blipFill>
        <p:spPr>
          <a:xfrm>
            <a:off x="0" y="2958771"/>
            <a:ext cx="5105400" cy="2608750"/>
          </a:xfrm>
          <a:prstGeom prst="roundRect">
            <a:avLst>
              <a:gd name="adj" fmla="val 8594"/>
            </a:avLst>
          </a:prstGeom>
          <a:solidFill>
            <a:srgbClr val="ECECEC"/>
          </a:solidFill>
          <a:ln>
            <a:noFill/>
          </a:ln>
          <a:effectLst>
            <a:reflection stA="38000" endPos="28000" dist="5000" dir="5400000" sy="-100000" algn="bl" rotWithShape="0"/>
          </a:effectLst>
        </p:spPr>
      </p:pic>
      <p:pic>
        <p:nvPicPr>
          <p:cNvPr id="211" name="Google Shape;211;p15"/>
          <p:cNvPicPr preferRelativeResize="0"/>
          <p:nvPr/>
        </p:nvPicPr>
        <p:blipFill rotWithShape="1">
          <a:blip r:embed="rId5">
            <a:alphaModFix/>
          </a:blip>
          <a:srcRect/>
          <a:stretch/>
        </p:blipFill>
        <p:spPr>
          <a:xfrm>
            <a:off x="5405100" y="2857501"/>
            <a:ext cx="3510300" cy="2608750"/>
          </a:xfrm>
          <a:prstGeom prst="roundRect">
            <a:avLst>
              <a:gd name="adj" fmla="val 8594"/>
            </a:avLst>
          </a:prstGeom>
          <a:solidFill>
            <a:srgbClr val="ECECEC"/>
          </a:solidFill>
          <a:ln>
            <a:noFill/>
          </a:ln>
          <a:effectLst>
            <a:reflection stA="38000" endPos="28000" dist="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14:dur="30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9"/>
                                        </p:tgtEl>
                                        <p:attrNameLst>
                                          <p:attrName>style.visibility</p:attrName>
                                        </p:attrNameLst>
                                      </p:cBhvr>
                                      <p:to>
                                        <p:strVal val="visible"/>
                                      </p:to>
                                    </p:set>
                                    <p:animEffect transition="in" filter="fade">
                                      <p:cBhvr>
                                        <p:cTn id="7" dur="2000"/>
                                        <p:tgtEl>
                                          <p:spTgt spid="209"/>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210"/>
                                        </p:tgtEl>
                                        <p:attrNameLst>
                                          <p:attrName>style.visibility</p:attrName>
                                        </p:attrNameLst>
                                      </p:cBhvr>
                                      <p:to>
                                        <p:strVal val="visible"/>
                                      </p:to>
                                    </p:set>
                                    <p:animEffect transition="in" filter="fade">
                                      <p:cBhvr>
                                        <p:cTn id="11" dur="2000"/>
                                        <p:tgtEl>
                                          <p:spTgt spid="210"/>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211"/>
                                        </p:tgtEl>
                                        <p:attrNameLst>
                                          <p:attrName>style.visibility</p:attrName>
                                        </p:attrNameLst>
                                      </p:cBhvr>
                                      <p:to>
                                        <p:strVal val="visible"/>
                                      </p:to>
                                    </p:set>
                                    <p:animEffect transition="in" filter="fade">
                                      <p:cBhvr>
                                        <p:cTn id="15" dur="2000"/>
                                        <p:tgtEl>
                                          <p:spTgt spid="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6"/>
        <p:cNvGrpSpPr/>
        <p:nvPr/>
      </p:nvGrpSpPr>
      <p:grpSpPr>
        <a:xfrm>
          <a:off x="0" y="0"/>
          <a:ext cx="0" cy="0"/>
          <a:chOff x="0" y="0"/>
          <a:chExt cx="0" cy="0"/>
        </a:xfrm>
      </p:grpSpPr>
      <p:sp>
        <p:nvSpPr>
          <p:cNvPr id="217" name="Google Shape;217;p16"/>
          <p:cNvSpPr/>
          <p:nvPr/>
        </p:nvSpPr>
        <p:spPr>
          <a:xfrm>
            <a:off x="304800" y="190500"/>
            <a:ext cx="8610600" cy="240061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hi-IN" sz="2500" b="1" i="0" u="none" strike="noStrike" cap="none" dirty="0">
                <a:solidFill>
                  <a:srgbClr val="0000FF"/>
                </a:solidFill>
                <a:latin typeface="Laila SemiBold" pitchFamily="2" charset="0"/>
                <a:ea typeface="Calibri"/>
                <a:cs typeface="Laila SemiBold" pitchFamily="2" charset="0"/>
                <a:sym typeface="Calibri"/>
              </a:rPr>
              <a:t>पुलिस ने ठाकुरबारी को चारों तरफ से घेर लिया और तलाशी लेने लगे | बहुत देर तक खोज-बीन करने के बाद उन्हें एक बंद कमरे में काका बहुत बुरी दशा में मिले | उनके हाथ-पाँव बंधे हुए थे, मुँह में कपड़ा बाँध दिया गया था | काका ने पुलिस को महंत और ठाकुर बारी के लोगों की सारी सच्चाई बताई कि कैसे उन लोगों ने जबरन कागज़ों पर उनके अँगूठे के निशान लिए .... आदि | काका फिर अपने भाइयों के साथ रहने लगे |</a:t>
            </a:r>
            <a:endParaRPr sz="2500" b="1" i="0" u="none" strike="noStrike" cap="none" dirty="0">
              <a:solidFill>
                <a:srgbClr val="0000FF"/>
              </a:solidFill>
              <a:latin typeface="Laila SemiBold" pitchFamily="2" charset="0"/>
              <a:ea typeface="Calibri"/>
              <a:cs typeface="Laila SemiBold" pitchFamily="2" charset="0"/>
              <a:sym typeface="Calibri"/>
            </a:endParaRPr>
          </a:p>
        </p:txBody>
      </p:sp>
      <p:pic>
        <p:nvPicPr>
          <p:cNvPr id="218" name="Google Shape;218;p16"/>
          <p:cNvPicPr preferRelativeResize="0"/>
          <p:nvPr/>
        </p:nvPicPr>
        <p:blipFill rotWithShape="1">
          <a:blip r:embed="rId4">
            <a:alphaModFix/>
          </a:blip>
          <a:srcRect/>
          <a:stretch/>
        </p:blipFill>
        <p:spPr>
          <a:xfrm>
            <a:off x="152400" y="2593604"/>
            <a:ext cx="5120700" cy="3121500"/>
          </a:xfrm>
          <a:prstGeom prst="round2DiagRect">
            <a:avLst>
              <a:gd name="adj1" fmla="val 16667"/>
              <a:gd name="adj2" fmla="val 0"/>
            </a:avLst>
          </a:prstGeom>
          <a:noFill/>
          <a:ln>
            <a:noFill/>
          </a:ln>
          <a:effectLst>
            <a:outerShdw blurRad="225425" dist="50800" dir="5220000" algn="ctr">
              <a:srgbClr val="000000">
                <a:alpha val="32549"/>
              </a:srgbClr>
            </a:outerShdw>
          </a:effectLst>
        </p:spPr>
      </p:pic>
      <p:pic>
        <p:nvPicPr>
          <p:cNvPr id="219" name="Google Shape;219;p16"/>
          <p:cNvPicPr preferRelativeResize="0"/>
          <p:nvPr/>
        </p:nvPicPr>
        <p:blipFill rotWithShape="1">
          <a:blip r:embed="rId5">
            <a:alphaModFix/>
          </a:blip>
          <a:srcRect/>
          <a:stretch/>
        </p:blipFill>
        <p:spPr>
          <a:xfrm>
            <a:off x="4721550" y="2593500"/>
            <a:ext cx="4327350" cy="3121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3000">
        <p:push dir="r"/>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7"/>
                                        </p:tgtEl>
                                        <p:attrNameLst>
                                          <p:attrName>style.visibility</p:attrName>
                                        </p:attrNameLst>
                                      </p:cBhvr>
                                      <p:to>
                                        <p:strVal val="visible"/>
                                      </p:to>
                                    </p:set>
                                    <p:animEffect transition="in" filter="fade">
                                      <p:cBhvr>
                                        <p:cTn id="7" dur="2000"/>
                                        <p:tgtEl>
                                          <p:spTgt spid="217"/>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218"/>
                                        </p:tgtEl>
                                        <p:attrNameLst>
                                          <p:attrName>style.visibility</p:attrName>
                                        </p:attrNameLst>
                                      </p:cBhvr>
                                      <p:to>
                                        <p:strVal val="visible"/>
                                      </p:to>
                                    </p:set>
                                    <p:animEffect transition="in" filter="fade">
                                      <p:cBhvr>
                                        <p:cTn id="11" dur="2000"/>
                                        <p:tgtEl>
                                          <p:spTgt spid="218"/>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219"/>
                                        </p:tgtEl>
                                        <p:attrNameLst>
                                          <p:attrName>style.visibility</p:attrName>
                                        </p:attrNameLst>
                                      </p:cBhvr>
                                      <p:to>
                                        <p:strVal val="visible"/>
                                      </p:to>
                                    </p:set>
                                    <p:animEffect transition="in" filter="fade">
                                      <p:cBhvr>
                                        <p:cTn id="15" dur="2000"/>
                                        <p:tgtEl>
                                          <p:spTgt spid="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4" name="Rectangle 3"/>
          <p:cNvSpPr/>
          <p:nvPr/>
        </p:nvSpPr>
        <p:spPr>
          <a:xfrm>
            <a:off x="0" y="0"/>
            <a:ext cx="4664990" cy="5715000"/>
          </a:xfrm>
          <a:prstGeom prst="rect">
            <a:avLst/>
          </a:prstGeom>
          <a:solidFill>
            <a:srgbClr val="C00000"/>
          </a:solidFill>
          <a:ln>
            <a:noFill/>
          </a:ln>
          <a:effectLst>
            <a:glow rad="101600">
              <a:schemeClr val="accent4">
                <a:satMod val="175000"/>
                <a:alpha val="40000"/>
              </a:schemeClr>
            </a:glow>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p:cNvSpPr/>
          <p:nvPr/>
        </p:nvSpPr>
        <p:spPr>
          <a:xfrm>
            <a:off x="1542082" y="-108488"/>
            <a:ext cx="1611824" cy="449452"/>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Google Shape;90;p1"/>
          <p:cNvSpPr/>
          <p:nvPr/>
        </p:nvSpPr>
        <p:spPr>
          <a:xfrm>
            <a:off x="65869" y="-22295"/>
            <a:ext cx="4599122" cy="86173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hi-IN" sz="2500" b="0" i="0" u="none" strike="noStrike" cap="none" dirty="0" smtClean="0">
                <a:ln>
                  <a:solidFill>
                    <a:srgbClr val="C00000"/>
                  </a:solidFill>
                </a:ln>
                <a:solidFill>
                  <a:srgbClr val="C00000"/>
                </a:solidFill>
                <a:latin typeface="Laila SemiBold" pitchFamily="2" charset="0"/>
                <a:ea typeface="Calibri"/>
                <a:cs typeface="Laila SemiBold" pitchFamily="2" charset="0"/>
                <a:sym typeface="Calibri"/>
              </a:rPr>
              <a:t>लेखक </a:t>
            </a:r>
            <a:endParaRPr lang="en-US" sz="2500" b="0" i="0" u="none" strike="noStrike" cap="none" dirty="0" smtClean="0">
              <a:ln>
                <a:solidFill>
                  <a:srgbClr val="C00000"/>
                </a:solidFill>
              </a:ln>
              <a:solidFill>
                <a:srgbClr val="C00000"/>
              </a:solidFill>
              <a:latin typeface="Laila SemiBold" pitchFamily="2" charset="0"/>
              <a:ea typeface="Calibri"/>
              <a:cs typeface="Laila SemiBold" pitchFamily="2" charset="0"/>
              <a:sym typeface="Calibri"/>
            </a:endParaRPr>
          </a:p>
          <a:p>
            <a:pPr marL="0" marR="0" lvl="0" indent="0" algn="ctr" rtl="0">
              <a:lnSpc>
                <a:spcPct val="100000"/>
              </a:lnSpc>
              <a:spcBef>
                <a:spcPts val="0"/>
              </a:spcBef>
              <a:spcAft>
                <a:spcPts val="0"/>
              </a:spcAft>
              <a:buClr>
                <a:srgbClr val="000000"/>
              </a:buClr>
              <a:buSzPts val="4400"/>
              <a:buFont typeface="Arial"/>
              <a:buNone/>
            </a:pPr>
            <a:r>
              <a:rPr lang="hi-IN" sz="2500" b="0" i="0" u="none" strike="noStrike" cap="none" dirty="0" smtClean="0">
                <a:ln>
                  <a:solidFill>
                    <a:srgbClr val="C00000"/>
                  </a:solidFill>
                </a:ln>
                <a:solidFill>
                  <a:srgbClr val="C00000"/>
                </a:solidFill>
                <a:latin typeface="Laila SemiBold" pitchFamily="2" charset="0"/>
                <a:ea typeface="Calibri"/>
                <a:cs typeface="Laila SemiBold" pitchFamily="2" charset="0"/>
                <a:sym typeface="Calibri"/>
              </a:rPr>
              <a:t>श्री </a:t>
            </a:r>
            <a:r>
              <a:rPr lang="hi-IN" sz="2500" b="0" i="0" u="none" strike="noStrike" cap="none" dirty="0">
                <a:ln>
                  <a:solidFill>
                    <a:srgbClr val="C00000"/>
                  </a:solidFill>
                </a:ln>
                <a:solidFill>
                  <a:srgbClr val="C00000"/>
                </a:solidFill>
                <a:latin typeface="Laila SemiBold" pitchFamily="2" charset="0"/>
                <a:ea typeface="Calibri"/>
                <a:cs typeface="Laila SemiBold" pitchFamily="2" charset="0"/>
                <a:sym typeface="Calibri"/>
              </a:rPr>
              <a:t>मिथिलेश्वर </a:t>
            </a:r>
            <a:endParaRPr sz="2500" b="0" i="0" u="none" strike="noStrike" cap="none" dirty="0">
              <a:ln>
                <a:solidFill>
                  <a:srgbClr val="C00000"/>
                </a:solidFill>
              </a:ln>
              <a:solidFill>
                <a:srgbClr val="C00000"/>
              </a:solidFill>
              <a:latin typeface="Laila SemiBold" pitchFamily="2" charset="0"/>
              <a:ea typeface="Calibri"/>
              <a:cs typeface="Laila SemiBold" pitchFamily="2" charset="0"/>
              <a:sym typeface="Calibri"/>
            </a:endParaRPr>
          </a:p>
        </p:txBody>
      </p:sp>
      <p:pic>
        <p:nvPicPr>
          <p:cNvPr id="91" name="Google Shape;91;p1"/>
          <p:cNvPicPr preferRelativeResize="0"/>
          <p:nvPr/>
        </p:nvPicPr>
        <p:blipFill rotWithShape="1">
          <a:blip r:embed="rId3">
            <a:extLst>
              <a:ext uri="{28A0092B-C50C-407E-A947-70E740481C1C}">
                <a14:useLocalDpi xmlns:a14="http://schemas.microsoft.com/office/drawing/2010/main" val="0"/>
              </a:ext>
            </a:extLst>
          </a:blip>
          <a:srcRect l="7875" t="28746" r="7334"/>
          <a:stretch/>
        </p:blipFill>
        <p:spPr>
          <a:xfrm>
            <a:off x="4688238" y="-1"/>
            <a:ext cx="4417017" cy="4455763"/>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cxnSp>
        <p:nvCxnSpPr>
          <p:cNvPr id="3" name="Straight Connector 2"/>
          <p:cNvCxnSpPr/>
          <p:nvPr/>
        </p:nvCxnSpPr>
        <p:spPr>
          <a:xfrm>
            <a:off x="0" y="774926"/>
            <a:ext cx="466499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aphicFrame>
        <p:nvGraphicFramePr>
          <p:cNvPr id="5" name="Table 4"/>
          <p:cNvGraphicFramePr>
            <a:graphicFrameLocks noGrp="1"/>
          </p:cNvGraphicFramePr>
          <p:nvPr>
            <p:extLst>
              <p:ext uri="{D42A27DB-BD31-4B8C-83A1-F6EECF244321}">
                <p14:modId xmlns:p14="http://schemas.microsoft.com/office/powerpoint/2010/main" val="3339112674"/>
              </p:ext>
            </p:extLst>
          </p:nvPr>
        </p:nvGraphicFramePr>
        <p:xfrm>
          <a:off x="65869" y="839437"/>
          <a:ext cx="4490633" cy="4829969"/>
        </p:xfrm>
        <a:graphic>
          <a:graphicData uri="http://schemas.openxmlformats.org/drawingml/2006/table">
            <a:tbl>
              <a:tblPr/>
              <a:tblGrid>
                <a:gridCol w="1087045">
                  <a:extLst>
                    <a:ext uri="{9D8B030D-6E8A-4147-A177-3AD203B41FA5}">
                      <a16:colId xmlns:a16="http://schemas.microsoft.com/office/drawing/2014/main" val="20000"/>
                    </a:ext>
                  </a:extLst>
                </a:gridCol>
                <a:gridCol w="3403588">
                  <a:extLst>
                    <a:ext uri="{9D8B030D-6E8A-4147-A177-3AD203B41FA5}">
                      <a16:colId xmlns:a16="http://schemas.microsoft.com/office/drawing/2014/main" val="20001"/>
                    </a:ext>
                  </a:extLst>
                </a:gridCol>
              </a:tblGrid>
              <a:tr h="283375">
                <a:tc>
                  <a:txBody>
                    <a:bodyPr/>
                    <a:lstStyle/>
                    <a:p>
                      <a:pPr fontAlgn="t"/>
                      <a:r>
                        <a:rPr lang="hi-IN" sz="1500" dirty="0">
                          <a:effectLst/>
                          <a:latin typeface="Laila SemiBold" pitchFamily="2" charset="0"/>
                          <a:cs typeface="Laila SemiBold" pitchFamily="2" charset="0"/>
                        </a:rPr>
                        <a:t>नाम </a:t>
                      </a:r>
                    </a:p>
                  </a:txBody>
                  <a:tcPr marL="63931" marR="63931" marT="31965" marB="31965" anchor="ctr">
                    <a:lnL>
                      <a:noFill/>
                    </a:lnL>
                    <a:lnR>
                      <a:noFill/>
                    </a:lnR>
                    <a:lnT>
                      <a:noFill/>
                    </a:lnT>
                    <a:lnB>
                      <a:noFill/>
                    </a:lnB>
                    <a:solidFill>
                      <a:srgbClr val="F0F0F0"/>
                    </a:solidFill>
                  </a:tcPr>
                </a:tc>
                <a:tc>
                  <a:txBody>
                    <a:bodyPr/>
                    <a:lstStyle/>
                    <a:p>
                      <a:pPr fontAlgn="t"/>
                      <a:r>
                        <a:rPr lang="hi-IN" sz="1500">
                          <a:effectLst/>
                          <a:latin typeface="Laila SemiBold" pitchFamily="2" charset="0"/>
                          <a:cs typeface="Laila SemiBold" pitchFamily="2" charset="0"/>
                        </a:rPr>
                        <a:t>मिथिलेश्वर (</a:t>
                      </a:r>
                      <a:r>
                        <a:rPr lang="en-US" sz="1500">
                          <a:effectLst/>
                          <a:latin typeface="Laila SemiBold" pitchFamily="2" charset="0"/>
                          <a:cs typeface="Laila SemiBold" pitchFamily="2" charset="0"/>
                        </a:rPr>
                        <a:t>Mithileshwar)</a:t>
                      </a:r>
                    </a:p>
                  </a:txBody>
                  <a:tcPr marL="63931" marR="63931" marT="31965" marB="31965" anchor="ctr">
                    <a:lnL>
                      <a:noFill/>
                    </a:lnL>
                    <a:lnR>
                      <a:noFill/>
                    </a:lnR>
                    <a:lnT>
                      <a:noFill/>
                    </a:lnT>
                    <a:lnB>
                      <a:noFill/>
                    </a:lnB>
                    <a:solidFill>
                      <a:srgbClr val="F0F0F0"/>
                    </a:solidFill>
                  </a:tcPr>
                </a:tc>
                <a:extLst>
                  <a:ext uri="{0D108BD9-81ED-4DB2-BD59-A6C34878D82A}">
                    <a16:rowId xmlns:a16="http://schemas.microsoft.com/office/drawing/2014/main" val="10000"/>
                  </a:ext>
                </a:extLst>
              </a:tr>
              <a:tr h="283375">
                <a:tc>
                  <a:txBody>
                    <a:bodyPr/>
                    <a:lstStyle/>
                    <a:p>
                      <a:pPr fontAlgn="t"/>
                      <a:r>
                        <a:rPr lang="hi-IN" sz="1500" dirty="0">
                          <a:effectLst/>
                          <a:latin typeface="Laila SemiBold" pitchFamily="2" charset="0"/>
                          <a:cs typeface="Laila SemiBold" pitchFamily="2" charset="0"/>
                        </a:rPr>
                        <a:t>जन्म </a:t>
                      </a:r>
                    </a:p>
                  </a:txBody>
                  <a:tcPr marL="63931" marR="63931" marT="31965" marB="31965" anchor="ctr">
                    <a:lnL>
                      <a:noFill/>
                    </a:lnL>
                    <a:lnR>
                      <a:noFill/>
                    </a:lnR>
                    <a:lnT>
                      <a:noFill/>
                    </a:lnT>
                    <a:lnB>
                      <a:noFill/>
                    </a:lnB>
                    <a:solidFill>
                      <a:srgbClr val="FFFFFF"/>
                    </a:solidFill>
                  </a:tcPr>
                </a:tc>
                <a:tc>
                  <a:txBody>
                    <a:bodyPr/>
                    <a:lstStyle/>
                    <a:p>
                      <a:pPr fontAlgn="t"/>
                      <a:r>
                        <a:rPr lang="hi-IN" sz="1500" dirty="0">
                          <a:effectLst/>
                          <a:latin typeface="Laila SemiBold" pitchFamily="2" charset="0"/>
                          <a:cs typeface="Laila SemiBold" pitchFamily="2" charset="0"/>
                        </a:rPr>
                        <a:t>31 दिसंबर, 1950 </a:t>
                      </a:r>
                    </a:p>
                  </a:txBody>
                  <a:tcPr marL="63931" marR="63931" marT="31965" marB="31965" anchor="ctr">
                    <a:lnL>
                      <a:noFill/>
                    </a:lnL>
                    <a:lnR>
                      <a:noFill/>
                    </a:lnR>
                    <a:lnT>
                      <a:noFill/>
                    </a:lnT>
                    <a:lnB>
                      <a:noFill/>
                    </a:lnB>
                    <a:solidFill>
                      <a:srgbClr val="FFFFFF"/>
                    </a:solidFill>
                  </a:tcPr>
                </a:tc>
                <a:extLst>
                  <a:ext uri="{0D108BD9-81ED-4DB2-BD59-A6C34878D82A}">
                    <a16:rowId xmlns:a16="http://schemas.microsoft.com/office/drawing/2014/main" val="10001"/>
                  </a:ext>
                </a:extLst>
              </a:tr>
              <a:tr h="394905">
                <a:tc>
                  <a:txBody>
                    <a:bodyPr/>
                    <a:lstStyle/>
                    <a:p>
                      <a:pPr fontAlgn="t"/>
                      <a:r>
                        <a:rPr lang="hi-IN" sz="1500">
                          <a:effectLst/>
                          <a:latin typeface="Laila SemiBold" pitchFamily="2" charset="0"/>
                          <a:cs typeface="Laila SemiBold" pitchFamily="2" charset="0"/>
                        </a:rPr>
                        <a:t>जन्म स्थान </a:t>
                      </a:r>
                    </a:p>
                  </a:txBody>
                  <a:tcPr marL="63931" marR="63931" marT="31965" marB="31965" anchor="ctr">
                    <a:lnL>
                      <a:noFill/>
                    </a:lnL>
                    <a:lnR>
                      <a:noFill/>
                    </a:lnR>
                    <a:lnT>
                      <a:noFill/>
                    </a:lnT>
                    <a:lnB>
                      <a:noFill/>
                    </a:lnB>
                    <a:solidFill>
                      <a:srgbClr val="F0F0F0"/>
                    </a:solidFill>
                  </a:tcPr>
                </a:tc>
                <a:tc>
                  <a:txBody>
                    <a:bodyPr/>
                    <a:lstStyle/>
                    <a:p>
                      <a:pPr fontAlgn="t"/>
                      <a:r>
                        <a:rPr lang="hi-IN" sz="1500" dirty="0">
                          <a:effectLst/>
                          <a:latin typeface="Laila SemiBold" pitchFamily="2" charset="0"/>
                          <a:cs typeface="Laila SemiBold" pitchFamily="2" charset="0"/>
                        </a:rPr>
                        <a:t>बैसाडीह गांव, भोजपुर जिला, बिहार </a:t>
                      </a:r>
                    </a:p>
                  </a:txBody>
                  <a:tcPr marL="63931" marR="63931" marT="31965" marB="31965" anchor="ctr">
                    <a:lnL>
                      <a:noFill/>
                    </a:lnL>
                    <a:lnR>
                      <a:noFill/>
                    </a:lnR>
                    <a:lnT>
                      <a:noFill/>
                    </a:lnT>
                    <a:lnB>
                      <a:noFill/>
                    </a:lnB>
                    <a:solidFill>
                      <a:srgbClr val="F0F0F0"/>
                    </a:solidFill>
                  </a:tcPr>
                </a:tc>
                <a:extLst>
                  <a:ext uri="{0D108BD9-81ED-4DB2-BD59-A6C34878D82A}">
                    <a16:rowId xmlns:a16="http://schemas.microsoft.com/office/drawing/2014/main" val="10002"/>
                  </a:ext>
                </a:extLst>
              </a:tr>
              <a:tr h="283375">
                <a:tc>
                  <a:txBody>
                    <a:bodyPr/>
                    <a:lstStyle/>
                    <a:p>
                      <a:pPr fontAlgn="t"/>
                      <a:r>
                        <a:rPr lang="hi-IN" sz="1500">
                          <a:effectLst/>
                          <a:latin typeface="Laila SemiBold" pitchFamily="2" charset="0"/>
                          <a:cs typeface="Laila SemiBold" pitchFamily="2" charset="0"/>
                        </a:rPr>
                        <a:t>शिक्षा </a:t>
                      </a:r>
                    </a:p>
                  </a:txBody>
                  <a:tcPr marL="63931" marR="63931" marT="31965" marB="31965" anchor="ctr">
                    <a:lnL>
                      <a:noFill/>
                    </a:lnL>
                    <a:lnR>
                      <a:noFill/>
                    </a:lnR>
                    <a:lnT>
                      <a:noFill/>
                    </a:lnT>
                    <a:lnB>
                      <a:noFill/>
                    </a:lnB>
                    <a:solidFill>
                      <a:srgbClr val="FFFFFF"/>
                    </a:solidFill>
                  </a:tcPr>
                </a:tc>
                <a:tc>
                  <a:txBody>
                    <a:bodyPr/>
                    <a:lstStyle/>
                    <a:p>
                      <a:pPr fontAlgn="t"/>
                      <a:r>
                        <a:rPr lang="hi-IN" sz="1500" dirty="0">
                          <a:effectLst/>
                          <a:latin typeface="Laila SemiBold" pitchFamily="2" charset="0"/>
                          <a:cs typeface="Laila SemiBold" pitchFamily="2" charset="0"/>
                        </a:rPr>
                        <a:t>एम.ए. पीएचडी </a:t>
                      </a:r>
                    </a:p>
                  </a:txBody>
                  <a:tcPr marL="63931" marR="63931" marT="31965" marB="31965" anchor="ctr">
                    <a:lnL>
                      <a:noFill/>
                    </a:lnL>
                    <a:lnR>
                      <a:noFill/>
                    </a:lnR>
                    <a:lnT>
                      <a:noFill/>
                    </a:lnT>
                    <a:lnB>
                      <a:noFill/>
                    </a:lnB>
                    <a:solidFill>
                      <a:srgbClr val="FFFFFF"/>
                    </a:solidFill>
                  </a:tcPr>
                </a:tc>
                <a:extLst>
                  <a:ext uri="{0D108BD9-81ED-4DB2-BD59-A6C34878D82A}">
                    <a16:rowId xmlns:a16="http://schemas.microsoft.com/office/drawing/2014/main" val="10003"/>
                  </a:ext>
                </a:extLst>
              </a:tr>
              <a:tr h="283375">
                <a:tc>
                  <a:txBody>
                    <a:bodyPr/>
                    <a:lstStyle/>
                    <a:p>
                      <a:pPr fontAlgn="t"/>
                      <a:r>
                        <a:rPr lang="hi-IN" sz="1500" dirty="0">
                          <a:effectLst/>
                          <a:latin typeface="Laila SemiBold" pitchFamily="2" charset="0"/>
                          <a:cs typeface="Laila SemiBold" pitchFamily="2" charset="0"/>
                        </a:rPr>
                        <a:t>पेशा </a:t>
                      </a:r>
                    </a:p>
                  </a:txBody>
                  <a:tcPr marL="63931" marR="63931" marT="31965" marB="31965" anchor="ctr">
                    <a:lnL>
                      <a:noFill/>
                    </a:lnL>
                    <a:lnR>
                      <a:noFill/>
                    </a:lnR>
                    <a:lnT>
                      <a:noFill/>
                    </a:lnT>
                    <a:lnB>
                      <a:noFill/>
                    </a:lnB>
                    <a:solidFill>
                      <a:srgbClr val="F0F0F0"/>
                    </a:solidFill>
                  </a:tcPr>
                </a:tc>
                <a:tc>
                  <a:txBody>
                    <a:bodyPr/>
                    <a:lstStyle/>
                    <a:p>
                      <a:pPr fontAlgn="t"/>
                      <a:r>
                        <a:rPr lang="hi-IN" sz="1500">
                          <a:effectLst/>
                          <a:latin typeface="Laila SemiBold" pitchFamily="2" charset="0"/>
                          <a:cs typeface="Laila SemiBold" pitchFamily="2" charset="0"/>
                        </a:rPr>
                        <a:t>प्रोफ़ेसर, साहित्यकार </a:t>
                      </a:r>
                    </a:p>
                  </a:txBody>
                  <a:tcPr marL="63931" marR="63931" marT="31965" marB="31965" anchor="ctr">
                    <a:lnL>
                      <a:noFill/>
                    </a:lnL>
                    <a:lnR>
                      <a:noFill/>
                    </a:lnR>
                    <a:lnT>
                      <a:noFill/>
                    </a:lnT>
                    <a:lnB>
                      <a:noFill/>
                    </a:lnB>
                    <a:solidFill>
                      <a:srgbClr val="F0F0F0"/>
                    </a:solidFill>
                  </a:tcPr>
                </a:tc>
                <a:extLst>
                  <a:ext uri="{0D108BD9-81ED-4DB2-BD59-A6C34878D82A}">
                    <a16:rowId xmlns:a16="http://schemas.microsoft.com/office/drawing/2014/main" val="10004"/>
                  </a:ext>
                </a:extLst>
              </a:tr>
              <a:tr h="283375">
                <a:tc>
                  <a:txBody>
                    <a:bodyPr/>
                    <a:lstStyle/>
                    <a:p>
                      <a:pPr fontAlgn="t"/>
                      <a:r>
                        <a:rPr lang="hi-IN" sz="1500">
                          <a:effectLst/>
                          <a:latin typeface="Laila SemiBold" pitchFamily="2" charset="0"/>
                          <a:cs typeface="Laila SemiBold" pitchFamily="2" charset="0"/>
                        </a:rPr>
                        <a:t>भाषा </a:t>
                      </a:r>
                    </a:p>
                  </a:txBody>
                  <a:tcPr marL="63931" marR="63931" marT="31965" marB="31965" anchor="ctr">
                    <a:lnL>
                      <a:noFill/>
                    </a:lnL>
                    <a:lnR>
                      <a:noFill/>
                    </a:lnR>
                    <a:lnT>
                      <a:noFill/>
                    </a:lnT>
                    <a:lnB>
                      <a:noFill/>
                    </a:lnB>
                    <a:solidFill>
                      <a:srgbClr val="FFFFFF"/>
                    </a:solidFill>
                  </a:tcPr>
                </a:tc>
                <a:tc>
                  <a:txBody>
                    <a:bodyPr/>
                    <a:lstStyle/>
                    <a:p>
                      <a:pPr fontAlgn="t"/>
                      <a:r>
                        <a:rPr lang="hi-IN" sz="1500">
                          <a:effectLst/>
                          <a:latin typeface="Laila SemiBold" pitchFamily="2" charset="0"/>
                          <a:cs typeface="Laila SemiBold" pitchFamily="2" charset="0"/>
                        </a:rPr>
                        <a:t>हिंदी </a:t>
                      </a:r>
                    </a:p>
                  </a:txBody>
                  <a:tcPr marL="63931" marR="63931" marT="31965" marB="31965" anchor="ctr">
                    <a:lnL>
                      <a:noFill/>
                    </a:lnL>
                    <a:lnR>
                      <a:noFill/>
                    </a:lnR>
                    <a:lnT>
                      <a:noFill/>
                    </a:lnT>
                    <a:lnB>
                      <a:noFill/>
                    </a:lnB>
                    <a:solidFill>
                      <a:srgbClr val="FFFFFF"/>
                    </a:solidFill>
                  </a:tcPr>
                </a:tc>
                <a:extLst>
                  <a:ext uri="{0D108BD9-81ED-4DB2-BD59-A6C34878D82A}">
                    <a16:rowId xmlns:a16="http://schemas.microsoft.com/office/drawing/2014/main" val="10005"/>
                  </a:ext>
                </a:extLst>
              </a:tr>
              <a:tr h="507887">
                <a:tc>
                  <a:txBody>
                    <a:bodyPr/>
                    <a:lstStyle/>
                    <a:p>
                      <a:pPr fontAlgn="t"/>
                      <a:r>
                        <a:rPr lang="hi-IN" sz="1500">
                          <a:effectLst/>
                          <a:latin typeface="Laila SemiBold" pitchFamily="2" charset="0"/>
                          <a:cs typeface="Laila SemiBold" pitchFamily="2" charset="0"/>
                        </a:rPr>
                        <a:t>विधाएँ </a:t>
                      </a:r>
                    </a:p>
                  </a:txBody>
                  <a:tcPr marL="63931" marR="63931" marT="31965" marB="31965" anchor="ctr">
                    <a:lnL>
                      <a:noFill/>
                    </a:lnL>
                    <a:lnR>
                      <a:noFill/>
                    </a:lnR>
                    <a:lnT>
                      <a:noFill/>
                    </a:lnT>
                    <a:lnB>
                      <a:noFill/>
                    </a:lnB>
                    <a:solidFill>
                      <a:srgbClr val="F0F0F0"/>
                    </a:solidFill>
                  </a:tcPr>
                </a:tc>
                <a:tc>
                  <a:txBody>
                    <a:bodyPr/>
                    <a:lstStyle/>
                    <a:p>
                      <a:pPr fontAlgn="t"/>
                      <a:r>
                        <a:rPr lang="hi-IN" sz="1500">
                          <a:effectLst/>
                          <a:latin typeface="Laila SemiBold" pitchFamily="2" charset="0"/>
                          <a:cs typeface="Laila SemiBold" pitchFamily="2" charset="0"/>
                        </a:rPr>
                        <a:t>कहानी, उपन्यास, आत्‍मकथा, लोक साहित्य व विचार साहित्य</a:t>
                      </a:r>
                    </a:p>
                  </a:txBody>
                  <a:tcPr marL="63931" marR="63931" marT="31965" marB="31965" anchor="ctr">
                    <a:lnL>
                      <a:noFill/>
                    </a:lnL>
                    <a:lnR>
                      <a:noFill/>
                    </a:lnR>
                    <a:lnT>
                      <a:noFill/>
                    </a:lnT>
                    <a:lnB>
                      <a:noFill/>
                    </a:lnB>
                    <a:solidFill>
                      <a:srgbClr val="F0F0F0"/>
                    </a:solidFill>
                  </a:tcPr>
                </a:tc>
                <a:extLst>
                  <a:ext uri="{0D108BD9-81ED-4DB2-BD59-A6C34878D82A}">
                    <a16:rowId xmlns:a16="http://schemas.microsoft.com/office/drawing/2014/main" val="10006"/>
                  </a:ext>
                </a:extLst>
              </a:tr>
              <a:tr h="507887">
                <a:tc>
                  <a:txBody>
                    <a:bodyPr/>
                    <a:lstStyle/>
                    <a:p>
                      <a:pPr fontAlgn="t"/>
                      <a:r>
                        <a:rPr lang="hi-IN" sz="1500">
                          <a:effectLst/>
                          <a:latin typeface="Laila SemiBold" pitchFamily="2" charset="0"/>
                          <a:cs typeface="Laila SemiBold" pitchFamily="2" charset="0"/>
                        </a:rPr>
                        <a:t>साहित्य काल </a:t>
                      </a:r>
                    </a:p>
                  </a:txBody>
                  <a:tcPr marL="63931" marR="63931" marT="31965" marB="31965" anchor="ctr">
                    <a:lnL>
                      <a:noFill/>
                    </a:lnL>
                    <a:lnR>
                      <a:noFill/>
                    </a:lnR>
                    <a:lnT>
                      <a:noFill/>
                    </a:lnT>
                    <a:lnB>
                      <a:noFill/>
                    </a:lnB>
                    <a:solidFill>
                      <a:srgbClr val="FFFFFF"/>
                    </a:solidFill>
                  </a:tcPr>
                </a:tc>
                <a:tc>
                  <a:txBody>
                    <a:bodyPr/>
                    <a:lstStyle/>
                    <a:p>
                      <a:pPr fontAlgn="t"/>
                      <a:r>
                        <a:rPr lang="hi-IN" sz="1500">
                          <a:effectLst/>
                          <a:latin typeface="Laila SemiBold" pitchFamily="2" charset="0"/>
                          <a:cs typeface="Laila SemiBold" pitchFamily="2" charset="0"/>
                        </a:rPr>
                        <a:t>आधुनिक </a:t>
                      </a:r>
                    </a:p>
                  </a:txBody>
                  <a:tcPr marL="63931" marR="63931" marT="31965" marB="31965" anchor="ctr">
                    <a:lnL>
                      <a:noFill/>
                    </a:lnL>
                    <a:lnR>
                      <a:noFill/>
                    </a:lnR>
                    <a:lnT>
                      <a:noFill/>
                    </a:lnT>
                    <a:lnB>
                      <a:noFill/>
                    </a:lnB>
                    <a:solidFill>
                      <a:srgbClr val="FFFFFF"/>
                    </a:solidFill>
                  </a:tcPr>
                </a:tc>
                <a:extLst>
                  <a:ext uri="{0D108BD9-81ED-4DB2-BD59-A6C34878D82A}">
                    <a16:rowId xmlns:a16="http://schemas.microsoft.com/office/drawing/2014/main" val="10007"/>
                  </a:ext>
                </a:extLst>
              </a:tr>
              <a:tr h="1210998">
                <a:tc>
                  <a:txBody>
                    <a:bodyPr/>
                    <a:lstStyle/>
                    <a:p>
                      <a:pPr fontAlgn="t"/>
                      <a:r>
                        <a:rPr lang="hi-IN" sz="1500">
                          <a:effectLst/>
                          <a:latin typeface="Laila SemiBold" pitchFamily="2" charset="0"/>
                          <a:cs typeface="Laila SemiBold" pitchFamily="2" charset="0"/>
                        </a:rPr>
                        <a:t>मुख्य रचनाएँ </a:t>
                      </a:r>
                    </a:p>
                  </a:txBody>
                  <a:tcPr marL="63931" marR="63931" marT="31965" marB="31965" anchor="ctr">
                    <a:lnL>
                      <a:noFill/>
                    </a:lnL>
                    <a:lnR>
                      <a:noFill/>
                    </a:lnR>
                    <a:lnT>
                      <a:noFill/>
                    </a:lnT>
                    <a:lnB>
                      <a:noFill/>
                    </a:lnB>
                    <a:solidFill>
                      <a:srgbClr val="F0F0F0"/>
                    </a:solidFill>
                  </a:tcPr>
                </a:tc>
                <a:tc>
                  <a:txBody>
                    <a:bodyPr/>
                    <a:lstStyle/>
                    <a:p>
                      <a:pPr fontAlgn="t"/>
                      <a:r>
                        <a:rPr lang="hi-IN" sz="1500">
                          <a:effectLst/>
                          <a:latin typeface="Laila SemiBold" pitchFamily="2" charset="0"/>
                          <a:cs typeface="Laila SemiBold" pitchFamily="2" charset="0"/>
                        </a:rPr>
                        <a:t>‘बाबूजी’, ‘बंद रास्तों के बीच’, ‘मेघना का निर्णय’,‘हरिहर काका’ (कहानी संग्रह) ‘झुनिया’, ‘युद्धस्थल’, ‘प्रेम न बाड़ी ऊपजै’ और ‘माटी कहे कुम्हार से’ (उपन्यास) ‘पानी बीच मीन पियासी’ (आत्मकथा)</a:t>
                      </a:r>
                    </a:p>
                  </a:txBody>
                  <a:tcPr marL="63931" marR="63931" marT="31965" marB="31965" anchor="ctr">
                    <a:lnL>
                      <a:noFill/>
                    </a:lnL>
                    <a:lnR>
                      <a:noFill/>
                    </a:lnR>
                    <a:lnT>
                      <a:noFill/>
                    </a:lnT>
                    <a:lnB>
                      <a:noFill/>
                    </a:lnB>
                    <a:solidFill>
                      <a:srgbClr val="F0F0F0"/>
                    </a:solidFill>
                  </a:tcPr>
                </a:tc>
                <a:extLst>
                  <a:ext uri="{0D108BD9-81ED-4DB2-BD59-A6C34878D82A}">
                    <a16:rowId xmlns:a16="http://schemas.microsoft.com/office/drawing/2014/main" val="10008"/>
                  </a:ext>
                </a:extLst>
              </a:tr>
              <a:tr h="732399">
                <a:tc>
                  <a:txBody>
                    <a:bodyPr/>
                    <a:lstStyle/>
                    <a:p>
                      <a:pPr fontAlgn="t"/>
                      <a:r>
                        <a:rPr lang="hi-IN" sz="1500" dirty="0">
                          <a:effectLst/>
                          <a:latin typeface="Laila SemiBold" pitchFamily="2" charset="0"/>
                          <a:cs typeface="Laila SemiBold" pitchFamily="2" charset="0"/>
                        </a:rPr>
                        <a:t>पुरस्कार एवं सम्मान </a:t>
                      </a:r>
                    </a:p>
                  </a:txBody>
                  <a:tcPr marL="63931" marR="63931" marT="31965" marB="31965" anchor="ctr">
                    <a:lnL>
                      <a:noFill/>
                    </a:lnL>
                    <a:lnR>
                      <a:noFill/>
                    </a:lnR>
                    <a:lnT>
                      <a:noFill/>
                    </a:lnT>
                    <a:lnB>
                      <a:noFill/>
                    </a:lnB>
                    <a:solidFill>
                      <a:srgbClr val="FFFFFF"/>
                    </a:solidFill>
                  </a:tcPr>
                </a:tc>
                <a:tc>
                  <a:txBody>
                    <a:bodyPr/>
                    <a:lstStyle/>
                    <a:p>
                      <a:pPr fontAlgn="t"/>
                      <a:r>
                        <a:rPr lang="hi-IN" sz="1500" dirty="0">
                          <a:effectLst/>
                          <a:latin typeface="Laila SemiBold" pitchFamily="2" charset="0"/>
                          <a:cs typeface="Laila SemiBold" pitchFamily="2" charset="0"/>
                        </a:rPr>
                        <a:t>‘अखिल भारतीय मुक्तिबोध पुरस्कार’, ‘सोवियत लैंड नेहरू पुरस्कार’ व ‘अमृत पुरस्कार’ आदि। </a:t>
                      </a:r>
                    </a:p>
                  </a:txBody>
                  <a:tcPr marL="63931" marR="63931" marT="31965" marB="31965" anchor="ctr">
                    <a:lnL>
                      <a:noFill/>
                    </a:lnL>
                    <a:lnR>
                      <a:noFill/>
                    </a:lnR>
                    <a:lnT>
                      <a:noFill/>
                    </a:lnT>
                    <a:lnB>
                      <a:noFill/>
                    </a:lnB>
                    <a:solidFill>
                      <a:srgbClr val="FFFFFF"/>
                    </a:solidFill>
                  </a:tcPr>
                </a:tc>
                <a:extLst>
                  <a:ext uri="{0D108BD9-81ED-4DB2-BD59-A6C34878D82A}">
                    <a16:rowId xmlns:a16="http://schemas.microsoft.com/office/drawing/2014/main" val="10009"/>
                  </a:ext>
                </a:extLst>
              </a:tr>
            </a:tbl>
          </a:graphicData>
        </a:graphic>
      </p:graphicFrame>
      <p:sp>
        <p:nvSpPr>
          <p:cNvPr id="6" name="Rectangle 5"/>
          <p:cNvSpPr/>
          <p:nvPr/>
        </p:nvSpPr>
        <p:spPr>
          <a:xfrm>
            <a:off x="5205261" y="4718389"/>
            <a:ext cx="3126177" cy="769441"/>
          </a:xfrm>
          <a:prstGeom prst="rect">
            <a:avLst/>
          </a:prstGeom>
        </p:spPr>
        <p:txBody>
          <a:bodyPr wrap="none">
            <a:spAutoFit/>
          </a:bodyPr>
          <a:lstStyle/>
          <a:p>
            <a:pPr lvl="0" algn="ctr">
              <a:buSzPts val="4400"/>
            </a:pPr>
            <a:r>
              <a:rPr lang="hi-IN" sz="4400" dirty="0">
                <a:ln>
                  <a:solidFill>
                    <a:srgbClr val="C00000"/>
                  </a:solidFill>
                </a:ln>
                <a:solidFill>
                  <a:srgbClr val="C00000"/>
                </a:solidFill>
                <a:latin typeface="Laila SemiBold" pitchFamily="2" charset="0"/>
                <a:ea typeface="Calibri"/>
                <a:cs typeface="Laila SemiBold" pitchFamily="2" charset="0"/>
                <a:sym typeface="Calibri"/>
              </a:rPr>
              <a:t>श्री मिथिलेश्वर </a:t>
            </a:r>
          </a:p>
        </p:txBody>
      </p:sp>
    </p:spTree>
    <p:extLst>
      <p:ext uri="{BB962C8B-B14F-4D97-AF65-F5344CB8AC3E}">
        <p14:creationId xmlns:p14="http://schemas.microsoft.com/office/powerpoint/2010/main" val="3776935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1000"/>
                                        <p:tgtEl>
                                          <p:spTgt spid="91"/>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90"/>
                                        </p:tgtEl>
                                        <p:attrNameLst>
                                          <p:attrName>style.visibility</p:attrName>
                                        </p:attrNameLst>
                                      </p:cBhvr>
                                      <p:to>
                                        <p:strVal val="visible"/>
                                      </p:to>
                                    </p:set>
                                    <p:animEffect transition="in" filter="fade">
                                      <p:cBhvr>
                                        <p:cTn id="11" dur="10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4"/>
        <p:cNvGrpSpPr/>
        <p:nvPr/>
      </p:nvGrpSpPr>
      <p:grpSpPr>
        <a:xfrm>
          <a:off x="0" y="0"/>
          <a:ext cx="0" cy="0"/>
          <a:chOff x="0" y="0"/>
          <a:chExt cx="0" cy="0"/>
        </a:xfrm>
      </p:grpSpPr>
      <p:sp>
        <p:nvSpPr>
          <p:cNvPr id="225" name="Google Shape;225;p17"/>
          <p:cNvSpPr/>
          <p:nvPr/>
        </p:nvSpPr>
        <p:spPr>
          <a:xfrm>
            <a:off x="228600" y="190500"/>
            <a:ext cx="8763000" cy="26776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hi-IN" sz="2400" b="1" i="0" u="none" strike="noStrike" cap="none" dirty="0">
                <a:solidFill>
                  <a:srgbClr val="0000FF"/>
                </a:solidFill>
                <a:latin typeface="Laila SemiBold" pitchFamily="2" charset="0"/>
                <a:ea typeface="Calibri"/>
                <a:cs typeface="Laila SemiBold" pitchFamily="2" charset="0"/>
                <a:sym typeface="Calibri"/>
              </a:rPr>
              <a:t>इस घटना के बाद काका के भाइयों ने भी उन पर दबाव डालना शुरू कर दिया कि ज़मीन उनके नाम कर दी जाय | काका के मना करने पर भाइयों ने भी महंत का रूप धारण कर लिया | उन्होंने हथियार लिए और काका को धमकाया कि कागज़ों पर अँगूठे के निशान लगा दे अन्यथा वे उन्हें मार डालेंगे और किसी को कुछ भी पता नहीं चलेगा | </a:t>
            </a:r>
            <a:endParaRPr sz="2000" b="1" i="0" u="none" strike="noStrike" cap="none" dirty="0">
              <a:solidFill>
                <a:srgbClr val="0000FF"/>
              </a:solidFill>
              <a:latin typeface="Laila SemiBold" pitchFamily="2" charset="0"/>
              <a:cs typeface="Laila SemiBold" pitchFamily="2" charset="0"/>
            </a:endParaRPr>
          </a:p>
          <a:p>
            <a:pPr marL="0" marR="0" lvl="0" indent="0" algn="l" rtl="0">
              <a:lnSpc>
                <a:spcPct val="100000"/>
              </a:lnSpc>
              <a:spcBef>
                <a:spcPts val="0"/>
              </a:spcBef>
              <a:spcAft>
                <a:spcPts val="0"/>
              </a:spcAft>
              <a:buClr>
                <a:srgbClr val="000000"/>
              </a:buClr>
              <a:buSzPts val="1800"/>
              <a:buFont typeface="Arial"/>
              <a:buNone/>
            </a:pPr>
            <a:r>
              <a:rPr lang="hi-IN" sz="2400" b="1" i="0" u="none" strike="noStrike" cap="none" dirty="0">
                <a:solidFill>
                  <a:srgbClr val="0000FF"/>
                </a:solidFill>
                <a:latin typeface="Laila SemiBold" pitchFamily="2" charset="0"/>
                <a:ea typeface="Calibri"/>
                <a:cs typeface="Laila SemiBold" pitchFamily="2" charset="0"/>
                <a:sym typeface="Calibri"/>
              </a:rPr>
              <a:t>  लेकिन अब काका डरने वाले नहीं थे | उन्होंने सोच लिया कि भाई उन्हें मार दे तो ही ठीक होगा लेकिन अपनी ज़मीन जीते जी किसी के नाम नहीं लिखेंगे | </a:t>
            </a:r>
            <a:r>
              <a:rPr lang="hi-IN" sz="1900" b="1" i="0" u="none" strike="noStrike" cap="none" dirty="0">
                <a:solidFill>
                  <a:schemeClr val="dk1"/>
                </a:solidFill>
                <a:latin typeface="Laila SemiBold" pitchFamily="2" charset="0"/>
                <a:ea typeface="Calibri"/>
                <a:cs typeface="Laila SemiBold" pitchFamily="2" charset="0"/>
                <a:sym typeface="Calibri"/>
              </a:rPr>
              <a:t> </a:t>
            </a:r>
            <a:endParaRPr sz="1900" b="1" i="0" u="none" strike="noStrike" cap="none" dirty="0">
              <a:solidFill>
                <a:schemeClr val="dk1"/>
              </a:solidFill>
              <a:latin typeface="Laila SemiBold" pitchFamily="2" charset="0"/>
              <a:ea typeface="Calibri"/>
              <a:cs typeface="Laila SemiBold" pitchFamily="2" charset="0"/>
              <a:sym typeface="Calibri"/>
            </a:endParaRPr>
          </a:p>
        </p:txBody>
      </p:sp>
      <p:pic>
        <p:nvPicPr>
          <p:cNvPr id="226" name="Google Shape;226;p17"/>
          <p:cNvPicPr preferRelativeResize="0"/>
          <p:nvPr/>
        </p:nvPicPr>
        <p:blipFill rotWithShape="1">
          <a:blip r:embed="rId4">
            <a:alphaModFix/>
          </a:blip>
          <a:srcRect/>
          <a:stretch/>
        </p:blipFill>
        <p:spPr>
          <a:xfrm>
            <a:off x="228600" y="2958792"/>
            <a:ext cx="8763000" cy="2502208"/>
          </a:xfrm>
          <a:prstGeom prst="rect">
            <a:avLst/>
          </a:prstGeom>
          <a:noFill/>
          <a:ln w="88900" cap="sq" cmpd="thickThin">
            <a:solidFill>
              <a:srgbClr val="000000"/>
            </a:solidFill>
            <a:prstDash val="solid"/>
            <a:miter lim="800000"/>
            <a:headEnd type="none" w="sm" len="sm"/>
            <a:tailEnd type="none" w="sm" len="sm"/>
          </a:ln>
        </p:spPr>
      </p:pic>
    </p:spTree>
  </p:cSld>
  <p:clrMapOvr>
    <a:masterClrMapping/>
  </p:clrMapOvr>
  <mc:AlternateContent xmlns:mc="http://schemas.openxmlformats.org/markup-compatibility/2006" xmlns:p14="http://schemas.microsoft.com/office/powerpoint/2010/main">
    <mc:Choice Requires="p14">
      <p:transition spd="slow" p14:dur="3000">
        <p:wheel spokes="1"/>
      </p:transition>
    </mc:Choice>
    <mc:Fallback xmlns="">
      <p:transition spd="slow">
        <p:wheel spokes="1"/>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25"/>
                                        </p:tgtEl>
                                        <p:attrNameLst>
                                          <p:attrName>style.visibility</p:attrName>
                                        </p:attrNameLst>
                                      </p:cBhvr>
                                      <p:to>
                                        <p:strVal val="visible"/>
                                      </p:to>
                                    </p:set>
                                    <p:anim calcmode="lin" valueType="num">
                                      <p:cBhvr additive="base">
                                        <p:cTn id="7" dur="2000"/>
                                        <p:tgtEl>
                                          <p:spTgt spid="225"/>
                                        </p:tgtEl>
                                        <p:attrNameLst>
                                          <p:attrName>ppt_y</p:attrName>
                                        </p:attrNameLst>
                                      </p:cBhvr>
                                      <p:tavLst>
                                        <p:tav tm="0">
                                          <p:val>
                                            <p:strVal val="#ppt_y+1"/>
                                          </p:val>
                                        </p:tav>
                                        <p:tav tm="100000">
                                          <p:val>
                                            <p:strVal val="#ppt_y"/>
                                          </p:val>
                                        </p:tav>
                                      </p:tavLst>
                                    </p:anim>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226"/>
                                        </p:tgtEl>
                                        <p:attrNameLst>
                                          <p:attrName>style.visibility</p:attrName>
                                        </p:attrNameLst>
                                      </p:cBhvr>
                                      <p:to>
                                        <p:strVal val="visible"/>
                                      </p:to>
                                    </p:set>
                                    <p:animEffect transition="in" filter="fade">
                                      <p:cBhvr>
                                        <p:cTn id="11" dur="2000"/>
                                        <p:tgtEl>
                                          <p:spTgt spid="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1"/>
        <p:cNvGrpSpPr/>
        <p:nvPr/>
      </p:nvGrpSpPr>
      <p:grpSpPr>
        <a:xfrm>
          <a:off x="0" y="0"/>
          <a:ext cx="0" cy="0"/>
          <a:chOff x="0" y="0"/>
          <a:chExt cx="0" cy="0"/>
        </a:xfrm>
      </p:grpSpPr>
      <p:sp>
        <p:nvSpPr>
          <p:cNvPr id="232" name="Google Shape;232;p18"/>
          <p:cNvSpPr/>
          <p:nvPr/>
        </p:nvSpPr>
        <p:spPr>
          <a:xfrm>
            <a:off x="152400" y="-17854"/>
            <a:ext cx="8839200" cy="26776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hi-IN" sz="2400" b="1" i="0" u="none" strike="noStrike" cap="none" dirty="0">
                <a:solidFill>
                  <a:srgbClr val="0000FF"/>
                </a:solidFill>
                <a:latin typeface="Laila SemiBold" pitchFamily="2" charset="0"/>
                <a:ea typeface="Calibri"/>
                <a:cs typeface="Laila SemiBold" pitchFamily="2" charset="0"/>
                <a:sym typeface="Calibri"/>
              </a:rPr>
              <a:t>धमकाने पर भी जब काका नहीं माने तो भाइयों ने उन्हें पीटना शुरू कर दिया |काका अपने बचाव के लिए ज़ोर-जोर से चिल्लाने लगे | भाइयों ने फ़ौरन उनके मुँह पर कपड़ा बाँध दिया |लेकिन तब तक पड़ोस और गाँव के लोग उनकी आवाज़ सुन चुके थे | महंत तुरंत पुलिस के साथ उनके घर आ गए | </a:t>
            </a:r>
            <a:endParaRPr sz="2000" b="1" i="0" u="none" strike="noStrike" cap="none" dirty="0">
              <a:solidFill>
                <a:srgbClr val="0000FF"/>
              </a:solidFill>
              <a:latin typeface="Laila SemiBold" pitchFamily="2" charset="0"/>
              <a:cs typeface="Laila SemiBold" pitchFamily="2" charset="0"/>
            </a:endParaRPr>
          </a:p>
          <a:p>
            <a:pPr marL="0" marR="0" lvl="0" indent="0" algn="l" rtl="0">
              <a:lnSpc>
                <a:spcPct val="100000"/>
              </a:lnSpc>
              <a:spcBef>
                <a:spcPts val="0"/>
              </a:spcBef>
              <a:spcAft>
                <a:spcPts val="0"/>
              </a:spcAft>
              <a:buClr>
                <a:srgbClr val="000000"/>
              </a:buClr>
              <a:buSzPts val="1800"/>
              <a:buFont typeface="Arial"/>
              <a:buNone/>
            </a:pPr>
            <a:r>
              <a:rPr lang="hi-IN" sz="2400" b="1" i="0" u="none" strike="noStrike" cap="none" dirty="0">
                <a:solidFill>
                  <a:srgbClr val="0000FF"/>
                </a:solidFill>
                <a:latin typeface="Laila SemiBold" pitchFamily="2" charset="0"/>
                <a:ea typeface="Calibri"/>
                <a:cs typeface="Laila SemiBold" pitchFamily="2" charset="0"/>
                <a:sym typeface="Calibri"/>
              </a:rPr>
              <a:t>  पुलिस के आते ही भाई और भतीजे भाग खड़े हुए | पुलिस ने काका को बहुत बुरी दशा में पाया | अगर पुलिस न पहुँचती तो शायद वें काका को जान से मार डालते | </a:t>
            </a:r>
            <a:endParaRPr sz="2400" b="1" i="0" u="none" strike="noStrike" cap="none" dirty="0">
              <a:solidFill>
                <a:srgbClr val="0000FF"/>
              </a:solidFill>
              <a:latin typeface="Laila SemiBold" pitchFamily="2" charset="0"/>
              <a:ea typeface="Calibri"/>
              <a:cs typeface="Laila SemiBold" pitchFamily="2" charset="0"/>
              <a:sym typeface="Calibri"/>
            </a:endParaRPr>
          </a:p>
        </p:txBody>
      </p:sp>
      <p:pic>
        <p:nvPicPr>
          <p:cNvPr id="233" name="Google Shape;233;p18"/>
          <p:cNvPicPr preferRelativeResize="0"/>
          <p:nvPr/>
        </p:nvPicPr>
        <p:blipFill rotWithShape="1">
          <a:blip r:embed="rId4">
            <a:alphaModFix/>
          </a:blip>
          <a:srcRect/>
          <a:stretch/>
        </p:blipFill>
        <p:spPr>
          <a:xfrm>
            <a:off x="152400" y="2857502"/>
            <a:ext cx="3726656" cy="2574856"/>
          </a:xfrm>
          <a:prstGeom prst="roundRect">
            <a:avLst>
              <a:gd name="adj" fmla="val 4167"/>
            </a:avLst>
          </a:prstGeom>
          <a:solidFill>
            <a:srgbClr val="FFFFFF"/>
          </a:solidFill>
          <a:ln w="28575" cap="sq">
            <a:solidFill>
              <a:srgbClr val="00B050"/>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234" name="Google Shape;234;p18"/>
          <p:cNvPicPr preferRelativeResize="0"/>
          <p:nvPr/>
        </p:nvPicPr>
        <p:blipFill rotWithShape="1">
          <a:blip r:embed="rId5">
            <a:alphaModFix/>
          </a:blip>
          <a:srcRect/>
          <a:stretch/>
        </p:blipFill>
        <p:spPr>
          <a:xfrm>
            <a:off x="4029075" y="2857500"/>
            <a:ext cx="4962526" cy="2574858"/>
          </a:xfrm>
          <a:prstGeom prst="roundRect">
            <a:avLst>
              <a:gd name="adj" fmla="val 4167"/>
            </a:avLst>
          </a:prstGeom>
          <a:solidFill>
            <a:srgbClr val="FFFFFF"/>
          </a:solidFill>
          <a:ln w="28575" cap="sq">
            <a:solidFill>
              <a:srgbClr val="00B050"/>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mc:AlternateContent xmlns:mc="http://schemas.openxmlformats.org/markup-compatibility/2006" xmlns:p14="http://schemas.microsoft.com/office/powerpoint/2010/main">
    <mc:Choice Requires="p14">
      <p:transition spd="slow" p14:dur="1750">
        <p14:shred dir="out"/>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2"/>
                                        </p:tgtEl>
                                        <p:attrNameLst>
                                          <p:attrName>style.visibility</p:attrName>
                                        </p:attrNameLst>
                                      </p:cBhvr>
                                      <p:to>
                                        <p:strVal val="visible"/>
                                      </p:to>
                                    </p:set>
                                    <p:animEffect transition="in" filter="fade">
                                      <p:cBhvr>
                                        <p:cTn id="7" dur="2000"/>
                                        <p:tgtEl>
                                          <p:spTgt spid="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9EAD3"/>
        </a:solidFill>
        <a:effectLst/>
      </p:bgPr>
    </p:bg>
    <p:spTree>
      <p:nvGrpSpPr>
        <p:cNvPr id="1" name="Shape 239"/>
        <p:cNvGrpSpPr/>
        <p:nvPr/>
      </p:nvGrpSpPr>
      <p:grpSpPr>
        <a:xfrm>
          <a:off x="0" y="0"/>
          <a:ext cx="0" cy="0"/>
          <a:chOff x="0" y="0"/>
          <a:chExt cx="0" cy="0"/>
        </a:xfrm>
      </p:grpSpPr>
      <p:sp>
        <p:nvSpPr>
          <p:cNvPr id="240" name="Google Shape;240;p19"/>
          <p:cNvSpPr/>
          <p:nvPr/>
        </p:nvSpPr>
        <p:spPr>
          <a:xfrm>
            <a:off x="215075" y="94700"/>
            <a:ext cx="8746800" cy="240061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hi-IN" sz="2500" b="1" i="0" u="none" strike="noStrike" cap="none" dirty="0" smtClean="0">
                <a:solidFill>
                  <a:srgbClr val="0000FF"/>
                </a:solidFill>
                <a:latin typeface="Laila SemiBold" pitchFamily="2" charset="0"/>
                <a:ea typeface="Calibri"/>
                <a:cs typeface="Laila SemiBold" pitchFamily="2" charset="0"/>
                <a:sym typeface="Calibri"/>
              </a:rPr>
              <a:t>इस </a:t>
            </a:r>
            <a:r>
              <a:rPr lang="hi-IN" sz="2500" b="1" i="0" u="none" strike="noStrike" cap="none" dirty="0">
                <a:solidFill>
                  <a:srgbClr val="0000FF"/>
                </a:solidFill>
                <a:latin typeface="Laila SemiBold" pitchFamily="2" charset="0"/>
                <a:ea typeface="Calibri"/>
                <a:cs typeface="Laila SemiBold" pitchFamily="2" charset="0"/>
                <a:sym typeface="Calibri"/>
              </a:rPr>
              <a:t>घटना के बाद काका अपने परिवार से एकदम अलग रहने लगे </a:t>
            </a:r>
            <a:endParaRPr sz="2500" b="1" i="0" u="none" strike="noStrike" cap="none" dirty="0">
              <a:solidFill>
                <a:srgbClr val="0000FF"/>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rgbClr val="000000"/>
              </a:buClr>
              <a:buSzPts val="1800"/>
              <a:buFont typeface="Arial"/>
              <a:buNone/>
            </a:pPr>
            <a:r>
              <a:rPr lang="hi-IN" sz="2500" b="1" i="0" u="none" strike="noStrike" cap="none" dirty="0">
                <a:solidFill>
                  <a:srgbClr val="0000FF"/>
                </a:solidFill>
                <a:latin typeface="Laila SemiBold" pitchFamily="2" charset="0"/>
                <a:ea typeface="Calibri"/>
                <a:cs typeface="Laila SemiBold" pitchFamily="2" charset="0"/>
                <a:sym typeface="Calibri"/>
              </a:rPr>
              <a:t>हैं | उनकी सुरक्षा में राइफलधारी पुलिस के चार जवान तैनात कर दिए गए | हरिहर काका अपनी ज़िन्दगी के बचे हुए दिन काट रहे हैं | </a:t>
            </a:r>
            <a:endParaRPr sz="2500" b="1" i="0" u="none" strike="noStrike" cap="none" dirty="0">
              <a:solidFill>
                <a:srgbClr val="0000FF"/>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rgbClr val="000000"/>
              </a:buClr>
              <a:buSzPts val="1800"/>
              <a:buFont typeface="Arial"/>
              <a:buNone/>
            </a:pPr>
            <a:r>
              <a:rPr lang="hi-IN" sz="2500" b="1" i="0" u="none" strike="noStrike" cap="none" dirty="0">
                <a:solidFill>
                  <a:srgbClr val="0000FF"/>
                </a:solidFill>
                <a:latin typeface="Laila SemiBold" pitchFamily="2" charset="0"/>
                <a:ea typeface="Calibri"/>
                <a:cs typeface="Laila SemiBold" pitchFamily="2" charset="0"/>
                <a:sym typeface="Calibri"/>
              </a:rPr>
              <a:t>उन्होंने एक नौकर रख लिया है, वहीँ उन्हें बनाता और खिलाता है |</a:t>
            </a:r>
            <a:endParaRPr sz="2500" b="1" i="0" u="none" strike="noStrike" cap="none" dirty="0">
              <a:solidFill>
                <a:srgbClr val="0000FF"/>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rgbClr val="000000"/>
              </a:buClr>
              <a:buSzPts val="1800"/>
              <a:buFont typeface="Arial"/>
              <a:buNone/>
            </a:pPr>
            <a:r>
              <a:rPr lang="hi-IN" sz="2500" b="1" i="0" u="none" strike="noStrike" cap="none" dirty="0">
                <a:solidFill>
                  <a:srgbClr val="0000FF"/>
                </a:solidFill>
                <a:latin typeface="Laila SemiBold" pitchFamily="2" charset="0"/>
                <a:ea typeface="Calibri"/>
                <a:cs typeface="Laila SemiBold" pitchFamily="2" charset="0"/>
                <a:sym typeface="Calibri"/>
              </a:rPr>
              <a:t> काका ने मौन धारण कर लिया है | गाँव में अब भी उनके बारे में ही चर्चाएँ होती रहती हैं </a:t>
            </a:r>
            <a:r>
              <a:rPr lang="hi-IN" sz="2500" b="1" i="0" u="none" strike="noStrike" cap="none" dirty="0" smtClean="0">
                <a:solidFill>
                  <a:srgbClr val="0000FF"/>
                </a:solidFill>
                <a:latin typeface="Laila SemiBold" pitchFamily="2" charset="0"/>
                <a:ea typeface="Calibri"/>
                <a:cs typeface="Laila SemiBold" pitchFamily="2" charset="0"/>
                <a:sym typeface="Calibri"/>
              </a:rPr>
              <a:t>|</a:t>
            </a:r>
            <a:endParaRPr sz="2500" b="0" i="0" u="none" strike="noStrike" cap="none" dirty="0">
              <a:solidFill>
                <a:srgbClr val="0000FF"/>
              </a:solidFill>
              <a:latin typeface="Laila SemiBold" pitchFamily="2" charset="0"/>
              <a:ea typeface="Calibri"/>
              <a:cs typeface="Laila SemiBold" pitchFamily="2" charset="0"/>
              <a:sym typeface="Calibri"/>
            </a:endParaRPr>
          </a:p>
        </p:txBody>
      </p:sp>
      <p:grpSp>
        <p:nvGrpSpPr>
          <p:cNvPr id="2" name="Group 1"/>
          <p:cNvGrpSpPr/>
          <p:nvPr/>
        </p:nvGrpSpPr>
        <p:grpSpPr>
          <a:xfrm>
            <a:off x="-7" y="2586034"/>
            <a:ext cx="9179723" cy="3036096"/>
            <a:chOff x="614363" y="3042834"/>
            <a:chExt cx="8208837" cy="2672168"/>
          </a:xfrm>
        </p:grpSpPr>
        <p:pic>
          <p:nvPicPr>
            <p:cNvPr id="241" name="Google Shape;241;p19"/>
            <p:cNvPicPr preferRelativeResize="0"/>
            <p:nvPr/>
          </p:nvPicPr>
          <p:blipFill rotWithShape="1">
            <a:blip r:embed="rId3">
              <a:alphaModFix/>
            </a:blip>
            <a:srcRect/>
            <a:stretch/>
          </p:blipFill>
          <p:spPr>
            <a:xfrm>
              <a:off x="614363" y="3042834"/>
              <a:ext cx="1721642" cy="2672166"/>
            </a:xfrm>
            <a:prstGeom prst="rect">
              <a:avLst/>
            </a:prstGeom>
            <a:noFill/>
            <a:ln>
              <a:noFill/>
            </a:ln>
          </p:spPr>
        </p:pic>
        <p:pic>
          <p:nvPicPr>
            <p:cNvPr id="242" name="Google Shape;242;p19"/>
            <p:cNvPicPr preferRelativeResize="0"/>
            <p:nvPr/>
          </p:nvPicPr>
          <p:blipFill rotWithShape="1">
            <a:blip r:embed="rId4">
              <a:alphaModFix/>
            </a:blip>
            <a:srcRect/>
            <a:stretch/>
          </p:blipFill>
          <p:spPr>
            <a:xfrm>
              <a:off x="5943175" y="3042834"/>
              <a:ext cx="2880025" cy="2672166"/>
            </a:xfrm>
            <a:prstGeom prst="rect">
              <a:avLst/>
            </a:prstGeom>
            <a:noFill/>
            <a:ln>
              <a:noFill/>
            </a:ln>
          </p:spPr>
        </p:pic>
        <p:pic>
          <p:nvPicPr>
            <p:cNvPr id="243" name="Google Shape;243;p19"/>
            <p:cNvPicPr preferRelativeResize="0"/>
            <p:nvPr/>
          </p:nvPicPr>
          <p:blipFill rotWithShape="1">
            <a:blip r:embed="rId5">
              <a:alphaModFix/>
            </a:blip>
            <a:srcRect/>
            <a:stretch/>
          </p:blipFill>
          <p:spPr>
            <a:xfrm>
              <a:off x="2283476" y="3042834"/>
              <a:ext cx="4351751" cy="2672168"/>
            </a:xfrm>
            <a:prstGeom prst="rect">
              <a:avLst/>
            </a:prstGeom>
            <a:noFill/>
            <a:ln>
              <a:noFill/>
            </a:ln>
          </p:spPr>
        </p:pic>
      </p:grpSp>
    </p:spTree>
  </p:cSld>
  <p:clrMapOvr>
    <a:masterClrMapping/>
  </p:clrMapOvr>
  <mc:AlternateContent xmlns:mc="http://schemas.openxmlformats.org/markup-compatibility/2006" xmlns:p14="http://schemas.microsoft.com/office/powerpoint/2010/main">
    <mc:Choice Requires="p14">
      <p:transition spd="slow" p14:dur="30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0"/>
                                        </p:tgtEl>
                                        <p:attrNameLst>
                                          <p:attrName>style.visibility</p:attrName>
                                        </p:attrNameLst>
                                      </p:cBhvr>
                                      <p:to>
                                        <p:strVal val="visible"/>
                                      </p:to>
                                    </p:set>
                                    <p:animEffect transition="in" filter="fade">
                                      <p:cBhvr>
                                        <p:cTn id="7" dur="2000"/>
                                        <p:tgtEl>
                                          <p:spTgt spid="2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8"/>
        <p:cNvGrpSpPr/>
        <p:nvPr/>
      </p:nvGrpSpPr>
      <p:grpSpPr>
        <a:xfrm>
          <a:off x="0" y="0"/>
          <a:ext cx="0" cy="0"/>
          <a:chOff x="0" y="0"/>
          <a:chExt cx="0" cy="0"/>
        </a:xfrm>
      </p:grpSpPr>
      <p:sp>
        <p:nvSpPr>
          <p:cNvPr id="2" name="Rectangle 1"/>
          <p:cNvSpPr/>
          <p:nvPr/>
        </p:nvSpPr>
        <p:spPr>
          <a:xfrm>
            <a:off x="7865390" y="5494149"/>
            <a:ext cx="1278610" cy="236349"/>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49" name="Google Shape;249;p20"/>
          <p:cNvSpPr/>
          <p:nvPr/>
        </p:nvSpPr>
        <p:spPr>
          <a:xfrm>
            <a:off x="247973" y="172229"/>
            <a:ext cx="8667427" cy="240061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hi-IN" sz="1800" b="0" i="0" u="none" strike="noStrike" cap="none" dirty="0">
                <a:solidFill>
                  <a:schemeClr val="dk1"/>
                </a:solidFill>
                <a:latin typeface="Laila SemiBold" pitchFamily="2" charset="0"/>
                <a:ea typeface="Calibri"/>
                <a:cs typeface="Laila SemiBold" pitchFamily="2" charset="0"/>
                <a:sym typeface="Calibri"/>
              </a:rPr>
              <a:t> </a:t>
            </a:r>
            <a:r>
              <a:rPr lang="hi-IN" sz="2500" b="1" i="0" u="none" strike="noStrike" cap="none" dirty="0">
                <a:solidFill>
                  <a:srgbClr val="9900FF"/>
                </a:solidFill>
                <a:latin typeface="Laila SemiBold" pitchFamily="2" charset="0"/>
                <a:ea typeface="Calibri"/>
                <a:cs typeface="Laila SemiBold" pitchFamily="2" charset="0"/>
                <a:sym typeface="Calibri"/>
              </a:rPr>
              <a:t>इस कहानी को पढ़कर ऐसा लगता है कि समाज में जितने भी रिश्ते हैं वे स्वार्थ पर आधारित हैं। महंत ने हरिहर काका की आवभगत इसलिए की क्योंकि वह उनकी जमीन हड़पना चाहता था। हरिहर काका के भाइयों ने उनकी दोबारा इज्जत करनी शुरु कर दी क्योंकि वे पंद्रह बीघे जमीन को अपने हाथ से जाने नहीं देना चाहते थे। गाँव में ऐसे कई प्रकरण पहले भी हो चुके थे। धन दौलत के आगे खून के रिश्ते भी फीके पड़ने लगते </a:t>
            </a:r>
            <a:r>
              <a:rPr lang="hi-IN" sz="2500" b="1" i="0" u="none" strike="noStrike" cap="none">
                <a:solidFill>
                  <a:srgbClr val="9900FF"/>
                </a:solidFill>
                <a:latin typeface="Laila SemiBold" pitchFamily="2" charset="0"/>
                <a:ea typeface="Calibri"/>
                <a:cs typeface="Laila SemiBold" pitchFamily="2" charset="0"/>
                <a:sym typeface="Calibri"/>
              </a:rPr>
              <a:t>हैं</a:t>
            </a:r>
            <a:r>
              <a:rPr lang="hi-IN" sz="2500" b="1" i="0" u="none" strike="noStrike" cap="none" smtClean="0">
                <a:solidFill>
                  <a:srgbClr val="9900FF"/>
                </a:solidFill>
                <a:latin typeface="Laila SemiBold" pitchFamily="2" charset="0"/>
                <a:ea typeface="Calibri"/>
                <a:cs typeface="Laila SemiBold" pitchFamily="2" charset="0"/>
                <a:sym typeface="Calibri"/>
              </a:rPr>
              <a:t>।</a:t>
            </a:r>
            <a:endParaRPr sz="3900" b="0" i="0" u="none" strike="noStrike" cap="none" dirty="0">
              <a:solidFill>
                <a:schemeClr val="dk1"/>
              </a:solidFill>
              <a:latin typeface="Laila SemiBold" pitchFamily="2" charset="0"/>
              <a:ea typeface="Calibri"/>
              <a:cs typeface="Laila SemiBold" pitchFamily="2" charset="0"/>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3000">
        <p14:flip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9"/>
                                        </p:tgtEl>
                                        <p:attrNameLst>
                                          <p:attrName>style.visibility</p:attrName>
                                        </p:attrNameLst>
                                      </p:cBhvr>
                                      <p:to>
                                        <p:strVal val="visible"/>
                                      </p:to>
                                    </p:set>
                                    <p:animEffect transition="in" filter="fade">
                                      <p:cBhvr>
                                        <p:cTn id="7" dur="2000"/>
                                        <p:tgtEl>
                                          <p:spTgt spid="2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r="24680" b="6984"/>
          <a:stretch/>
        </p:blipFill>
        <p:spPr>
          <a:xfrm>
            <a:off x="-1" y="0"/>
            <a:ext cx="9169402" cy="5700409"/>
          </a:xfrm>
          <a:prstGeom prst="rect">
            <a:avLst/>
          </a:prstGeom>
        </p:spPr>
      </p:pic>
      <p:sp>
        <p:nvSpPr>
          <p:cNvPr id="5" name="Rounded Rectangle 4"/>
          <p:cNvSpPr/>
          <p:nvPr/>
        </p:nvSpPr>
        <p:spPr>
          <a:xfrm>
            <a:off x="3098802" y="-92867"/>
            <a:ext cx="2887133" cy="753267"/>
          </a:xfrm>
          <a:prstGeom prst="roundRect">
            <a:avLst>
              <a:gd name="adj" fmla="val 9923"/>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IN"/>
          </a:p>
        </p:txBody>
      </p:sp>
      <p:sp>
        <p:nvSpPr>
          <p:cNvPr id="2" name="Title 1"/>
          <p:cNvSpPr>
            <a:spLocks noGrp="1"/>
          </p:cNvSpPr>
          <p:nvPr>
            <p:ph type="title"/>
          </p:nvPr>
        </p:nvSpPr>
        <p:spPr>
          <a:xfrm>
            <a:off x="457200" y="-92867"/>
            <a:ext cx="8229600" cy="952500"/>
          </a:xfrm>
        </p:spPr>
        <p:txBody>
          <a:bodyPr/>
          <a:lstStyle/>
          <a:p>
            <a:r>
              <a:rPr lang="hi-IN" dirty="0" smtClean="0">
                <a:solidFill>
                  <a:srgbClr val="C00000"/>
                </a:solidFill>
                <a:latin typeface="Aparajita" panose="02020603050405020304" pitchFamily="18" charset="0"/>
                <a:cs typeface="Aparajita" panose="02020603050405020304" pitchFamily="18" charset="0"/>
              </a:rPr>
              <a:t>अभ्यास प्रश्न</a:t>
            </a:r>
            <a:endParaRPr lang="en-IN" dirty="0">
              <a:solidFill>
                <a:srgbClr val="C00000"/>
              </a:solidFill>
              <a:latin typeface="Aparajita" panose="02020603050405020304" pitchFamily="18" charset="0"/>
              <a:cs typeface="Aparajita" panose="02020603050405020304" pitchFamily="18" charset="0"/>
            </a:endParaRPr>
          </a:p>
        </p:txBody>
      </p:sp>
      <p:sp>
        <p:nvSpPr>
          <p:cNvPr id="3" name="Rectangle 2"/>
          <p:cNvSpPr/>
          <p:nvPr/>
        </p:nvSpPr>
        <p:spPr>
          <a:xfrm>
            <a:off x="393702" y="952758"/>
            <a:ext cx="8343900" cy="3785652"/>
          </a:xfrm>
          <a:prstGeom prst="rect">
            <a:avLst/>
          </a:prstGeom>
        </p:spPr>
        <p:txBody>
          <a:bodyPr wrap="square">
            <a:spAutoFit/>
          </a:bodyPr>
          <a:lstStyle/>
          <a:p>
            <a:r>
              <a:rPr lang="hi-IN" sz="1600" b="1" dirty="0">
                <a:solidFill>
                  <a:srgbClr val="00B050"/>
                </a:solidFill>
                <a:latin typeface="Laila SemiBold" panose="02000000000000000000" pitchFamily="2" charset="0"/>
                <a:cs typeface="Laila SemiBold" panose="02000000000000000000" pitchFamily="2" charset="0"/>
              </a:rPr>
              <a:t>प्रश्न 1 – ‘हरिहर काका’ कहानी में ठाकुरबारी के महंत ने हरिहर काका को अपने जाल में फँसाने के लिए क्या प्रयास किया? </a:t>
            </a:r>
            <a:r>
              <a:rPr lang="hi-IN" sz="1600" b="1" dirty="0" smtClean="0">
                <a:solidFill>
                  <a:srgbClr val="00B050"/>
                </a:solidFill>
                <a:latin typeface="Laila SemiBold" panose="02000000000000000000" pitchFamily="2" charset="0"/>
                <a:cs typeface="Laila SemiBold" panose="02000000000000000000" pitchFamily="2" charset="0"/>
              </a:rPr>
              <a:t>आजकल </a:t>
            </a:r>
            <a:r>
              <a:rPr lang="hi-IN" sz="1600" b="1" dirty="0">
                <a:solidFill>
                  <a:srgbClr val="00B050"/>
                </a:solidFill>
                <a:latin typeface="Laila SemiBold" panose="02000000000000000000" pitchFamily="2" charset="0"/>
                <a:cs typeface="Laila SemiBold" panose="02000000000000000000" pitchFamily="2" charset="0"/>
              </a:rPr>
              <a:t>बुजुर्गों के साथ साइबर अपराध होते हैं, आप उनसे बचने के लिए उन्हें क्या सुझाव देंगे? </a:t>
            </a:r>
            <a:r>
              <a:rPr lang="hi-IN" sz="1600" b="1" dirty="0" smtClean="0">
                <a:solidFill>
                  <a:srgbClr val="00B050"/>
                </a:solidFill>
                <a:latin typeface="Laila SemiBold" panose="02000000000000000000" pitchFamily="2" charset="0"/>
                <a:cs typeface="Laila SemiBold" panose="02000000000000000000" pitchFamily="2" charset="0"/>
              </a:rPr>
              <a:t>(50-60 </a:t>
            </a:r>
            <a:r>
              <a:rPr lang="hi-IN" sz="1600" b="1" dirty="0">
                <a:solidFill>
                  <a:srgbClr val="00B050"/>
                </a:solidFill>
                <a:latin typeface="Laila SemiBold" panose="02000000000000000000" pitchFamily="2" charset="0"/>
                <a:cs typeface="Laila SemiBold" panose="02000000000000000000" pitchFamily="2" charset="0"/>
              </a:rPr>
              <a:t>शब्दों में</a:t>
            </a:r>
            <a:r>
              <a:rPr lang="hi-IN" sz="1600" b="1" dirty="0" smtClean="0">
                <a:solidFill>
                  <a:srgbClr val="00B050"/>
                </a:solidFill>
                <a:latin typeface="Laila SemiBold" panose="02000000000000000000" pitchFamily="2" charset="0"/>
                <a:cs typeface="Laila SemiBold" panose="02000000000000000000" pitchFamily="2" charset="0"/>
              </a:rPr>
              <a:t>)</a:t>
            </a:r>
            <a:endParaRPr lang="en-IN" sz="1600" b="1" dirty="0" smtClean="0">
              <a:solidFill>
                <a:srgbClr val="00B050"/>
              </a:solidFill>
              <a:latin typeface="Laila SemiBold" panose="02000000000000000000" pitchFamily="2" charset="0"/>
              <a:cs typeface="Laila SemiBold" panose="02000000000000000000" pitchFamily="2" charset="0"/>
            </a:endParaRPr>
          </a:p>
          <a:p>
            <a:endParaRPr lang="en-IN" sz="1600" b="1" dirty="0">
              <a:latin typeface="Laila SemiBold" panose="02000000000000000000" pitchFamily="2" charset="0"/>
              <a:cs typeface="Laila SemiBold" panose="02000000000000000000" pitchFamily="2" charset="0"/>
            </a:endParaRPr>
          </a:p>
          <a:p>
            <a:r>
              <a:rPr lang="hi-IN" sz="1600" b="1" dirty="0">
                <a:solidFill>
                  <a:srgbClr val="FF0000"/>
                </a:solidFill>
                <a:latin typeface="Laila SemiBold" panose="02000000000000000000" pitchFamily="2" charset="0"/>
                <a:cs typeface="Laila SemiBold" panose="02000000000000000000" pitchFamily="2" charset="0"/>
              </a:rPr>
              <a:t>प्रश्न </a:t>
            </a:r>
            <a:r>
              <a:rPr lang="en-IN" sz="1600" b="1" dirty="0">
                <a:solidFill>
                  <a:srgbClr val="FF0000"/>
                </a:solidFill>
                <a:latin typeface="Laila SemiBold" panose="02000000000000000000" pitchFamily="2" charset="0"/>
                <a:cs typeface="Laila SemiBold" panose="02000000000000000000" pitchFamily="2" charset="0"/>
              </a:rPr>
              <a:t>2</a:t>
            </a:r>
            <a:r>
              <a:rPr lang="hi-IN" sz="1600" b="1" dirty="0">
                <a:solidFill>
                  <a:srgbClr val="FF0000"/>
                </a:solidFill>
                <a:latin typeface="Laila SemiBold" panose="02000000000000000000" pitchFamily="2" charset="0"/>
                <a:cs typeface="Laila SemiBold" panose="02000000000000000000" pitchFamily="2" charset="0"/>
              </a:rPr>
              <a:t> </a:t>
            </a:r>
            <a:r>
              <a:rPr lang="hi-IN" sz="1600" b="1" dirty="0">
                <a:solidFill>
                  <a:srgbClr val="FF0000"/>
                </a:solidFill>
                <a:latin typeface="Laila SemiBold" panose="02000000000000000000" pitchFamily="2" charset="0"/>
                <a:cs typeface="Laila SemiBold" panose="02000000000000000000" pitchFamily="2" charset="0"/>
              </a:rPr>
              <a:t>– आपके पड़ोसी काका की स्थिति हरिहर काका से मिलती-जुलती है। आप उन्हें कैसे समझाएँगे और मदद करेंगे</a:t>
            </a:r>
            <a:r>
              <a:rPr lang="hi-IN" sz="1600" b="1" dirty="0" smtClean="0">
                <a:solidFill>
                  <a:srgbClr val="FF0000"/>
                </a:solidFill>
                <a:latin typeface="Laila SemiBold" panose="02000000000000000000" pitchFamily="2" charset="0"/>
                <a:cs typeface="Laila SemiBold" panose="02000000000000000000" pitchFamily="2" charset="0"/>
              </a:rPr>
              <a:t>?</a:t>
            </a:r>
            <a:endParaRPr lang="en-IN" sz="1600" b="1" dirty="0" smtClean="0">
              <a:solidFill>
                <a:srgbClr val="FF0000"/>
              </a:solidFill>
              <a:latin typeface="Laila SemiBold" panose="02000000000000000000" pitchFamily="2" charset="0"/>
              <a:cs typeface="Laila SemiBold" panose="02000000000000000000" pitchFamily="2" charset="0"/>
            </a:endParaRPr>
          </a:p>
          <a:p>
            <a:endParaRPr lang="en-IN" sz="1600" b="1" dirty="0">
              <a:latin typeface="Laila SemiBold" panose="02000000000000000000" pitchFamily="2" charset="0"/>
              <a:cs typeface="Laila SemiBold" panose="02000000000000000000" pitchFamily="2" charset="0"/>
            </a:endParaRPr>
          </a:p>
          <a:p>
            <a:r>
              <a:rPr lang="hi-IN" sz="1600" b="1" dirty="0">
                <a:solidFill>
                  <a:srgbClr val="00B050"/>
                </a:solidFill>
                <a:latin typeface="Laila SemiBold" panose="02000000000000000000" pitchFamily="2" charset="0"/>
                <a:cs typeface="Laila SemiBold" panose="02000000000000000000" pitchFamily="2" charset="0"/>
              </a:rPr>
              <a:t>प्रश्न </a:t>
            </a:r>
            <a:r>
              <a:rPr lang="en-IN" sz="1600" b="1" dirty="0">
                <a:solidFill>
                  <a:srgbClr val="00B050"/>
                </a:solidFill>
                <a:latin typeface="Laila SemiBold" panose="02000000000000000000" pitchFamily="2" charset="0"/>
                <a:cs typeface="Laila SemiBold" panose="02000000000000000000" pitchFamily="2" charset="0"/>
              </a:rPr>
              <a:t>3</a:t>
            </a:r>
            <a:r>
              <a:rPr lang="hi-IN" sz="1600" b="1" dirty="0">
                <a:solidFill>
                  <a:srgbClr val="00B050"/>
                </a:solidFill>
                <a:latin typeface="Laila SemiBold" panose="02000000000000000000" pitchFamily="2" charset="0"/>
                <a:cs typeface="Laila SemiBold" panose="02000000000000000000" pitchFamily="2" charset="0"/>
              </a:rPr>
              <a:t> </a:t>
            </a:r>
            <a:r>
              <a:rPr lang="hi-IN" sz="1600" b="1" dirty="0">
                <a:solidFill>
                  <a:srgbClr val="00B050"/>
                </a:solidFill>
                <a:latin typeface="Laila SemiBold" panose="02000000000000000000" pitchFamily="2" charset="0"/>
                <a:cs typeface="Laila SemiBold" panose="02000000000000000000" pitchFamily="2" charset="0"/>
              </a:rPr>
              <a:t>– हरिहर काका की ज़मीन हड़पने के लिए महंत द्वारा धर्म, माया-मोह का सहारा लिया गया, अपहरण करवाया गया। उनका ऐसा करना </a:t>
            </a:r>
            <a:r>
              <a:rPr lang="hi-IN" sz="1600" b="1" dirty="0" smtClean="0">
                <a:solidFill>
                  <a:srgbClr val="00B050"/>
                </a:solidFill>
                <a:latin typeface="Laila SemiBold" panose="02000000000000000000" pitchFamily="2" charset="0"/>
                <a:cs typeface="Laila SemiBold" panose="02000000000000000000" pitchFamily="2" charset="0"/>
              </a:rPr>
              <a:t>आपकी</a:t>
            </a:r>
            <a:r>
              <a:rPr lang="hi-IN" sz="1600" b="1" dirty="0">
                <a:solidFill>
                  <a:srgbClr val="00B050"/>
                </a:solidFill>
                <a:latin typeface="Laila SemiBold" panose="02000000000000000000" pitchFamily="2" charset="0"/>
                <a:cs typeface="Laila SemiBold" panose="02000000000000000000" pitchFamily="2" charset="0"/>
              </a:rPr>
              <a:t> दृष्टि </a:t>
            </a:r>
            <a:r>
              <a:rPr lang="hi-IN" sz="1600" b="1" dirty="0" smtClean="0">
                <a:solidFill>
                  <a:srgbClr val="00B050"/>
                </a:solidFill>
                <a:latin typeface="Laila SemiBold" panose="02000000000000000000" pitchFamily="2" charset="0"/>
                <a:cs typeface="Laila SemiBold" panose="02000000000000000000" pitchFamily="2" charset="0"/>
              </a:rPr>
              <a:t>में </a:t>
            </a:r>
            <a:r>
              <a:rPr lang="hi-IN" sz="1600" b="1" dirty="0">
                <a:solidFill>
                  <a:srgbClr val="00B050"/>
                </a:solidFill>
                <a:latin typeface="Laila SemiBold" panose="02000000000000000000" pitchFamily="2" charset="0"/>
                <a:cs typeface="Laila SemiBold" panose="02000000000000000000" pitchFamily="2" charset="0"/>
              </a:rPr>
              <a:t>कितना उचित है? तर्कपूर्ण उत्तर दीजिए</a:t>
            </a:r>
            <a:r>
              <a:rPr lang="hi-IN" sz="1600" b="1" dirty="0" smtClean="0">
                <a:solidFill>
                  <a:srgbClr val="00B050"/>
                </a:solidFill>
                <a:latin typeface="Laila SemiBold" panose="02000000000000000000" pitchFamily="2" charset="0"/>
                <a:cs typeface="Laila SemiBold" panose="02000000000000000000" pitchFamily="2" charset="0"/>
              </a:rPr>
              <a:t>।</a:t>
            </a:r>
            <a:endParaRPr lang="en-IN" sz="1600" b="1" dirty="0" smtClean="0">
              <a:solidFill>
                <a:srgbClr val="00B050"/>
              </a:solidFill>
              <a:latin typeface="Laila SemiBold" panose="02000000000000000000" pitchFamily="2" charset="0"/>
              <a:cs typeface="Laila SemiBold" panose="02000000000000000000" pitchFamily="2" charset="0"/>
            </a:endParaRPr>
          </a:p>
          <a:p>
            <a:endParaRPr lang="en-IN" sz="1600" b="1" dirty="0">
              <a:latin typeface="Laila SemiBold" panose="02000000000000000000" pitchFamily="2" charset="0"/>
              <a:cs typeface="Laila SemiBold" panose="02000000000000000000" pitchFamily="2" charset="0"/>
            </a:endParaRPr>
          </a:p>
          <a:p>
            <a:r>
              <a:rPr lang="hi-IN" sz="1600" b="1" dirty="0">
                <a:solidFill>
                  <a:srgbClr val="FF0000"/>
                </a:solidFill>
                <a:latin typeface="Laila SemiBold" panose="02000000000000000000" pitchFamily="2" charset="0"/>
                <a:cs typeface="Laila SemiBold" panose="02000000000000000000" pitchFamily="2" charset="0"/>
              </a:rPr>
              <a:t>प्रश्न </a:t>
            </a:r>
            <a:r>
              <a:rPr lang="en-IN" sz="1600" b="1" dirty="0">
                <a:solidFill>
                  <a:srgbClr val="FF0000"/>
                </a:solidFill>
                <a:latin typeface="Laila SemiBold" panose="02000000000000000000" pitchFamily="2" charset="0"/>
                <a:cs typeface="Laila SemiBold" panose="02000000000000000000" pitchFamily="2" charset="0"/>
              </a:rPr>
              <a:t>4</a:t>
            </a:r>
            <a:r>
              <a:rPr lang="hi-IN" sz="1600" b="1" dirty="0">
                <a:solidFill>
                  <a:srgbClr val="FF0000"/>
                </a:solidFill>
                <a:latin typeface="Laila SemiBold" panose="02000000000000000000" pitchFamily="2" charset="0"/>
                <a:cs typeface="Laila SemiBold" panose="02000000000000000000" pitchFamily="2" charset="0"/>
              </a:rPr>
              <a:t> </a:t>
            </a:r>
            <a:r>
              <a:rPr lang="hi-IN" sz="1600" b="1" dirty="0">
                <a:solidFill>
                  <a:srgbClr val="FF0000"/>
                </a:solidFill>
                <a:latin typeface="Laila SemiBold" panose="02000000000000000000" pitchFamily="2" charset="0"/>
                <a:cs typeface="Laila SemiBold" panose="02000000000000000000" pitchFamily="2" charset="0"/>
              </a:rPr>
              <a:t>– ‘हरिहर काका’ कहानी समाज के किन पहलुओं की ओर ध्यान आकर्षित करती है? आप अपने आस-पास रह रहे अकेले व्यक्ति की मदद कैसे करेंगे</a:t>
            </a:r>
            <a:r>
              <a:rPr lang="hi-IN" sz="1600" b="1" dirty="0">
                <a:solidFill>
                  <a:srgbClr val="FF0000"/>
                </a:solidFill>
                <a:latin typeface="Laila SemiBold" panose="02000000000000000000" pitchFamily="2" charset="0"/>
                <a:cs typeface="Laila SemiBold" panose="02000000000000000000" pitchFamily="2" charset="0"/>
              </a:rPr>
              <a:t>?</a:t>
            </a:r>
            <a:endParaRPr lang="en-IN" sz="1600" b="1" dirty="0">
              <a:solidFill>
                <a:srgbClr val="FF0000"/>
              </a:solidFill>
              <a:latin typeface="Laila SemiBold" panose="02000000000000000000" pitchFamily="2" charset="0"/>
              <a:cs typeface="Laila SemiBold" panose="02000000000000000000" pitchFamily="2" charset="0"/>
            </a:endParaRPr>
          </a:p>
          <a:p>
            <a:endParaRPr lang="en-IN" sz="1600" b="1" dirty="0">
              <a:latin typeface="Laila SemiBold" panose="02000000000000000000" pitchFamily="2" charset="0"/>
              <a:cs typeface="Laila SemiBold" panose="02000000000000000000" pitchFamily="2" charset="0"/>
            </a:endParaRPr>
          </a:p>
          <a:p>
            <a:r>
              <a:rPr lang="hi-IN" sz="1600" b="1" dirty="0">
                <a:solidFill>
                  <a:srgbClr val="00B050"/>
                </a:solidFill>
                <a:latin typeface="Laila SemiBold" panose="02000000000000000000" pitchFamily="2" charset="0"/>
                <a:cs typeface="Laila SemiBold" panose="02000000000000000000" pitchFamily="2" charset="0"/>
              </a:rPr>
              <a:t>प्रश्न </a:t>
            </a:r>
            <a:r>
              <a:rPr lang="en-IN" sz="1600" b="1" dirty="0">
                <a:solidFill>
                  <a:srgbClr val="00B050"/>
                </a:solidFill>
                <a:latin typeface="Laila SemiBold" panose="02000000000000000000" pitchFamily="2" charset="0"/>
                <a:cs typeface="Laila SemiBold" panose="02000000000000000000" pitchFamily="2" charset="0"/>
              </a:rPr>
              <a:t>5</a:t>
            </a:r>
            <a:r>
              <a:rPr lang="hi-IN" sz="1600" b="1" dirty="0">
                <a:solidFill>
                  <a:srgbClr val="00B050"/>
                </a:solidFill>
                <a:latin typeface="Laila SemiBold" panose="02000000000000000000" pitchFamily="2" charset="0"/>
                <a:cs typeface="Laila SemiBold" panose="02000000000000000000" pitchFamily="2" charset="0"/>
              </a:rPr>
              <a:t> </a:t>
            </a:r>
            <a:r>
              <a:rPr lang="hi-IN" sz="1600" b="1" dirty="0">
                <a:solidFill>
                  <a:srgbClr val="00B050"/>
                </a:solidFill>
                <a:latin typeface="Laila SemiBold" panose="02000000000000000000" pitchFamily="2" charset="0"/>
                <a:cs typeface="Laila SemiBold" panose="02000000000000000000" pitchFamily="2" charset="0"/>
              </a:rPr>
              <a:t>– हरिहर काका को वृद्धावस्था में किन परेशानियों का सामना करना पड़ा? बुजुर्गों के खुशहाल जीवन के लिए आप क्या सुझाव देंगे </a:t>
            </a:r>
            <a:r>
              <a:rPr lang="hi-IN" sz="1600" b="1" dirty="0">
                <a:solidFill>
                  <a:srgbClr val="00B050"/>
                </a:solidFill>
                <a:latin typeface="Laila SemiBold" panose="02000000000000000000" pitchFamily="2" charset="0"/>
                <a:cs typeface="Laila SemiBold" panose="02000000000000000000" pitchFamily="2" charset="0"/>
              </a:rPr>
              <a:t>?</a:t>
            </a:r>
          </a:p>
        </p:txBody>
      </p:sp>
    </p:spTree>
    <p:extLst>
      <p:ext uri="{BB962C8B-B14F-4D97-AF65-F5344CB8AC3E}">
        <p14:creationId xmlns:p14="http://schemas.microsoft.com/office/powerpoint/2010/main" val="36768064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r="24680" b="6984"/>
          <a:stretch/>
        </p:blipFill>
        <p:spPr>
          <a:xfrm>
            <a:off x="-1" y="0"/>
            <a:ext cx="9169402" cy="5715000"/>
          </a:xfrm>
          <a:prstGeom prst="rect">
            <a:avLst/>
          </a:prstGeom>
        </p:spPr>
      </p:pic>
      <p:pic>
        <p:nvPicPr>
          <p:cNvPr id="7" name="Picture 6" descr="—Pngtree—dhanyawad hindi calligraphy red color_6434570.png"/>
          <p:cNvPicPr>
            <a:picLocks noChangeAspect="1"/>
          </p:cNvPicPr>
          <p:nvPr/>
        </p:nvPicPr>
        <p:blipFill>
          <a:blip r:embed="rId3"/>
          <a:stretch>
            <a:fillRect/>
          </a:stretch>
        </p:blipFill>
        <p:spPr>
          <a:xfrm>
            <a:off x="773723" y="-742950"/>
            <a:ext cx="7948246" cy="6457950"/>
          </a:xfrm>
          <a:prstGeom prst="rect">
            <a:avLst/>
          </a:prstGeom>
        </p:spPr>
      </p:pic>
    </p:spTree>
    <p:extLst>
      <p:ext uri="{BB962C8B-B14F-4D97-AF65-F5344CB8AC3E}">
        <p14:creationId xmlns:p14="http://schemas.microsoft.com/office/powerpoint/2010/main" val="3358661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7"/>
        <p:cNvGrpSpPr/>
        <p:nvPr/>
      </p:nvGrpSpPr>
      <p:grpSpPr>
        <a:xfrm>
          <a:off x="0" y="0"/>
          <a:ext cx="0" cy="0"/>
          <a:chOff x="0" y="0"/>
          <a:chExt cx="0" cy="0"/>
        </a:xfrm>
      </p:grpSpPr>
      <p:sp>
        <p:nvSpPr>
          <p:cNvPr id="98" name="Google Shape;98;p2"/>
          <p:cNvSpPr/>
          <p:nvPr/>
        </p:nvSpPr>
        <p:spPr>
          <a:xfrm flipH="1">
            <a:off x="1371600" y="1689184"/>
            <a:ext cx="7620024" cy="21697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hi-IN" sz="2700" b="1" dirty="0">
                <a:solidFill>
                  <a:schemeClr val="accent6">
                    <a:lumMod val="75000"/>
                  </a:schemeClr>
                </a:solidFill>
                <a:latin typeface="Laila SemiBold" pitchFamily="2" charset="0"/>
                <a:ea typeface="Calibri"/>
                <a:cs typeface="Laila SemiBold" pitchFamily="2" charset="0"/>
                <a:sym typeface="Calibri"/>
              </a:rPr>
              <a:t>प्र</a:t>
            </a:r>
            <a:r>
              <a:rPr lang="hi-IN" sz="2700" b="1" i="0" u="none" strike="noStrike" cap="none" dirty="0">
                <a:solidFill>
                  <a:schemeClr val="accent6">
                    <a:lumMod val="75000"/>
                  </a:schemeClr>
                </a:solidFill>
                <a:latin typeface="Laila SemiBold" pitchFamily="2" charset="0"/>
                <a:ea typeface="Calibri"/>
                <a:cs typeface="Laila SemiBold" pitchFamily="2" charset="0"/>
                <a:sym typeface="Calibri"/>
              </a:rPr>
              <a:t>स्तुत कहानी लेखक [ कथावाचक ] के गाँव की कहानी है | इस कहानी के प्रमुख पात्र हरिहर काका है | लेखक ने इस कहानी के माध्यम से धर्म के नाम पर होने वाले अपराध, मनुष्यों में पनप रहे स्वार्थ और उनके लालची स्वभाव को उजागर किया है |</a:t>
            </a:r>
            <a:endParaRPr sz="2700" b="1" i="0" u="none" strike="noStrike" cap="none" dirty="0">
              <a:solidFill>
                <a:schemeClr val="accent6">
                  <a:lumMod val="75000"/>
                </a:schemeClr>
              </a:solidFill>
              <a:latin typeface="Laila SemiBold" pitchFamily="2" charset="0"/>
              <a:ea typeface="Calibri"/>
              <a:cs typeface="Laila SemiBold" pitchFamily="2" charset="0"/>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30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20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3"/>
        <p:cNvGrpSpPr/>
        <p:nvPr/>
      </p:nvGrpSpPr>
      <p:grpSpPr>
        <a:xfrm>
          <a:off x="0" y="0"/>
          <a:ext cx="0" cy="0"/>
          <a:chOff x="0" y="0"/>
          <a:chExt cx="0" cy="0"/>
        </a:xfrm>
      </p:grpSpPr>
      <p:sp>
        <p:nvSpPr>
          <p:cNvPr id="104" name="Google Shape;104;p3"/>
          <p:cNvSpPr/>
          <p:nvPr/>
        </p:nvSpPr>
        <p:spPr>
          <a:xfrm>
            <a:off x="152399" y="365690"/>
            <a:ext cx="5566475" cy="415494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hi-IN" sz="2400" b="1" i="0" u="none" strike="noStrike" cap="none" dirty="0" smtClean="0">
                <a:solidFill>
                  <a:srgbClr val="0000FF"/>
                </a:solidFill>
                <a:latin typeface="Laila SemiBold" pitchFamily="2" charset="0"/>
                <a:ea typeface="Calibri"/>
                <a:cs typeface="Laila SemiBold" pitchFamily="2" charset="0"/>
                <a:sym typeface="Calibri"/>
              </a:rPr>
              <a:t>लेखक </a:t>
            </a:r>
            <a:r>
              <a:rPr lang="hi-IN" sz="2400" b="1" i="0" u="none" strike="noStrike" cap="none" dirty="0">
                <a:solidFill>
                  <a:srgbClr val="0000FF"/>
                </a:solidFill>
                <a:latin typeface="Laila SemiBold" pitchFamily="2" charset="0"/>
                <a:ea typeface="Calibri"/>
                <a:cs typeface="Laila SemiBold" pitchFamily="2" charset="0"/>
                <a:sym typeface="Calibri"/>
              </a:rPr>
              <a:t>हरिहर काका का बहुत सम्मान करते </a:t>
            </a:r>
            <a:r>
              <a:rPr lang="hi-IN" sz="2400" b="1" dirty="0">
                <a:solidFill>
                  <a:srgbClr val="0000FF"/>
                </a:solidFill>
                <a:latin typeface="Laila SemiBold" pitchFamily="2" charset="0"/>
                <a:ea typeface="Calibri"/>
                <a:cs typeface="Laila SemiBold" pitchFamily="2" charset="0"/>
                <a:sym typeface="Calibri"/>
              </a:rPr>
              <a:t>हैं </a:t>
            </a:r>
            <a:r>
              <a:rPr lang="hi-IN" sz="2400" b="1" i="0" u="none" strike="noStrike" cap="none" dirty="0">
                <a:solidFill>
                  <a:srgbClr val="0000FF"/>
                </a:solidFill>
                <a:latin typeface="Laila SemiBold" pitchFamily="2" charset="0"/>
                <a:ea typeface="Calibri"/>
                <a:cs typeface="Laila SemiBold" pitchFamily="2" charset="0"/>
                <a:sym typeface="Calibri"/>
              </a:rPr>
              <a:t> | हरिहर काका उनके  पड़ोसी हैं | एक पिता अपने बच्चे से जितना प्यार करता है, उससे कहीं ज़्यादा प्यार हरिहर काका लेखक से करते थे | लेखक की पहली दोस्ती हरिहर काका से ही हुई | काका लेखक से कोई भी बात नहीं छिपाते थे | खूब बातें करते थे | लेकिन कुछ दिनों से काका ने लेखक से भी बात करना बंद कर दिया | वे परेशान, उदास और दुखी थे | </a:t>
            </a:r>
            <a:endParaRPr sz="1400" b="1" i="0" u="none" strike="noStrike" cap="none" dirty="0">
              <a:solidFill>
                <a:srgbClr val="0000FF"/>
              </a:solidFill>
              <a:latin typeface="Laila SemiBold" pitchFamily="2" charset="0"/>
              <a:cs typeface="Laila SemiBold" pitchFamily="2" charset="0"/>
            </a:endParaRPr>
          </a:p>
          <a:p>
            <a:pPr marL="0" marR="0" lvl="0" indent="0" algn="l" rtl="0">
              <a:lnSpc>
                <a:spcPct val="100000"/>
              </a:lnSpc>
              <a:spcBef>
                <a:spcPts val="0"/>
              </a:spcBef>
              <a:spcAft>
                <a:spcPts val="0"/>
              </a:spcAft>
              <a:buClr>
                <a:srgbClr val="000000"/>
              </a:buClr>
              <a:buSzPts val="2400"/>
              <a:buFont typeface="Arial"/>
              <a:buNone/>
            </a:pPr>
            <a:r>
              <a:rPr lang="hi-IN" sz="2400" b="1" i="0" u="none" strike="noStrike" cap="none" dirty="0">
                <a:solidFill>
                  <a:srgbClr val="0000FF"/>
                </a:solidFill>
                <a:latin typeface="Laila SemiBold" pitchFamily="2" charset="0"/>
                <a:ea typeface="Calibri"/>
                <a:cs typeface="Laila SemiBold" pitchFamily="2" charset="0"/>
                <a:sym typeface="Calibri"/>
              </a:rPr>
              <a:t>     हरिहर काका की इस स्थिति का कारण जानने के लिए उनके गाँव का परिचय देना आवश्यक है |</a:t>
            </a:r>
            <a:r>
              <a:rPr lang="hi-IN" sz="2400" b="0" i="0" u="none" strike="noStrike" cap="none" dirty="0">
                <a:solidFill>
                  <a:schemeClr val="dk1"/>
                </a:solidFill>
                <a:latin typeface="Laila SemiBold" pitchFamily="2" charset="0"/>
                <a:ea typeface="Calibri"/>
                <a:cs typeface="Laila SemiBold" pitchFamily="2" charset="0"/>
                <a:sym typeface="Calibri"/>
              </a:rPr>
              <a:t> </a:t>
            </a:r>
            <a:endParaRPr sz="2400" b="0" i="0" u="none" strike="noStrike" cap="none" dirty="0">
              <a:solidFill>
                <a:schemeClr val="dk1"/>
              </a:solidFill>
              <a:latin typeface="Laila SemiBold" pitchFamily="2" charset="0"/>
              <a:ea typeface="Calibri"/>
              <a:cs typeface="Laila SemiBold" pitchFamily="2" charset="0"/>
              <a:sym typeface="Calibri"/>
            </a:endParaRPr>
          </a:p>
        </p:txBody>
      </p:sp>
      <p:pic>
        <p:nvPicPr>
          <p:cNvPr id="105" name="Google Shape;105;p3"/>
          <p:cNvPicPr preferRelativeResize="0"/>
          <p:nvPr/>
        </p:nvPicPr>
        <p:blipFill rotWithShape="1">
          <a:blip r:embed="rId4">
            <a:alphaModFix/>
            <a:extLst>
              <a:ext uri="{BEBA8EAE-BF5A-486C-A8C5-ECC9F3942E4B}">
                <a14:imgProps xmlns:a14="http://schemas.microsoft.com/office/drawing/2010/main">
                  <a14:imgLayer r:embed="rId5">
                    <a14:imgEffect>
                      <a14:backgroundRemoval t="920" b="96552" l="5313" r="96250">
                        <a14:foregroundMark x1="49688" y1="7816" x2="49688" y2="7816"/>
                        <a14:foregroundMark x1="48125" y1="5747" x2="48125" y2="5747"/>
                        <a14:foregroundMark x1="46875" y1="4368" x2="46875" y2="4368"/>
                        <a14:foregroundMark x1="48125" y1="3678" x2="48125" y2="3678"/>
                        <a14:foregroundMark x1="50625" y1="1839" x2="50625" y2="1839"/>
                        <a14:foregroundMark x1="69375" y1="76552" x2="69375" y2="76552"/>
                        <a14:foregroundMark x1="74688" y1="83448" x2="75313" y2="84138"/>
                        <a14:foregroundMark x1="87500" y1="91954" x2="87500" y2="91954"/>
                        <a14:foregroundMark x1="16875" y1="83678" x2="16875" y2="83678"/>
                        <a14:foregroundMark x1="8125" y1="88736" x2="8125" y2="88736"/>
                        <a14:foregroundMark x1="16875" y1="92874" x2="16875" y2="92874"/>
                        <a14:foregroundMark x1="5313" y1="88966" x2="5313" y2="88966"/>
                        <a14:foregroundMark x1="20000" y1="94943" x2="20000" y2="94943"/>
                        <a14:foregroundMark x1="94375" y1="95632" x2="94375" y2="95632"/>
                        <a14:foregroundMark x1="96250" y1="94943" x2="96250" y2="94943"/>
                        <a14:foregroundMark x1="91250" y1="96552" x2="91250" y2="96552"/>
                      </a14:backgroundRemoval>
                    </a14:imgEffect>
                  </a14:imgLayer>
                </a14:imgProps>
              </a:ext>
            </a:extLst>
          </a:blip>
          <a:srcRect/>
          <a:stretch/>
        </p:blipFill>
        <p:spPr>
          <a:xfrm>
            <a:off x="5565725" y="566896"/>
            <a:ext cx="3418450" cy="438610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2000">
        <p14:rippl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04"/>
                                        </p:tgtEl>
                                        <p:attrNameLst>
                                          <p:attrName>style.visibility</p:attrName>
                                        </p:attrNameLst>
                                      </p:cBhvr>
                                      <p:to>
                                        <p:strVal val="visible"/>
                                      </p:to>
                                    </p:set>
                                    <p:animEffect transition="in" filter="fade">
                                      <p:cBhvr>
                                        <p:cTn id="7" dur="2000"/>
                                        <p:tgtEl>
                                          <p:spTgt spid="104"/>
                                        </p:tgtEl>
                                      </p:cBhvr>
                                    </p:animEffect>
                                  </p:childTnLst>
                                </p:cTn>
                              </p:par>
                            </p:childTnLst>
                          </p:cTn>
                        </p:par>
                        <p:par>
                          <p:cTn id="8" fill="hold">
                            <p:stCondLst>
                              <p:cond delay="2000"/>
                            </p:stCondLst>
                            <p:childTnLst>
                              <p:par>
                                <p:cTn id="9" presetID="10" presetClass="entr" presetSubtype="0" fill="hold" nodeType="afterEffect">
                                  <p:stCondLst>
                                    <p:cond delay="1000"/>
                                  </p:stCondLst>
                                  <p:childTnLst>
                                    <p:set>
                                      <p:cBhvr>
                                        <p:cTn id="10" dur="1" fill="hold">
                                          <p:stCondLst>
                                            <p:cond delay="0"/>
                                          </p:stCondLst>
                                        </p:cTn>
                                        <p:tgtEl>
                                          <p:spTgt spid="105"/>
                                        </p:tgtEl>
                                        <p:attrNameLst>
                                          <p:attrName>style.visibility</p:attrName>
                                        </p:attrNameLst>
                                      </p:cBhvr>
                                      <p:to>
                                        <p:strVal val="visible"/>
                                      </p:to>
                                    </p:set>
                                    <p:animEffect transition="in" filter="fade">
                                      <p:cBhvr>
                                        <p:cTn id="11" dur="2000"/>
                                        <p:tgtEl>
                                          <p:spTgt spid="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0"/>
        <p:cNvGrpSpPr/>
        <p:nvPr/>
      </p:nvGrpSpPr>
      <p:grpSpPr>
        <a:xfrm>
          <a:off x="0" y="0"/>
          <a:ext cx="0" cy="0"/>
          <a:chOff x="0" y="0"/>
          <a:chExt cx="0" cy="0"/>
        </a:xfrm>
      </p:grpSpPr>
      <p:sp>
        <p:nvSpPr>
          <p:cNvPr id="2" name="Rounded Rectangle 1"/>
          <p:cNvSpPr/>
          <p:nvPr/>
        </p:nvSpPr>
        <p:spPr>
          <a:xfrm>
            <a:off x="0" y="3079"/>
            <a:ext cx="9144000" cy="2293768"/>
          </a:xfrm>
          <a:prstGeom prst="roundRect">
            <a:avLst>
              <a:gd name="adj" fmla="val 9515"/>
            </a:avLst>
          </a:prstGeom>
          <a:solidFill>
            <a:srgbClr val="C000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Google Shape;111;p4"/>
          <p:cNvSpPr/>
          <p:nvPr/>
        </p:nvSpPr>
        <p:spPr>
          <a:xfrm>
            <a:off x="1095975" y="127062"/>
            <a:ext cx="7783800" cy="21697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hi-IN" sz="2700" b="1" i="0" u="none" strike="noStrike" cap="none" dirty="0">
                <a:solidFill>
                  <a:srgbClr val="0000FF"/>
                </a:solidFill>
                <a:latin typeface="Laila SemiBold" pitchFamily="2" charset="0"/>
                <a:ea typeface="Calibri"/>
                <a:cs typeface="Laila SemiBold" pitchFamily="2" charset="0"/>
                <a:sym typeface="Calibri"/>
              </a:rPr>
              <a:t>गाँव की कुल आबादी ढाई –तीन हज़ार होगी | गाँव में तीन प्रमुख स्थान हैं </a:t>
            </a:r>
            <a:r>
              <a:rPr lang="hi-IN" sz="2700" b="1" i="0" u="none" strike="noStrike" cap="none" dirty="0" smtClean="0">
                <a:solidFill>
                  <a:srgbClr val="0000FF"/>
                </a:solidFill>
                <a:latin typeface="Laila SemiBold" pitchFamily="2" charset="0"/>
                <a:ea typeface="Calibri"/>
                <a:cs typeface="Laila SemiBold" pitchFamily="2" charset="0"/>
                <a:sym typeface="Calibri"/>
              </a:rPr>
              <a:t>– </a:t>
            </a:r>
            <a:endParaRPr sz="2700" b="1" i="0" u="none" strike="noStrike" cap="none" dirty="0">
              <a:solidFill>
                <a:srgbClr val="0000FF"/>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rgbClr val="000000"/>
              </a:buClr>
              <a:buSzPts val="2400"/>
              <a:buFont typeface="Arial"/>
              <a:buNone/>
            </a:pPr>
            <a:r>
              <a:rPr lang="en-US" sz="2700" b="1" i="0" u="none" strike="noStrike" cap="none" dirty="0" smtClean="0">
                <a:solidFill>
                  <a:srgbClr val="0000FF"/>
                </a:solidFill>
                <a:latin typeface="Laila SemiBold" pitchFamily="2" charset="0"/>
                <a:ea typeface="Calibri"/>
                <a:cs typeface="Laila SemiBold" pitchFamily="2" charset="0"/>
                <a:sym typeface="Calibri"/>
              </a:rPr>
              <a:t>	</a:t>
            </a:r>
            <a:r>
              <a:rPr lang="hi-IN" sz="2700" b="1" i="0" u="none" strike="noStrike" cap="none" dirty="0" smtClean="0">
                <a:solidFill>
                  <a:srgbClr val="0000FF"/>
                </a:solidFill>
                <a:latin typeface="Laila SemiBold" pitchFamily="2" charset="0"/>
                <a:ea typeface="Calibri"/>
                <a:cs typeface="Laila SemiBold" pitchFamily="2" charset="0"/>
                <a:sym typeface="Calibri"/>
              </a:rPr>
              <a:t> </a:t>
            </a:r>
            <a:r>
              <a:rPr lang="hi-IN" sz="2700" b="1" i="0" u="none" strike="noStrike" cap="none" dirty="0">
                <a:solidFill>
                  <a:srgbClr val="0000FF"/>
                </a:solidFill>
                <a:latin typeface="Laila SemiBold" pitchFamily="2" charset="0"/>
                <a:ea typeface="Calibri"/>
                <a:cs typeface="Laila SemiBold" pitchFamily="2" charset="0"/>
                <a:sym typeface="Calibri"/>
              </a:rPr>
              <a:t>गाँव के पश्चिम किनारे बड़ा सा तालाब, मध्य स्थित बरगद का पेड़</a:t>
            </a:r>
            <a:r>
              <a:rPr lang="hi-IN" sz="2700" b="1" dirty="0">
                <a:solidFill>
                  <a:srgbClr val="0000FF"/>
                </a:solidFill>
                <a:latin typeface="Laila SemiBold" pitchFamily="2" charset="0"/>
                <a:ea typeface="Calibri"/>
                <a:cs typeface="Laila SemiBold" pitchFamily="2" charset="0"/>
                <a:sym typeface="Calibri"/>
              </a:rPr>
              <a:t>,</a:t>
            </a:r>
            <a:r>
              <a:rPr lang="hi-IN" sz="2700" b="1" i="0" u="none" strike="noStrike" cap="none" dirty="0">
                <a:solidFill>
                  <a:srgbClr val="0000FF"/>
                </a:solidFill>
                <a:latin typeface="Laila SemiBold" pitchFamily="2" charset="0"/>
                <a:ea typeface="Calibri"/>
                <a:cs typeface="Laila SemiBold" pitchFamily="2" charset="0"/>
                <a:sym typeface="Calibri"/>
              </a:rPr>
              <a:t> पूरब में ठाकुर जी का विशाल मंदिर, जिसे गाँव के लोग ठाकुरबारी कहते हैं |</a:t>
            </a:r>
            <a:endParaRPr sz="2700" b="1" i="0" u="none" strike="noStrike" cap="none" dirty="0">
              <a:solidFill>
                <a:srgbClr val="0000FF"/>
              </a:solidFill>
              <a:latin typeface="Laila SemiBold" pitchFamily="2" charset="0"/>
              <a:ea typeface="Calibri"/>
              <a:cs typeface="Laila SemiBold" pitchFamily="2" charset="0"/>
              <a:sym typeface="Calibri"/>
            </a:endParaRPr>
          </a:p>
        </p:txBody>
      </p:sp>
      <p:pic>
        <p:nvPicPr>
          <p:cNvPr id="112" name="Google Shape;112;p4"/>
          <p:cNvPicPr preferRelativeResize="0"/>
          <p:nvPr/>
        </p:nvPicPr>
        <p:blipFill rotWithShape="1">
          <a:blip r:embed="rId4">
            <a:alphaModFix/>
          </a:blip>
          <a:srcRect/>
          <a:stretch/>
        </p:blipFill>
        <p:spPr>
          <a:xfrm>
            <a:off x="98155" y="2899709"/>
            <a:ext cx="3507000" cy="26927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13" name="Google Shape;113;p4"/>
          <p:cNvPicPr preferRelativeResize="0"/>
          <p:nvPr/>
        </p:nvPicPr>
        <p:blipFill rotWithShape="1">
          <a:blip r:embed="rId5">
            <a:alphaModFix/>
          </a:blip>
          <a:srcRect/>
          <a:stretch/>
        </p:blipFill>
        <p:spPr>
          <a:xfrm>
            <a:off x="3302302" y="2748396"/>
            <a:ext cx="2936348" cy="2966604"/>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14" name="Google Shape;114;p4"/>
          <p:cNvPicPr preferRelativeResize="0"/>
          <p:nvPr/>
        </p:nvPicPr>
        <p:blipFill rotWithShape="1">
          <a:blip r:embed="rId6">
            <a:alphaModFix/>
          </a:blip>
          <a:srcRect/>
          <a:stretch/>
        </p:blipFill>
        <p:spPr>
          <a:xfrm flipH="1">
            <a:off x="6276816" y="2779392"/>
            <a:ext cx="2975674" cy="2933385"/>
          </a:xfrm>
          <a:prstGeom prst="round2DiagRect">
            <a:avLst>
              <a:gd name="adj1" fmla="val 16667"/>
              <a:gd name="adj2" fmla="val 0"/>
            </a:avLst>
          </a:prstGeom>
          <a:ln w="88900" cap="sq">
            <a:noFill/>
            <a:miter lim="800000"/>
          </a:ln>
          <a:effectLst>
            <a:outerShdw blurRad="254000" algn="tl" rotWithShape="0">
              <a:srgbClr val="000000">
                <a:alpha val="43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30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9"/>
        <p:cNvGrpSpPr/>
        <p:nvPr/>
      </p:nvGrpSpPr>
      <p:grpSpPr>
        <a:xfrm>
          <a:off x="0" y="0"/>
          <a:ext cx="0" cy="0"/>
          <a:chOff x="0" y="0"/>
          <a:chExt cx="0" cy="0"/>
        </a:xfrm>
      </p:grpSpPr>
      <p:sp>
        <p:nvSpPr>
          <p:cNvPr id="120" name="Google Shape;120;p5"/>
          <p:cNvSpPr/>
          <p:nvPr/>
        </p:nvSpPr>
        <p:spPr>
          <a:xfrm>
            <a:off x="152400" y="190500"/>
            <a:ext cx="8763000" cy="256989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hi-IN" sz="2300" b="1" i="0" u="none" strike="noStrike" cap="none" dirty="0">
                <a:solidFill>
                  <a:srgbClr val="0000FF"/>
                </a:solidFill>
                <a:latin typeface="Laila SemiBold" pitchFamily="2" charset="0"/>
                <a:ea typeface="Lustria"/>
                <a:cs typeface="Laila SemiBold" pitchFamily="2" charset="0"/>
                <a:sym typeface="Lustria"/>
              </a:rPr>
              <a:t>ठाकुरबारी की स्थापना के संबंध में कहानी प्रचलित है कि कहीं से एक संत आकर इस स्थान पर झोपड़ी बनाकर रहने लगे | वे सुबह – शाम यहाँ ठाकुर जी की पूजा करते थे, लोगों से माँगकर खा लेते थे | बाद में लोगों ने चंदा करके यहाँ छोटा सा मंदिर बनवा दिया | जैसे – जैसे आबादी बढ़ती गई लोगों की श्रद्धा भी बढ़ती गई | किसी के यहाँ बेटा हो, शादी हो, नौकरी मिले, कोई भी शुभ काम हो लोग ठाकुरजी पर रुपये, जेवर, अनाज चढ़ाते | अच्छी फसल होने पर खेत का छोटा सा टुकड़ा ठाकुर जी के नाम लिख देते |  </a:t>
            </a:r>
            <a:r>
              <a:rPr lang="hi-IN" sz="2300" b="1" dirty="0">
                <a:solidFill>
                  <a:srgbClr val="0000FF"/>
                </a:solidFill>
                <a:latin typeface="Laila SemiBold" pitchFamily="2" charset="0"/>
                <a:ea typeface="Lustria"/>
                <a:cs typeface="Laila SemiBold" pitchFamily="2" charset="0"/>
                <a:sym typeface="Lustria"/>
              </a:rPr>
              <a:t>इस तरह ठाकुर बारी के नाम २० बीघा खेत हो गए </a:t>
            </a:r>
            <a:r>
              <a:rPr lang="hi-IN" sz="2100" b="1" dirty="0">
                <a:solidFill>
                  <a:srgbClr val="0000FF"/>
                </a:solidFill>
                <a:latin typeface="Laila SemiBold" pitchFamily="2" charset="0"/>
                <a:ea typeface="Lustria"/>
                <a:cs typeface="Laila SemiBold" pitchFamily="2" charset="0"/>
                <a:sym typeface="Lustria"/>
              </a:rPr>
              <a:t>|</a:t>
            </a:r>
            <a:endParaRPr sz="2100" b="1" dirty="0">
              <a:solidFill>
                <a:srgbClr val="0000FF"/>
              </a:solidFill>
              <a:latin typeface="Laila SemiBold" pitchFamily="2" charset="0"/>
              <a:ea typeface="Lustria"/>
              <a:cs typeface="Laila SemiBold" pitchFamily="2" charset="0"/>
              <a:sym typeface="Lustria"/>
            </a:endParaRPr>
          </a:p>
        </p:txBody>
      </p:sp>
      <p:pic>
        <p:nvPicPr>
          <p:cNvPr id="121" name="Google Shape;121;p5"/>
          <p:cNvPicPr preferRelativeResize="0"/>
          <p:nvPr/>
        </p:nvPicPr>
        <p:blipFill rotWithShape="1">
          <a:blip r:embed="rId4">
            <a:alphaModFix/>
          </a:blip>
          <a:srcRect/>
          <a:stretch/>
        </p:blipFill>
        <p:spPr>
          <a:xfrm>
            <a:off x="152405" y="2857500"/>
            <a:ext cx="4493700" cy="2733000"/>
          </a:xfrm>
          <a:prstGeom prst="round2DiagRect">
            <a:avLst>
              <a:gd name="adj1" fmla="val 16667"/>
              <a:gd name="adj2" fmla="val 0"/>
            </a:avLst>
          </a:prstGeom>
          <a:noFill/>
          <a:ln w="88900" cap="sq" cmpd="sng">
            <a:solidFill>
              <a:srgbClr val="FFFFFF"/>
            </a:solidFill>
            <a:prstDash val="solid"/>
            <a:miter lim="800000"/>
            <a:headEnd type="none" w="sm" len="sm"/>
            <a:tailEnd type="none" w="sm" len="sm"/>
          </a:ln>
          <a:effectLst>
            <a:outerShdw blurRad="254000" algn="tl" rotWithShape="0">
              <a:srgbClr val="000000">
                <a:alpha val="42352"/>
              </a:srgbClr>
            </a:outerShdw>
          </a:effectLst>
        </p:spPr>
      </p:pic>
      <p:pic>
        <p:nvPicPr>
          <p:cNvPr id="122" name="Google Shape;122;p5"/>
          <p:cNvPicPr preferRelativeResize="0"/>
          <p:nvPr/>
        </p:nvPicPr>
        <p:blipFill rotWithShape="1">
          <a:blip r:embed="rId5">
            <a:alphaModFix/>
          </a:blip>
          <a:srcRect/>
          <a:stretch/>
        </p:blipFill>
        <p:spPr>
          <a:xfrm>
            <a:off x="5458560" y="2700875"/>
            <a:ext cx="3456900" cy="2889500"/>
          </a:xfrm>
          <a:prstGeom prst="ellipse">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3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20"/>
                                        </p:tgtEl>
                                        <p:attrNameLst>
                                          <p:attrName>style.visibility</p:attrName>
                                        </p:attrNameLst>
                                      </p:cBhvr>
                                      <p:to>
                                        <p:strVal val="visible"/>
                                      </p:to>
                                    </p:set>
                                    <p:animEffect transition="in" filter="fade">
                                      <p:cBhvr>
                                        <p:cTn id="7" dur="1822"/>
                                        <p:tgtEl>
                                          <p:spTgt spid="120"/>
                                        </p:tgtEl>
                                      </p:cBhvr>
                                    </p:animEffect>
                                  </p:childTnLst>
                                </p:cTn>
                              </p:par>
                            </p:childTnLst>
                          </p:cTn>
                        </p:par>
                        <p:par>
                          <p:cTn id="8" fill="hold">
                            <p:stCondLst>
                              <p:cond delay="1822"/>
                            </p:stCondLst>
                            <p:childTnLst>
                              <p:par>
                                <p:cTn id="9" presetID="10" presetClass="entr" presetSubtype="0" fill="hold" nodeType="afterEffect">
                                  <p:stCondLst>
                                    <p:cond delay="0"/>
                                  </p:stCondLst>
                                  <p:childTnLst>
                                    <p:set>
                                      <p:cBhvr>
                                        <p:cTn id="10" dur="1" fill="hold">
                                          <p:stCondLst>
                                            <p:cond delay="0"/>
                                          </p:stCondLst>
                                        </p:cTn>
                                        <p:tgtEl>
                                          <p:spTgt spid="121"/>
                                        </p:tgtEl>
                                        <p:attrNameLst>
                                          <p:attrName>style.visibility</p:attrName>
                                        </p:attrNameLst>
                                      </p:cBhvr>
                                      <p:to>
                                        <p:strVal val="visible"/>
                                      </p:to>
                                    </p:set>
                                    <p:animEffect transition="in" filter="fade">
                                      <p:cBhvr>
                                        <p:cTn id="11" dur="2000"/>
                                        <p:tgtEl>
                                          <p:spTgt spid="121"/>
                                        </p:tgtEl>
                                      </p:cBhvr>
                                    </p:animEffect>
                                  </p:childTnLst>
                                </p:cTn>
                              </p:par>
                            </p:childTnLst>
                          </p:cTn>
                        </p:par>
                        <p:par>
                          <p:cTn id="12" fill="hold">
                            <p:stCondLst>
                              <p:cond delay="3822"/>
                            </p:stCondLst>
                            <p:childTnLst>
                              <p:par>
                                <p:cTn id="13" presetID="10" presetClass="entr" presetSubtype="0" fill="hold" nodeType="afterEffect">
                                  <p:stCondLst>
                                    <p:cond delay="1000"/>
                                  </p:stCondLst>
                                  <p:childTnLst>
                                    <p:set>
                                      <p:cBhvr>
                                        <p:cTn id="14" dur="1" fill="hold">
                                          <p:stCondLst>
                                            <p:cond delay="0"/>
                                          </p:stCondLst>
                                        </p:cTn>
                                        <p:tgtEl>
                                          <p:spTgt spid="122"/>
                                        </p:tgtEl>
                                        <p:attrNameLst>
                                          <p:attrName>style.visibility</p:attrName>
                                        </p:attrNameLst>
                                      </p:cBhvr>
                                      <p:to>
                                        <p:strVal val="visible"/>
                                      </p:to>
                                    </p:set>
                                    <p:animEffect transition="in" filter="fade">
                                      <p:cBhvr>
                                        <p:cTn id="15" dur="2000"/>
                                        <p:tgtEl>
                                          <p:spTgt spid="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7"/>
        <p:cNvGrpSpPr/>
        <p:nvPr/>
      </p:nvGrpSpPr>
      <p:grpSpPr>
        <a:xfrm>
          <a:off x="0" y="0"/>
          <a:ext cx="0" cy="0"/>
          <a:chOff x="0" y="0"/>
          <a:chExt cx="0" cy="0"/>
        </a:xfrm>
      </p:grpSpPr>
      <p:sp>
        <p:nvSpPr>
          <p:cNvPr id="128" name="Google Shape;128;p6"/>
          <p:cNvSpPr/>
          <p:nvPr/>
        </p:nvSpPr>
        <p:spPr>
          <a:xfrm>
            <a:off x="228600" y="190500"/>
            <a:ext cx="8686800"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hi-IN" sz="2700" b="1" i="0" u="none" strike="noStrike" cap="none" dirty="0">
                <a:solidFill>
                  <a:srgbClr val="0000FF"/>
                </a:solidFill>
                <a:latin typeface="Laila SemiBold" pitchFamily="2" charset="0"/>
                <a:ea typeface="Mangal"/>
                <a:cs typeface="Laila SemiBold" pitchFamily="2" charset="0"/>
                <a:sym typeface="Mangal"/>
              </a:rPr>
              <a:t>लोगों के इसी विश्वास के परिणाम स्वरूप अब यह गाँव की सबसे बड़ी ठाकुरबारी है | इसके नाम पर बीस बीघे खेत है | धार्मिक लोगों की एक समिति है, इसकी देख – रेख और संचालन के लिए प्रत्येक तीन साल पर एक महंत और एक पुजारी की नियुक्ति की जाती है |</a:t>
            </a:r>
            <a:r>
              <a:rPr lang="hi-IN" sz="2400" b="1" i="0" u="none" strike="noStrike" cap="none" dirty="0">
                <a:solidFill>
                  <a:srgbClr val="0000FF"/>
                </a:solidFill>
                <a:latin typeface="Laila SemiBold" pitchFamily="2" charset="0"/>
                <a:ea typeface="Mangal"/>
                <a:cs typeface="Laila SemiBold" pitchFamily="2" charset="0"/>
                <a:sym typeface="Mangal"/>
              </a:rPr>
              <a:t> </a:t>
            </a:r>
            <a:endParaRPr sz="2400" b="1" i="0" u="none" strike="noStrike" cap="none" dirty="0">
              <a:solidFill>
                <a:srgbClr val="0000FF"/>
              </a:solidFill>
              <a:latin typeface="Laila SemiBold" pitchFamily="2" charset="0"/>
              <a:ea typeface="Mangal"/>
              <a:cs typeface="Laila SemiBold" pitchFamily="2" charset="0"/>
              <a:sym typeface="Mangal"/>
            </a:endParaRPr>
          </a:p>
        </p:txBody>
      </p:sp>
      <p:pic>
        <p:nvPicPr>
          <p:cNvPr id="129" name="Google Shape;129;p6"/>
          <p:cNvPicPr preferRelativeResize="0"/>
          <p:nvPr/>
        </p:nvPicPr>
        <p:blipFill rotWithShape="1">
          <a:blip r:embed="rId4">
            <a:alphaModFix/>
          </a:blip>
          <a:srcRect/>
          <a:stretch/>
        </p:blipFill>
        <p:spPr>
          <a:xfrm>
            <a:off x="81367" y="2177512"/>
            <a:ext cx="3434509" cy="3461886"/>
          </a:xfrm>
          <a:prstGeom prst="roundRect">
            <a:avLst>
              <a:gd name="adj" fmla="val 3630"/>
            </a:avLst>
          </a:prstGeom>
          <a:solidFill>
            <a:srgbClr val="FFFFFF">
              <a:shade val="85000"/>
            </a:srgbClr>
          </a:solidFill>
          <a:ln>
            <a:noFill/>
          </a:ln>
          <a:effectLst>
            <a:reflection blurRad="12700" stA="38000" endPos="28000" dist="5000" dir="5400000" sy="-100000" algn="bl" rotWithShape="0"/>
          </a:effectLst>
        </p:spPr>
      </p:pic>
      <p:pic>
        <p:nvPicPr>
          <p:cNvPr id="130" name="Google Shape;130;p6"/>
          <p:cNvPicPr preferRelativeResize="0"/>
          <p:nvPr/>
        </p:nvPicPr>
        <p:blipFill rotWithShape="1">
          <a:blip r:embed="rId5">
            <a:alphaModFix/>
          </a:blip>
          <a:srcRect t="2507" b="4428"/>
          <a:stretch/>
        </p:blipFill>
        <p:spPr>
          <a:xfrm>
            <a:off x="3603356" y="2177512"/>
            <a:ext cx="5447654" cy="3461885"/>
          </a:xfrm>
          <a:prstGeom prst="roundRect">
            <a:avLst>
              <a:gd name="adj" fmla="val 443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14:dur="30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8"/>
                                        </p:tgtEl>
                                        <p:attrNameLst>
                                          <p:attrName>style.visibility</p:attrName>
                                        </p:attrNameLst>
                                      </p:cBhvr>
                                      <p:to>
                                        <p:strVal val="visible"/>
                                      </p:to>
                                    </p:set>
                                    <p:animEffect transition="in" filter="fade">
                                      <p:cBhvr>
                                        <p:cTn id="7" dur="2000"/>
                                        <p:tgtEl>
                                          <p:spTgt spid="128"/>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129"/>
                                        </p:tgtEl>
                                        <p:attrNameLst>
                                          <p:attrName>style.visibility</p:attrName>
                                        </p:attrNameLst>
                                      </p:cBhvr>
                                      <p:to>
                                        <p:strVal val="visible"/>
                                      </p:to>
                                    </p:set>
                                    <p:animEffect transition="in" filter="fade">
                                      <p:cBhvr>
                                        <p:cTn id="11" dur="200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5"/>
        <p:cNvGrpSpPr/>
        <p:nvPr/>
      </p:nvGrpSpPr>
      <p:grpSpPr>
        <a:xfrm>
          <a:off x="0" y="0"/>
          <a:ext cx="0" cy="0"/>
          <a:chOff x="0" y="0"/>
          <a:chExt cx="0" cy="0"/>
        </a:xfrm>
      </p:grpSpPr>
      <p:sp>
        <p:nvSpPr>
          <p:cNvPr id="4" name="Rounded Rectangle 3"/>
          <p:cNvSpPr/>
          <p:nvPr/>
        </p:nvSpPr>
        <p:spPr>
          <a:xfrm>
            <a:off x="0" y="3079"/>
            <a:ext cx="9144000" cy="2482130"/>
          </a:xfrm>
          <a:prstGeom prst="roundRect">
            <a:avLst>
              <a:gd name="adj" fmla="val 9515"/>
            </a:avLst>
          </a:prstGeom>
          <a:solidFill>
            <a:srgbClr val="C00000"/>
          </a:solidFill>
          <a:ln>
            <a:noFill/>
          </a:ln>
          <a:effectLst>
            <a:glow rad="139700">
              <a:schemeClr val="accent1">
                <a:satMod val="175000"/>
                <a:alpha val="40000"/>
              </a:schemeClr>
            </a:glow>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Google Shape;136;p7"/>
          <p:cNvSpPr/>
          <p:nvPr/>
        </p:nvSpPr>
        <p:spPr>
          <a:xfrm>
            <a:off x="131925" y="219979"/>
            <a:ext cx="8821500" cy="240061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hi-IN" sz="1800" b="0" i="0" u="none" strike="noStrike" cap="none" dirty="0">
                <a:solidFill>
                  <a:srgbClr val="FFFF00"/>
                </a:solidFill>
                <a:latin typeface="Laila SemiBold" pitchFamily="2" charset="0"/>
                <a:ea typeface="Calibri"/>
                <a:cs typeface="Laila SemiBold" pitchFamily="2" charset="0"/>
                <a:sym typeface="Calibri"/>
              </a:rPr>
              <a:t> </a:t>
            </a:r>
            <a:r>
              <a:rPr lang="hi-IN" sz="2300" b="1" i="0" u="none" strike="noStrike" cap="none" dirty="0">
                <a:solidFill>
                  <a:srgbClr val="FFFF00"/>
                </a:solidFill>
                <a:latin typeface="Laila SemiBold" pitchFamily="2" charset="0"/>
                <a:ea typeface="Calibri"/>
                <a:cs typeface="Laila SemiBold" pitchFamily="2" charset="0"/>
                <a:sym typeface="Calibri"/>
              </a:rPr>
              <a:t>ह</a:t>
            </a:r>
            <a:r>
              <a:rPr lang="hi-IN" sz="2500" b="1" i="0" u="none" strike="noStrike" cap="none" dirty="0">
                <a:solidFill>
                  <a:srgbClr val="FFFF00"/>
                </a:solidFill>
                <a:latin typeface="Laila SemiBold" pitchFamily="2" charset="0"/>
                <a:ea typeface="Calibri"/>
                <a:cs typeface="Laila SemiBold" pitchFamily="2" charset="0"/>
                <a:sym typeface="Calibri"/>
              </a:rPr>
              <a:t>रिहर काका का संयुक्त परिवार है | हरिहर काका चार भाई </a:t>
            </a:r>
            <a:r>
              <a:rPr lang="hi-IN" sz="2500" b="1" dirty="0">
                <a:solidFill>
                  <a:srgbClr val="FFFF00"/>
                </a:solidFill>
                <a:latin typeface="Laila SemiBold" pitchFamily="2" charset="0"/>
                <a:ea typeface="Calibri"/>
                <a:cs typeface="Laila SemiBold" pitchFamily="2" charset="0"/>
                <a:sym typeface="Calibri"/>
              </a:rPr>
              <a:t>थे.</a:t>
            </a:r>
            <a:r>
              <a:rPr lang="hi-IN" sz="2500" b="1" i="0" u="none" strike="noStrike" cap="none" dirty="0">
                <a:solidFill>
                  <a:srgbClr val="FFFF00"/>
                </a:solidFill>
                <a:latin typeface="Laila SemiBold" pitchFamily="2" charset="0"/>
                <a:ea typeface="Calibri"/>
                <a:cs typeface="Laila SemiBold" pitchFamily="2" charset="0"/>
                <a:sym typeface="Calibri"/>
              </a:rPr>
              <a:t>| सबकी शादी हो चुकी </a:t>
            </a:r>
            <a:r>
              <a:rPr lang="hi-IN" sz="2500" b="1" dirty="0">
                <a:solidFill>
                  <a:srgbClr val="FFFF00"/>
                </a:solidFill>
                <a:latin typeface="Laila SemiBold" pitchFamily="2" charset="0"/>
                <a:ea typeface="Calibri"/>
                <a:cs typeface="Laila SemiBold" pitchFamily="2" charset="0"/>
                <a:sym typeface="Calibri"/>
              </a:rPr>
              <a:t>थी</a:t>
            </a:r>
            <a:r>
              <a:rPr lang="hi-IN" sz="2500" b="1" i="0" u="none" strike="noStrike" cap="none" dirty="0">
                <a:solidFill>
                  <a:srgbClr val="FFFF00"/>
                </a:solidFill>
                <a:latin typeface="Laila SemiBold" pitchFamily="2" charset="0"/>
                <a:ea typeface="Calibri"/>
                <a:cs typeface="Laila SemiBold" pitchFamily="2" charset="0"/>
                <a:sym typeface="Calibri"/>
              </a:rPr>
              <a:t>, बाल- बच्चे </a:t>
            </a:r>
            <a:r>
              <a:rPr lang="hi-IN" sz="2500" b="1" dirty="0">
                <a:solidFill>
                  <a:srgbClr val="FFFF00"/>
                </a:solidFill>
                <a:latin typeface="Laila SemiBold" pitchFamily="2" charset="0"/>
                <a:ea typeface="Calibri"/>
                <a:cs typeface="Laila SemiBold" pitchFamily="2" charset="0"/>
                <a:sym typeface="Calibri"/>
              </a:rPr>
              <a:t>थे </a:t>
            </a:r>
            <a:r>
              <a:rPr lang="hi-IN" sz="2500" b="1" i="0" u="none" strike="noStrike" cap="none" dirty="0">
                <a:solidFill>
                  <a:srgbClr val="FFFF00"/>
                </a:solidFill>
                <a:latin typeface="Laila SemiBold" pitchFamily="2" charset="0"/>
                <a:ea typeface="Calibri"/>
                <a:cs typeface="Laila SemiBold" pitchFamily="2" charset="0"/>
                <a:sym typeface="Calibri"/>
              </a:rPr>
              <a:t>| काका की अपनी कोई संतान नहीं </a:t>
            </a:r>
            <a:r>
              <a:rPr lang="hi-IN" sz="2500" b="1" dirty="0">
                <a:solidFill>
                  <a:srgbClr val="FFFF00"/>
                </a:solidFill>
                <a:latin typeface="Laila SemiBold" pitchFamily="2" charset="0"/>
                <a:ea typeface="Calibri"/>
                <a:cs typeface="Laila SemiBold" pitchFamily="2" charset="0"/>
                <a:sym typeface="Calibri"/>
              </a:rPr>
              <a:t>थी </a:t>
            </a:r>
            <a:r>
              <a:rPr lang="hi-IN" sz="2500" b="1" i="0" u="none" strike="noStrike" cap="none" dirty="0">
                <a:solidFill>
                  <a:srgbClr val="FFFF00"/>
                </a:solidFill>
                <a:latin typeface="Laila SemiBold" pitchFamily="2" charset="0"/>
                <a:ea typeface="Calibri"/>
                <a:cs typeface="Laila SemiBold" pitchFamily="2" charset="0"/>
                <a:sym typeface="Calibri"/>
              </a:rPr>
              <a:t>| औलाद के लिए उन्होंने दो शादियाँ की | लेकिन उनकी दोनों पत्नियाँ स्वर्ग सिधार ग</a:t>
            </a:r>
            <a:r>
              <a:rPr lang="hi-IN" sz="2500" b="1" dirty="0">
                <a:solidFill>
                  <a:srgbClr val="FFFF00"/>
                </a:solidFill>
                <a:latin typeface="Laila SemiBold" pitchFamily="2" charset="0"/>
                <a:ea typeface="Calibri"/>
                <a:cs typeface="Laila SemiBold" pitchFamily="2" charset="0"/>
                <a:sym typeface="Calibri"/>
              </a:rPr>
              <a:t>ईं </a:t>
            </a:r>
            <a:r>
              <a:rPr lang="hi-IN" sz="2500" b="1" i="0" u="none" strike="noStrike" cap="none" dirty="0">
                <a:solidFill>
                  <a:srgbClr val="FFFF00"/>
                </a:solidFill>
                <a:latin typeface="Laila SemiBold" pitchFamily="2" charset="0"/>
                <a:ea typeface="Calibri"/>
                <a:cs typeface="Laila SemiBold" pitchFamily="2" charset="0"/>
                <a:sym typeface="Calibri"/>
              </a:rPr>
              <a:t>| काका अपने परिवार के साथ रहते हैं | काका के परिवार के पास कुल 60 बीघे खेत </a:t>
            </a:r>
            <a:r>
              <a:rPr lang="hi-IN" sz="2500" b="1" dirty="0">
                <a:solidFill>
                  <a:srgbClr val="FFFF00"/>
                </a:solidFill>
                <a:latin typeface="Laila SemiBold" pitchFamily="2" charset="0"/>
                <a:ea typeface="Calibri"/>
                <a:cs typeface="Laila SemiBold" pitchFamily="2" charset="0"/>
                <a:sym typeface="Calibri"/>
              </a:rPr>
              <a:t>थे </a:t>
            </a:r>
            <a:r>
              <a:rPr lang="hi-IN" sz="2500" b="1" i="0" u="none" strike="noStrike" cap="none" dirty="0">
                <a:solidFill>
                  <a:srgbClr val="FFFF00"/>
                </a:solidFill>
                <a:latin typeface="Laila SemiBold" pitchFamily="2" charset="0"/>
                <a:ea typeface="Calibri"/>
                <a:cs typeface="Laila SemiBold" pitchFamily="2" charset="0"/>
                <a:sym typeface="Calibri"/>
              </a:rPr>
              <a:t>| प्रत्येक भाई के हिस्से 15 बीघे पड़ें | ये लोग खेती का काम करते </a:t>
            </a:r>
            <a:r>
              <a:rPr lang="hi-IN" sz="2500" b="1" dirty="0">
                <a:solidFill>
                  <a:srgbClr val="FFFF00"/>
                </a:solidFill>
                <a:latin typeface="Laila SemiBold" pitchFamily="2" charset="0"/>
                <a:ea typeface="Calibri"/>
                <a:cs typeface="Laila SemiBold" pitchFamily="2" charset="0"/>
                <a:sym typeface="Calibri"/>
              </a:rPr>
              <a:t>थे </a:t>
            </a:r>
            <a:r>
              <a:rPr lang="hi-IN" sz="2500" b="1" i="0" u="none" strike="noStrike" cap="none" dirty="0">
                <a:solidFill>
                  <a:srgbClr val="FFFF00"/>
                </a:solidFill>
                <a:latin typeface="Laila SemiBold" pitchFamily="2" charset="0"/>
                <a:ea typeface="Calibri"/>
                <a:cs typeface="Laila SemiBold" pitchFamily="2" charset="0"/>
                <a:sym typeface="Calibri"/>
              </a:rPr>
              <a:t> | </a:t>
            </a:r>
            <a:r>
              <a:rPr lang="hi-IN" sz="2300" b="1" i="0" u="none" strike="noStrike" cap="none" dirty="0">
                <a:solidFill>
                  <a:srgbClr val="FFFF00"/>
                </a:solidFill>
                <a:latin typeface="Laila SemiBold" pitchFamily="2" charset="0"/>
                <a:ea typeface="Calibri"/>
                <a:cs typeface="Laila SemiBold" pitchFamily="2" charset="0"/>
                <a:sym typeface="Calibri"/>
              </a:rPr>
              <a:t> </a:t>
            </a:r>
            <a:endParaRPr sz="2300" b="1" i="0" u="none" strike="noStrike" cap="none" dirty="0">
              <a:solidFill>
                <a:srgbClr val="FFFF00"/>
              </a:solidFill>
              <a:latin typeface="Laila SemiBold" pitchFamily="2" charset="0"/>
              <a:ea typeface="Calibri"/>
              <a:cs typeface="Laila SemiBold" pitchFamily="2" charset="0"/>
              <a:sym typeface="Calibri"/>
            </a:endParaRPr>
          </a:p>
        </p:txBody>
      </p:sp>
      <p:pic>
        <p:nvPicPr>
          <p:cNvPr id="137" name="Google Shape;137;p7"/>
          <p:cNvPicPr preferRelativeResize="0"/>
          <p:nvPr/>
        </p:nvPicPr>
        <p:blipFill rotWithShape="1">
          <a:blip r:embed="rId4">
            <a:alphaModFix/>
          </a:blip>
          <a:srcRect/>
          <a:stretch/>
        </p:blipFill>
        <p:spPr>
          <a:xfrm>
            <a:off x="0" y="2485209"/>
            <a:ext cx="9144000" cy="3229791"/>
          </a:xfrm>
          <a:prstGeom prst="rect">
            <a:avLst/>
          </a:prstGeom>
          <a:noFill/>
          <a:ln>
            <a:noFill/>
          </a:ln>
          <a:effectLst>
            <a:outerShdw blurRad="190500" algn="tl" rotWithShape="0">
              <a:srgbClr val="000000">
                <a:alpha val="69411"/>
              </a:srgbClr>
            </a:outerShdw>
          </a:effectLst>
        </p:spPr>
      </p:pic>
    </p:spTree>
  </p:cSld>
  <p:clrMapOvr>
    <a:masterClrMapping/>
  </p:clrMapOvr>
  <mc:AlternateContent xmlns:mc="http://schemas.openxmlformats.org/markup-compatibility/2006" xmlns:p14="http://schemas.microsoft.com/office/powerpoint/2010/main">
    <mc:Choice Requires="p14">
      <p:transition spd="slow" p14:dur="3000">
        <p14:flip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6"/>
                                        </p:tgtEl>
                                        <p:attrNameLst>
                                          <p:attrName>style.visibility</p:attrName>
                                        </p:attrNameLst>
                                      </p:cBhvr>
                                      <p:to>
                                        <p:strVal val="visible"/>
                                      </p:to>
                                    </p:set>
                                    <p:animEffect transition="in" filter="fade">
                                      <p:cBhvr>
                                        <p:cTn id="7" dur="2000"/>
                                        <p:tgtEl>
                                          <p:spTgt spid="136"/>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137"/>
                                        </p:tgtEl>
                                        <p:attrNameLst>
                                          <p:attrName>style.visibility</p:attrName>
                                        </p:attrNameLst>
                                      </p:cBhvr>
                                      <p:to>
                                        <p:strVal val="visible"/>
                                      </p:to>
                                    </p:set>
                                    <p:animEffect transition="in" filter="fade">
                                      <p:cBhvr>
                                        <p:cTn id="11" dur="20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5A6BD"/>
        </a:solidFill>
        <a:effectLst/>
      </p:bgPr>
    </p:bg>
    <p:spTree>
      <p:nvGrpSpPr>
        <p:cNvPr id="1" name="Shape 142"/>
        <p:cNvGrpSpPr/>
        <p:nvPr/>
      </p:nvGrpSpPr>
      <p:grpSpPr>
        <a:xfrm>
          <a:off x="0" y="0"/>
          <a:ext cx="0" cy="0"/>
          <a:chOff x="0" y="0"/>
          <a:chExt cx="0" cy="0"/>
        </a:xfrm>
      </p:grpSpPr>
      <p:sp>
        <p:nvSpPr>
          <p:cNvPr id="143" name="Google Shape;143;p8"/>
          <p:cNvSpPr txBox="1"/>
          <p:nvPr/>
        </p:nvSpPr>
        <p:spPr>
          <a:xfrm>
            <a:off x="852550" y="417917"/>
            <a:ext cx="6845400" cy="679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hi-IN" sz="2800" b="0" i="0" u="none" strike="noStrike" cap="none" dirty="0">
                <a:solidFill>
                  <a:srgbClr val="0000FF"/>
                </a:solidFill>
                <a:latin typeface="Laila SemiBold" pitchFamily="2" charset="0"/>
                <a:ea typeface="Calibri"/>
                <a:cs typeface="Laila SemiBold" pitchFamily="2" charset="0"/>
                <a:sym typeface="Calibri"/>
              </a:rPr>
              <a:t>                         </a:t>
            </a:r>
            <a:r>
              <a:rPr lang="hi-IN" sz="2800" b="1" i="0" u="none" strike="noStrike" cap="none" dirty="0">
                <a:solidFill>
                  <a:srgbClr val="0000FF"/>
                </a:solidFill>
                <a:latin typeface="Laila SemiBold" pitchFamily="2" charset="0"/>
                <a:ea typeface="Calibri"/>
                <a:cs typeface="Laila SemiBold" pitchFamily="2" charset="0"/>
                <a:sym typeface="Calibri"/>
              </a:rPr>
              <a:t> समझ की परख </a:t>
            </a:r>
            <a:endParaRPr sz="2800" b="1" i="0" u="none" strike="noStrike" cap="none" dirty="0">
              <a:solidFill>
                <a:srgbClr val="0000FF"/>
              </a:solidFill>
              <a:latin typeface="Laila SemiBold" pitchFamily="2" charset="0"/>
              <a:ea typeface="Calibri"/>
              <a:cs typeface="Laila SemiBold" pitchFamily="2" charset="0"/>
              <a:sym typeface="Calibri"/>
            </a:endParaRPr>
          </a:p>
        </p:txBody>
      </p:sp>
      <p:sp>
        <p:nvSpPr>
          <p:cNvPr id="144" name="Google Shape;144;p8"/>
          <p:cNvSpPr txBox="1"/>
          <p:nvPr/>
        </p:nvSpPr>
        <p:spPr>
          <a:xfrm>
            <a:off x="0" y="950313"/>
            <a:ext cx="9005700" cy="47647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hi-IN" sz="1500" b="1" i="0" u="none" strike="noStrike" cap="none" dirty="0">
                <a:solidFill>
                  <a:srgbClr val="000000"/>
                </a:solidFill>
                <a:latin typeface="Laila SemiBold" pitchFamily="2" charset="0"/>
                <a:ea typeface="Calibri"/>
                <a:cs typeface="Laila SemiBold" pitchFamily="2" charset="0"/>
                <a:sym typeface="Calibri"/>
              </a:rPr>
              <a:t> </a:t>
            </a:r>
            <a:r>
              <a:rPr lang="hi-IN" sz="2600" b="1" i="0" u="none" strike="noStrike" cap="none" dirty="0">
                <a:solidFill>
                  <a:srgbClr val="FF0000"/>
                </a:solidFill>
                <a:latin typeface="Laila SemiBold" pitchFamily="2" charset="0"/>
                <a:ea typeface="Calibri"/>
                <a:cs typeface="Laila SemiBold" pitchFamily="2" charset="0"/>
                <a:sym typeface="Calibri"/>
              </a:rPr>
              <a:t>१.</a:t>
            </a:r>
            <a:r>
              <a:rPr lang="hi-IN" sz="2700" b="1" i="0" u="none" strike="noStrike" cap="none" dirty="0">
                <a:solidFill>
                  <a:srgbClr val="FF0000"/>
                </a:solidFill>
                <a:latin typeface="Laila SemiBold" pitchFamily="2" charset="0"/>
                <a:ea typeface="Calibri"/>
                <a:cs typeface="Laila SemiBold" pitchFamily="2" charset="0"/>
                <a:sym typeface="Calibri"/>
              </a:rPr>
              <a:t>पाठ के लेखक का नाम ---</a:t>
            </a:r>
            <a:endParaRPr sz="2700" b="1" i="0" u="none" strike="noStrike" cap="none" dirty="0">
              <a:solidFill>
                <a:srgbClr val="FF0000"/>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rgbClr val="000000"/>
              </a:buClr>
              <a:buSzPts val="1400"/>
              <a:buFont typeface="Arial"/>
              <a:buNone/>
            </a:pPr>
            <a:endParaRPr sz="1600" b="1" i="0" u="none" strike="noStrike" cap="none" dirty="0">
              <a:solidFill>
                <a:srgbClr val="000000"/>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rgbClr val="000000"/>
              </a:buClr>
              <a:buSzPts val="2100"/>
              <a:buFont typeface="Arial"/>
              <a:buNone/>
            </a:pPr>
            <a:r>
              <a:rPr lang="hi-IN" sz="2300" b="1" i="0" u="none" strike="noStrike" cap="none" dirty="0">
                <a:solidFill>
                  <a:srgbClr val="980000"/>
                </a:solidFill>
                <a:latin typeface="Laila SemiBold" pitchFamily="2" charset="0"/>
                <a:ea typeface="Calibri"/>
                <a:cs typeface="Laila SemiBold" pitchFamily="2" charset="0"/>
                <a:sym typeface="Calibri"/>
              </a:rPr>
              <a:t>   क.</a:t>
            </a:r>
            <a:r>
              <a:rPr lang="hi-IN" sz="2300" b="1" i="0" u="none" strike="noStrike" cap="none" dirty="0">
                <a:solidFill>
                  <a:srgbClr val="9900FF"/>
                </a:solidFill>
                <a:latin typeface="Laila SemiBold" pitchFamily="2" charset="0"/>
                <a:ea typeface="Calibri"/>
                <a:cs typeface="Laila SemiBold" pitchFamily="2" charset="0"/>
                <a:sym typeface="Calibri"/>
              </a:rPr>
              <a:t> श्री मिथिलेश्वर</a:t>
            </a:r>
            <a:r>
              <a:rPr lang="hi-IN" sz="3000" b="1" i="0" u="none" strike="noStrike" cap="none" dirty="0">
                <a:solidFill>
                  <a:srgbClr val="9900FF"/>
                </a:solidFill>
                <a:latin typeface="Laila SemiBold" pitchFamily="2" charset="0"/>
                <a:ea typeface="Calibri"/>
                <a:cs typeface="Laila SemiBold" pitchFamily="2" charset="0"/>
                <a:sym typeface="Calibri"/>
              </a:rPr>
              <a:t> </a:t>
            </a:r>
            <a:r>
              <a:rPr lang="hi-IN" sz="3300" b="1" i="0" u="none" strike="noStrike" cap="none" dirty="0">
                <a:solidFill>
                  <a:srgbClr val="9900FF"/>
                </a:solidFill>
                <a:latin typeface="Laila SemiBold" pitchFamily="2" charset="0"/>
                <a:ea typeface="Calibri"/>
                <a:cs typeface="Laila SemiBold" pitchFamily="2" charset="0"/>
                <a:sym typeface="Calibri"/>
              </a:rPr>
              <a:t>  </a:t>
            </a:r>
            <a:r>
              <a:rPr lang="hi-IN" sz="2300" b="1" i="0" u="none" strike="noStrike" cap="none" dirty="0">
                <a:solidFill>
                  <a:srgbClr val="980000"/>
                </a:solidFill>
                <a:latin typeface="Laila SemiBold" pitchFamily="2" charset="0"/>
                <a:ea typeface="Calibri"/>
                <a:cs typeface="Laila SemiBold" pitchFamily="2" charset="0"/>
                <a:sym typeface="Calibri"/>
              </a:rPr>
              <a:t>ख</a:t>
            </a:r>
            <a:r>
              <a:rPr lang="hi-IN" sz="2300" b="1" i="0" u="none" strike="noStrike" cap="none" dirty="0">
                <a:solidFill>
                  <a:srgbClr val="9900FF"/>
                </a:solidFill>
                <a:latin typeface="Laila SemiBold" pitchFamily="2" charset="0"/>
                <a:ea typeface="Calibri"/>
                <a:cs typeface="Laila SemiBold" pitchFamily="2" charset="0"/>
                <a:sym typeface="Calibri"/>
              </a:rPr>
              <a:t>. </a:t>
            </a:r>
            <a:r>
              <a:rPr lang="hi-IN" sz="2600" b="1" i="0" u="none" strike="noStrike" cap="none" dirty="0">
                <a:solidFill>
                  <a:srgbClr val="9900FF"/>
                </a:solidFill>
                <a:latin typeface="Laila SemiBold" pitchFamily="2" charset="0"/>
                <a:ea typeface="Calibri"/>
                <a:cs typeface="Laila SemiBold" pitchFamily="2" charset="0"/>
                <a:sym typeface="Calibri"/>
              </a:rPr>
              <a:t>प्रहल्लाद अग्रवाल   </a:t>
            </a:r>
            <a:r>
              <a:rPr lang="hi-IN" sz="2600" b="1" i="0" u="none" strike="noStrike" cap="none" dirty="0">
                <a:solidFill>
                  <a:srgbClr val="980000"/>
                </a:solidFill>
                <a:latin typeface="Laila SemiBold" pitchFamily="2" charset="0"/>
                <a:ea typeface="Calibri"/>
                <a:cs typeface="Laila SemiBold" pitchFamily="2" charset="0"/>
                <a:sym typeface="Calibri"/>
              </a:rPr>
              <a:t>ग.</a:t>
            </a:r>
            <a:r>
              <a:rPr lang="hi-IN" sz="2600" b="1" i="0" u="none" strike="noStrike" cap="none" dirty="0">
                <a:solidFill>
                  <a:srgbClr val="9900FF"/>
                </a:solidFill>
                <a:latin typeface="Laila SemiBold" pitchFamily="2" charset="0"/>
                <a:ea typeface="Calibri"/>
                <a:cs typeface="Laila SemiBold" pitchFamily="2" charset="0"/>
                <a:sym typeface="Calibri"/>
              </a:rPr>
              <a:t>सीताराम सेकसरिया</a:t>
            </a:r>
            <a:endParaRPr sz="2600" b="1" i="0" u="none" strike="noStrike" cap="none" dirty="0">
              <a:solidFill>
                <a:srgbClr val="9900FF"/>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dirty="0">
              <a:solidFill>
                <a:srgbClr val="9900FF"/>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rgbClr val="000000"/>
              </a:buClr>
              <a:buSzPts val="2400"/>
              <a:buFont typeface="Arial"/>
              <a:buNone/>
            </a:pPr>
            <a:r>
              <a:rPr lang="hi-IN" sz="2600" b="1" i="0" u="none" strike="noStrike" cap="none" dirty="0">
                <a:solidFill>
                  <a:srgbClr val="FF0000"/>
                </a:solidFill>
                <a:latin typeface="Laila SemiBold" pitchFamily="2" charset="0"/>
                <a:ea typeface="Calibri"/>
                <a:cs typeface="Laila SemiBold" pitchFamily="2" charset="0"/>
                <a:sym typeface="Calibri"/>
              </a:rPr>
              <a:t> २. हरिहर काका किस विधा में लिखा गया है ?</a:t>
            </a:r>
            <a:endParaRPr sz="2600" b="1" i="0" u="none" strike="noStrike" cap="none" dirty="0">
              <a:solidFill>
                <a:srgbClr val="FF0000"/>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rgbClr val="000000"/>
              </a:buClr>
              <a:buSzPts val="2400"/>
              <a:buFont typeface="Arial"/>
              <a:buNone/>
            </a:pPr>
            <a:endParaRPr sz="2600" b="1" i="0" u="none" strike="noStrike" cap="none" dirty="0">
              <a:solidFill>
                <a:srgbClr val="9900FF"/>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rgbClr val="000000"/>
              </a:buClr>
              <a:buSzPts val="2400"/>
              <a:buFont typeface="Arial"/>
              <a:buNone/>
            </a:pPr>
            <a:r>
              <a:rPr lang="hi-IN" sz="2600" b="1" i="0" u="none" strike="noStrike" cap="none" dirty="0">
                <a:solidFill>
                  <a:srgbClr val="9900FF"/>
                </a:solidFill>
                <a:latin typeface="Laila SemiBold" pitchFamily="2" charset="0"/>
                <a:ea typeface="Calibri"/>
                <a:cs typeface="Laila SemiBold" pitchFamily="2" charset="0"/>
                <a:sym typeface="Calibri"/>
              </a:rPr>
              <a:t>      </a:t>
            </a:r>
            <a:r>
              <a:rPr lang="hi-IN" sz="2600" b="1" i="0" u="none" strike="noStrike" cap="none" dirty="0">
                <a:solidFill>
                  <a:srgbClr val="980000"/>
                </a:solidFill>
                <a:latin typeface="Laila SemiBold" pitchFamily="2" charset="0"/>
                <a:ea typeface="Calibri"/>
                <a:cs typeface="Laila SemiBold" pitchFamily="2" charset="0"/>
                <a:sym typeface="Calibri"/>
              </a:rPr>
              <a:t>क. </a:t>
            </a:r>
            <a:r>
              <a:rPr lang="hi-IN" sz="2600" b="1" i="0" u="none" strike="noStrike" cap="none" dirty="0">
                <a:solidFill>
                  <a:srgbClr val="9900FF"/>
                </a:solidFill>
                <a:latin typeface="Laila SemiBold" pitchFamily="2" charset="0"/>
                <a:ea typeface="Calibri"/>
                <a:cs typeface="Laila SemiBold" pitchFamily="2" charset="0"/>
                <a:sym typeface="Calibri"/>
              </a:rPr>
              <a:t>व्यंग्य शैली    </a:t>
            </a:r>
            <a:r>
              <a:rPr lang="hi-IN" sz="2600" b="1" i="0" u="none" strike="noStrike" cap="none" dirty="0">
                <a:solidFill>
                  <a:srgbClr val="980000"/>
                </a:solidFill>
                <a:latin typeface="Laila SemiBold" pitchFamily="2" charset="0"/>
                <a:ea typeface="Calibri"/>
                <a:cs typeface="Laila SemiBold" pitchFamily="2" charset="0"/>
                <a:sym typeface="Calibri"/>
              </a:rPr>
              <a:t>ख.</a:t>
            </a:r>
            <a:r>
              <a:rPr lang="hi-IN" sz="2600" b="1" i="0" u="none" strike="noStrike" cap="none" dirty="0">
                <a:solidFill>
                  <a:srgbClr val="9900FF"/>
                </a:solidFill>
                <a:latin typeface="Laila SemiBold" pitchFamily="2" charset="0"/>
                <a:ea typeface="Calibri"/>
                <a:cs typeface="Laila SemiBold" pitchFamily="2" charset="0"/>
                <a:sym typeface="Calibri"/>
              </a:rPr>
              <a:t> नाटक विधा    </a:t>
            </a:r>
            <a:r>
              <a:rPr lang="hi-IN" sz="2600" b="1" i="0" u="none" strike="noStrike" cap="none" dirty="0">
                <a:solidFill>
                  <a:srgbClr val="980000"/>
                </a:solidFill>
                <a:latin typeface="Laila SemiBold" pitchFamily="2" charset="0"/>
                <a:ea typeface="Calibri"/>
                <a:cs typeface="Laila SemiBold" pitchFamily="2" charset="0"/>
                <a:sym typeface="Calibri"/>
              </a:rPr>
              <a:t>ग.</a:t>
            </a:r>
            <a:r>
              <a:rPr lang="hi-IN" sz="2600" b="1" i="0" u="none" strike="noStrike" cap="none" dirty="0">
                <a:solidFill>
                  <a:srgbClr val="9900FF"/>
                </a:solidFill>
                <a:latin typeface="Laila SemiBold" pitchFamily="2" charset="0"/>
                <a:ea typeface="Calibri"/>
                <a:cs typeface="Laila SemiBold" pitchFamily="2" charset="0"/>
                <a:sym typeface="Calibri"/>
              </a:rPr>
              <a:t> कहानी विधा </a:t>
            </a:r>
            <a:endParaRPr sz="2600" b="1" i="0" u="none" strike="noStrike" cap="none" dirty="0">
              <a:solidFill>
                <a:srgbClr val="9900FF"/>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rgbClr val="000000"/>
              </a:buClr>
              <a:buSzPts val="2400"/>
              <a:buFont typeface="Arial"/>
              <a:buNone/>
            </a:pPr>
            <a:endParaRPr sz="2600" b="1" i="0" u="none" strike="noStrike" cap="none" dirty="0">
              <a:solidFill>
                <a:srgbClr val="9900FF"/>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rgbClr val="000000"/>
              </a:buClr>
              <a:buSzPts val="2400"/>
              <a:buFont typeface="Arial"/>
              <a:buNone/>
            </a:pPr>
            <a:r>
              <a:rPr lang="hi-IN" sz="2600" b="1" i="0" u="none" strike="noStrike" cap="none" dirty="0">
                <a:solidFill>
                  <a:srgbClr val="FF0000"/>
                </a:solidFill>
                <a:latin typeface="Laila SemiBold" pitchFamily="2" charset="0"/>
                <a:ea typeface="Calibri"/>
                <a:cs typeface="Laila SemiBold" pitchFamily="2" charset="0"/>
                <a:sym typeface="Calibri"/>
              </a:rPr>
              <a:t>३. हरिहर काका लेखक को अपनी सब बातें क्यों बताते थे ?</a:t>
            </a:r>
            <a:endParaRPr sz="2600" b="1" i="0" u="none" strike="noStrike" cap="none" dirty="0">
              <a:solidFill>
                <a:srgbClr val="FF0000"/>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rgbClr val="000000"/>
              </a:buClr>
              <a:buSzPts val="2400"/>
              <a:buFont typeface="Arial"/>
              <a:buNone/>
            </a:pPr>
            <a:endParaRPr sz="2600" b="1" i="0" u="none" strike="noStrike" cap="none" dirty="0">
              <a:solidFill>
                <a:srgbClr val="FF0000"/>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chemeClr val="dk1"/>
              </a:buClr>
              <a:buSzPts val="2400"/>
              <a:buFont typeface="Arial"/>
              <a:buNone/>
            </a:pPr>
            <a:r>
              <a:rPr lang="hi-IN" sz="2600" b="1" i="0" u="none" strike="noStrike" cap="none" dirty="0">
                <a:solidFill>
                  <a:srgbClr val="9900FF"/>
                </a:solidFill>
                <a:latin typeface="Laila SemiBold" pitchFamily="2" charset="0"/>
                <a:ea typeface="Calibri"/>
                <a:cs typeface="Laila SemiBold" pitchFamily="2" charset="0"/>
                <a:sym typeface="Calibri"/>
              </a:rPr>
              <a:t> </a:t>
            </a:r>
            <a:r>
              <a:rPr lang="hi-IN" sz="2600" b="1" i="0" u="none" strike="noStrike" cap="none" dirty="0">
                <a:solidFill>
                  <a:srgbClr val="980000"/>
                </a:solidFill>
                <a:latin typeface="Laila SemiBold" pitchFamily="2" charset="0"/>
                <a:ea typeface="Calibri"/>
                <a:cs typeface="Laila SemiBold" pitchFamily="2" charset="0"/>
                <a:sym typeface="Calibri"/>
              </a:rPr>
              <a:t> क.</a:t>
            </a:r>
            <a:r>
              <a:rPr lang="hi-IN" sz="2600" b="1" i="0" u="none" strike="noStrike" cap="none" dirty="0">
                <a:solidFill>
                  <a:srgbClr val="9900FF"/>
                </a:solidFill>
                <a:latin typeface="Laila SemiBold" pitchFamily="2" charset="0"/>
                <a:ea typeface="Calibri"/>
                <a:cs typeface="Laila SemiBold" pitchFamily="2" charset="0"/>
                <a:sym typeface="Calibri"/>
              </a:rPr>
              <a:t> दोनों एक घर में रहते थे   </a:t>
            </a:r>
            <a:r>
              <a:rPr lang="hi-IN" sz="2600" b="1" i="0" u="none" strike="noStrike" cap="none" dirty="0">
                <a:solidFill>
                  <a:srgbClr val="980000"/>
                </a:solidFill>
                <a:latin typeface="Laila SemiBold" pitchFamily="2" charset="0"/>
                <a:ea typeface="Calibri"/>
                <a:cs typeface="Laila SemiBold" pitchFamily="2" charset="0"/>
                <a:sym typeface="Calibri"/>
              </a:rPr>
              <a:t>ख. </a:t>
            </a:r>
            <a:r>
              <a:rPr lang="hi-IN" sz="2600" b="1" dirty="0">
                <a:solidFill>
                  <a:srgbClr val="9900FF"/>
                </a:solidFill>
                <a:latin typeface="Laila SemiBold" pitchFamily="2" charset="0"/>
                <a:ea typeface="Calibri"/>
                <a:cs typeface="Laila SemiBold" pitchFamily="2" charset="0"/>
                <a:sym typeface="Calibri"/>
              </a:rPr>
              <a:t>उनमें </a:t>
            </a:r>
            <a:r>
              <a:rPr lang="hi-IN" sz="2600" b="1" i="0" u="none" strike="noStrike" cap="none" dirty="0">
                <a:solidFill>
                  <a:srgbClr val="9900FF"/>
                </a:solidFill>
                <a:latin typeface="Laila SemiBold" pitchFamily="2" charset="0"/>
                <a:ea typeface="Calibri"/>
                <a:cs typeface="Laila SemiBold" pitchFamily="2" charset="0"/>
                <a:sym typeface="Calibri"/>
              </a:rPr>
              <a:t>पिता-पुत्र </a:t>
            </a:r>
            <a:r>
              <a:rPr lang="hi-IN" sz="2600" b="1" dirty="0">
                <a:solidFill>
                  <a:srgbClr val="9900FF"/>
                </a:solidFill>
                <a:latin typeface="Laila SemiBold" pitchFamily="2" charset="0"/>
                <a:ea typeface="Calibri"/>
                <a:cs typeface="Laila SemiBold" pitchFamily="2" charset="0"/>
                <a:sym typeface="Calibri"/>
              </a:rPr>
              <a:t>जैसे </a:t>
            </a:r>
            <a:r>
              <a:rPr lang="hi-IN" sz="2600" b="1" i="0" u="none" strike="noStrike" cap="none" dirty="0">
                <a:solidFill>
                  <a:srgbClr val="9900FF"/>
                </a:solidFill>
                <a:latin typeface="Laila SemiBold" pitchFamily="2" charset="0"/>
                <a:ea typeface="Calibri"/>
                <a:cs typeface="Laila SemiBold" pitchFamily="2" charset="0"/>
                <a:sym typeface="Calibri"/>
              </a:rPr>
              <a:t>संबंध </a:t>
            </a:r>
            <a:r>
              <a:rPr lang="hi-IN" sz="2600" b="1" dirty="0">
                <a:solidFill>
                  <a:srgbClr val="9900FF"/>
                </a:solidFill>
                <a:latin typeface="Laila SemiBold" pitchFamily="2" charset="0"/>
                <a:ea typeface="Calibri"/>
                <a:cs typeface="Laila SemiBold" pitchFamily="2" charset="0"/>
                <a:sym typeface="Calibri"/>
              </a:rPr>
              <a:t>थे </a:t>
            </a:r>
            <a:endParaRPr sz="2600" b="1" dirty="0">
              <a:solidFill>
                <a:srgbClr val="9900FF"/>
              </a:solidFill>
              <a:latin typeface="Laila SemiBold" pitchFamily="2" charset="0"/>
              <a:ea typeface="Calibri"/>
              <a:cs typeface="Laila SemiBold" pitchFamily="2" charset="0"/>
              <a:sym typeface="Calibri"/>
            </a:endParaRPr>
          </a:p>
          <a:p>
            <a:pPr marL="0" marR="0" lvl="0" indent="0" algn="l" rtl="0">
              <a:lnSpc>
                <a:spcPct val="100000"/>
              </a:lnSpc>
              <a:spcBef>
                <a:spcPts val="0"/>
              </a:spcBef>
              <a:spcAft>
                <a:spcPts val="0"/>
              </a:spcAft>
              <a:buClr>
                <a:schemeClr val="dk1"/>
              </a:buClr>
              <a:buSzPts val="2400"/>
              <a:buFont typeface="Arial"/>
              <a:buNone/>
            </a:pPr>
            <a:r>
              <a:rPr lang="hi-IN" sz="2600" b="1" dirty="0">
                <a:solidFill>
                  <a:srgbClr val="9900FF"/>
                </a:solidFill>
                <a:latin typeface="Laila SemiBold" pitchFamily="2" charset="0"/>
                <a:ea typeface="Calibri"/>
                <a:cs typeface="Laila SemiBold" pitchFamily="2" charset="0"/>
                <a:sym typeface="Calibri"/>
              </a:rPr>
              <a:t> </a:t>
            </a:r>
            <a:r>
              <a:rPr lang="hi-IN" sz="2600" b="1" dirty="0">
                <a:solidFill>
                  <a:srgbClr val="980000"/>
                </a:solidFill>
                <a:latin typeface="Laila SemiBold" pitchFamily="2" charset="0"/>
                <a:ea typeface="Calibri"/>
                <a:cs typeface="Laila SemiBold" pitchFamily="2" charset="0"/>
                <a:sym typeface="Calibri"/>
              </a:rPr>
              <a:t> ग.</a:t>
            </a:r>
            <a:r>
              <a:rPr lang="hi-IN" sz="2600" b="1" dirty="0">
                <a:solidFill>
                  <a:srgbClr val="9900FF"/>
                </a:solidFill>
                <a:latin typeface="Laila SemiBold" pitchFamily="2" charset="0"/>
                <a:ea typeface="Calibri"/>
                <a:cs typeface="Laila SemiBold" pitchFamily="2" charset="0"/>
                <a:sym typeface="Calibri"/>
              </a:rPr>
              <a:t> लेखक ने उन्हें कहा था </a:t>
            </a:r>
            <a:r>
              <a:rPr lang="hi-IN" sz="2000" b="1" dirty="0">
                <a:solidFill>
                  <a:schemeClr val="dk1"/>
                </a:solidFill>
                <a:latin typeface="Laila SemiBold" pitchFamily="2" charset="0"/>
                <a:ea typeface="Calibri"/>
                <a:cs typeface="Laila SemiBold" pitchFamily="2" charset="0"/>
                <a:sym typeface="Calibri"/>
              </a:rPr>
              <a:t>|</a:t>
            </a:r>
            <a:endParaRPr sz="2600" b="1" dirty="0">
              <a:solidFill>
                <a:srgbClr val="9900FF"/>
              </a:solidFill>
              <a:latin typeface="Laila SemiBold" pitchFamily="2" charset="0"/>
              <a:ea typeface="Calibri"/>
              <a:cs typeface="Laila SemiBold" pitchFamily="2" charset="0"/>
              <a:sym typeface="Calibri"/>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TotalTime>
  <Words>1997</Words>
  <Application>Microsoft Office PowerPoint</Application>
  <PresentationFormat>On-screen Show (16:10)</PresentationFormat>
  <Paragraphs>161</Paragraphs>
  <Slides>25</Slides>
  <Notes>23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Arial</vt:lpstr>
      <vt:lpstr>Mangal</vt:lpstr>
      <vt:lpstr>Laila SemiBold</vt:lpstr>
      <vt:lpstr>Lustria</vt:lpstr>
      <vt:lpstr>Bell MT</vt:lpstr>
      <vt:lpstr>Calibri</vt:lpstr>
      <vt:lpstr>Aparajita</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अभ्यास प्रश्न</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Redax Yadav</dc:creator>
  <cp:lastModifiedBy>Redax Yadav</cp:lastModifiedBy>
  <cp:revision>33</cp:revision>
  <dcterms:modified xsi:type="dcterms:W3CDTF">2025-05-19T03:46:40Z</dcterms:modified>
</cp:coreProperties>
</file>