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25" d="100"/>
          <a:sy n="25" d="100"/>
        </p:scale>
        <p:origin x="2204" y="1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i-IN" dirty="0" smtClean="0"/>
              <a:t>विज्ञापन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i-IN" dirty="0" smtClean="0"/>
              <a:t>विपिन कुमार यादव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98562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i-IN" dirty="0" smtClean="0"/>
              <a:t>विज्ञापन क्या है ?</a:t>
            </a:r>
            <a:endParaRPr lang="en-IN" dirty="0"/>
          </a:p>
        </p:txBody>
      </p:sp>
      <p:sp>
        <p:nvSpPr>
          <p:cNvPr id="3" name="Rectangle 2"/>
          <p:cNvSpPr/>
          <p:nvPr/>
        </p:nvSpPr>
        <p:spPr>
          <a:xfrm>
            <a:off x="2563586" y="1469571"/>
            <a:ext cx="8066314" cy="4393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i-IN" sz="2800" b="1" dirty="0">
                <a:latin typeface="Karma" panose="02000000000000000000" pitchFamily="2" charset="0"/>
                <a:cs typeface="Karma" panose="02000000000000000000" pitchFamily="2" charset="0"/>
              </a:rPr>
              <a:t>"विज्ञापन एक ऐसी प्रक्रिया है जिसके माध्यम से किसी वस्तु, सेवा या विचार के बारे में लोगों को आकर्षित करने हेतु सूचना दी जाती है</a:t>
            </a:r>
            <a:r>
              <a:rPr lang="hi-IN" sz="2800" b="1" dirty="0" smtClean="0">
                <a:latin typeface="Karma" panose="02000000000000000000" pitchFamily="2" charset="0"/>
                <a:cs typeface="Karma" panose="02000000000000000000" pitchFamily="2" charset="0"/>
              </a:rPr>
              <a:t>।“</a:t>
            </a:r>
            <a:endParaRPr lang="en-US" sz="2800" b="1" dirty="0" smtClean="0">
              <a:latin typeface="Karma" panose="02000000000000000000" pitchFamily="2" charset="0"/>
              <a:cs typeface="Karma" panose="02000000000000000000" pitchFamily="2" charset="0"/>
            </a:endParaRPr>
          </a:p>
          <a:p>
            <a:endParaRPr lang="hi-IN" sz="2800" dirty="0">
              <a:latin typeface="Karma" panose="02000000000000000000" pitchFamily="2" charset="0"/>
              <a:cs typeface="Karma" panose="02000000000000000000" pitchFamily="2" charset="0"/>
            </a:endParaRPr>
          </a:p>
          <a:p>
            <a:r>
              <a:rPr lang="en-IN" sz="2800" b="1" dirty="0">
                <a:solidFill>
                  <a:srgbClr val="00B0F0"/>
                </a:solidFill>
                <a:latin typeface="Karma" panose="02000000000000000000" pitchFamily="2" charset="0"/>
                <a:cs typeface="Karma" panose="02000000000000000000" pitchFamily="2" charset="0"/>
              </a:rPr>
              <a:t>🧠 </a:t>
            </a:r>
            <a:r>
              <a:rPr lang="hi-IN" sz="2800" b="1" dirty="0">
                <a:solidFill>
                  <a:srgbClr val="00B0F0"/>
                </a:solidFill>
                <a:latin typeface="Karma" panose="02000000000000000000" pitchFamily="2" charset="0"/>
                <a:cs typeface="Karma" panose="02000000000000000000" pitchFamily="2" charset="0"/>
              </a:rPr>
              <a:t>विज्ञापन के मुख्य उद्देश्य:</a:t>
            </a:r>
          </a:p>
          <a:p>
            <a:pPr>
              <a:buFont typeface="+mj-lt"/>
              <a:buAutoNum type="arabicPeriod"/>
            </a:pPr>
            <a:r>
              <a:rPr lang="hi-IN" sz="2800" dirty="0">
                <a:latin typeface="Karma" panose="02000000000000000000" pitchFamily="2" charset="0"/>
                <a:cs typeface="Karma" panose="02000000000000000000" pitchFamily="2" charset="0"/>
              </a:rPr>
              <a:t>किसी वस्तु या सेवा का प्रचार करना</a:t>
            </a:r>
          </a:p>
          <a:p>
            <a:pPr>
              <a:buFont typeface="+mj-lt"/>
              <a:buAutoNum type="arabicPeriod"/>
            </a:pPr>
            <a:r>
              <a:rPr lang="hi-IN" sz="2800" dirty="0">
                <a:latin typeface="Karma" panose="02000000000000000000" pitchFamily="2" charset="0"/>
                <a:cs typeface="Karma" panose="02000000000000000000" pitchFamily="2" charset="0"/>
              </a:rPr>
              <a:t>ग्राहकों को आकर्षित करना</a:t>
            </a:r>
          </a:p>
          <a:p>
            <a:pPr>
              <a:buFont typeface="+mj-lt"/>
              <a:buAutoNum type="arabicPeriod"/>
            </a:pPr>
            <a:r>
              <a:rPr lang="hi-IN" sz="2800" dirty="0">
                <a:latin typeface="Karma" panose="02000000000000000000" pitchFamily="2" charset="0"/>
                <a:cs typeface="Karma" panose="02000000000000000000" pitchFamily="2" charset="0"/>
              </a:rPr>
              <a:t>ब्रांड या उत्पाद की पहचान बनाना</a:t>
            </a:r>
          </a:p>
          <a:p>
            <a:pPr>
              <a:buFont typeface="+mj-lt"/>
              <a:buAutoNum type="arabicPeriod"/>
            </a:pPr>
            <a:r>
              <a:rPr lang="hi-IN" sz="2800" dirty="0">
                <a:latin typeface="Karma" panose="02000000000000000000" pitchFamily="2" charset="0"/>
                <a:cs typeface="Karma" panose="02000000000000000000" pitchFamily="2" charset="0"/>
              </a:rPr>
              <a:t>बिक्री को बढ़ाना</a:t>
            </a:r>
          </a:p>
          <a:p>
            <a:pPr>
              <a:buFont typeface="+mj-lt"/>
              <a:buAutoNum type="arabicPeriod"/>
            </a:pPr>
            <a:r>
              <a:rPr lang="hi-IN" sz="2800" dirty="0">
                <a:latin typeface="Karma" panose="02000000000000000000" pitchFamily="2" charset="0"/>
                <a:cs typeface="Karma" panose="02000000000000000000" pitchFamily="2" charset="0"/>
              </a:rPr>
              <a:t>सामाजिक या शैक्षिक संदेश देना (जैसे – धूम्रपान से बचाव)</a:t>
            </a:r>
          </a:p>
        </p:txBody>
      </p:sp>
    </p:spTree>
    <p:extLst>
      <p:ext uri="{BB962C8B-B14F-4D97-AF65-F5344CB8AC3E}">
        <p14:creationId xmlns:p14="http://schemas.microsoft.com/office/powerpoint/2010/main" val="1636890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93169" y="578755"/>
            <a:ext cx="956854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b="1" u="sng" dirty="0" smtClean="0"/>
              <a:t> </a:t>
            </a:r>
            <a:r>
              <a:rPr lang="hi-IN" b="1" u="sng" dirty="0"/>
              <a:t>विज्ञापन की विशेषताएँ (</a:t>
            </a:r>
            <a:r>
              <a:rPr lang="en-IN" b="1" u="sng" dirty="0" err="1"/>
              <a:t>Vigyapan</a:t>
            </a:r>
            <a:r>
              <a:rPr lang="en-IN" b="1" u="sng" dirty="0"/>
              <a:t> </a:t>
            </a:r>
            <a:r>
              <a:rPr lang="en-IN" b="1" u="sng" dirty="0" err="1"/>
              <a:t>ki</a:t>
            </a:r>
            <a:r>
              <a:rPr lang="en-IN" b="1" u="sng" dirty="0"/>
              <a:t> </a:t>
            </a:r>
            <a:r>
              <a:rPr lang="en-IN" b="1" u="sng" dirty="0" err="1"/>
              <a:t>Visheshataen</a:t>
            </a:r>
            <a:r>
              <a:rPr lang="en-IN" b="1" u="sng" dirty="0"/>
              <a:t>):</a:t>
            </a:r>
          </a:p>
          <a:p>
            <a:pPr>
              <a:buFont typeface="+mj-lt"/>
              <a:buAutoNum type="arabicPeriod"/>
            </a:pPr>
            <a:r>
              <a:rPr lang="hi-IN" b="1" dirty="0"/>
              <a:t>सूचनात्मक (सूचना देने वाला):</a:t>
            </a:r>
            <a:r>
              <a:rPr lang="hi-IN" dirty="0"/>
              <a:t/>
            </a:r>
            <a:br>
              <a:rPr lang="hi-IN" dirty="0"/>
            </a:br>
            <a:r>
              <a:rPr lang="hi-IN" dirty="0"/>
              <a:t>विज्ञापन किसी वस्तु, सेवा या विचार के बारे में जानकारी देता है।</a:t>
            </a:r>
          </a:p>
          <a:p>
            <a:pPr>
              <a:buFont typeface="+mj-lt"/>
              <a:buAutoNum type="arabicPeriod"/>
            </a:pPr>
            <a:r>
              <a:rPr lang="hi-IN" b="1" dirty="0"/>
              <a:t>आकर्षक भाषा और चित्रों का प्रयोग:</a:t>
            </a:r>
            <a:r>
              <a:rPr lang="hi-IN" dirty="0"/>
              <a:t/>
            </a:r>
            <a:br>
              <a:rPr lang="hi-IN" dirty="0"/>
            </a:br>
            <a:r>
              <a:rPr lang="hi-IN" dirty="0"/>
              <a:t>इसमें आकर्षक शब्दों, रंगों, छवियों और नारे (</a:t>
            </a:r>
            <a:r>
              <a:rPr lang="en-IN" dirty="0"/>
              <a:t>slogans) </a:t>
            </a:r>
            <a:r>
              <a:rPr lang="hi-IN" dirty="0"/>
              <a:t>का प्रयोग किया जाता है ताकि लोगों का ध्यान खींचा जा सके।</a:t>
            </a:r>
          </a:p>
          <a:p>
            <a:pPr>
              <a:buFont typeface="+mj-lt"/>
              <a:buAutoNum type="arabicPeriod"/>
            </a:pPr>
            <a:r>
              <a:rPr lang="hi-IN" b="1" dirty="0"/>
              <a:t>संक्षिप्त और प्रभावशाली:</a:t>
            </a:r>
            <a:r>
              <a:rPr lang="hi-IN" dirty="0"/>
              <a:t/>
            </a:r>
            <a:br>
              <a:rPr lang="hi-IN" dirty="0"/>
            </a:br>
            <a:r>
              <a:rPr lang="hi-IN" dirty="0"/>
              <a:t>विज्ञापन छोटा लेकिन असरदार होता है। कम शब्दों में ज़्यादा बात कही जाती है।</a:t>
            </a:r>
          </a:p>
          <a:p>
            <a:pPr>
              <a:buFont typeface="+mj-lt"/>
              <a:buAutoNum type="arabicPeriod"/>
            </a:pPr>
            <a:r>
              <a:rPr lang="hi-IN" b="1" dirty="0"/>
              <a:t>प्रेरणादायक (</a:t>
            </a:r>
            <a:r>
              <a:rPr lang="en-IN" b="1" dirty="0"/>
              <a:t>Motivating):</a:t>
            </a:r>
            <a:r>
              <a:rPr lang="en-IN" dirty="0"/>
              <a:t/>
            </a:r>
            <a:br>
              <a:rPr lang="en-IN" dirty="0"/>
            </a:br>
            <a:r>
              <a:rPr lang="hi-IN" dirty="0"/>
              <a:t>यह उपभोक्ता को उत्पाद खरीदने या सेवा लेने के लिए प्रेरित करता है</a:t>
            </a:r>
            <a:r>
              <a:rPr lang="hi-IN" dirty="0" smtClean="0"/>
              <a:t>।</a:t>
            </a:r>
            <a:endParaRPr lang="hi-IN" dirty="0"/>
          </a:p>
          <a:p>
            <a:pPr>
              <a:buFont typeface="+mj-lt"/>
              <a:buAutoNum type="arabicPeriod"/>
            </a:pPr>
            <a:r>
              <a:rPr lang="hi-IN" b="1" dirty="0" smtClean="0"/>
              <a:t>विपणन </a:t>
            </a:r>
            <a:r>
              <a:rPr lang="hi-IN" b="1" dirty="0"/>
              <a:t>(</a:t>
            </a:r>
            <a:r>
              <a:rPr lang="en-IN" b="1" dirty="0"/>
              <a:t>Marketing) </a:t>
            </a:r>
            <a:r>
              <a:rPr lang="hi-IN" b="1" dirty="0"/>
              <a:t>का माध्यम:</a:t>
            </a:r>
            <a:r>
              <a:rPr lang="hi-IN" dirty="0"/>
              <a:t/>
            </a:r>
            <a:br>
              <a:rPr lang="hi-IN" dirty="0"/>
            </a:br>
            <a:r>
              <a:rPr lang="hi-IN" dirty="0"/>
              <a:t>यह किसी वस्तु या सेवा के प्रचार का एक मुख्य तरीका है।</a:t>
            </a:r>
          </a:p>
          <a:p>
            <a:pPr>
              <a:buFont typeface="+mj-lt"/>
              <a:buAutoNum type="arabicPeriod"/>
            </a:pPr>
            <a:r>
              <a:rPr lang="hi-IN" b="1" dirty="0"/>
              <a:t>व्यापक पहुँच (</a:t>
            </a:r>
            <a:r>
              <a:rPr lang="en-IN" b="1" dirty="0"/>
              <a:t>Mass Reach):</a:t>
            </a:r>
            <a:r>
              <a:rPr lang="en-IN" dirty="0"/>
              <a:t/>
            </a:r>
            <a:br>
              <a:rPr lang="en-IN" dirty="0"/>
            </a:br>
            <a:r>
              <a:rPr lang="hi-IN" dirty="0"/>
              <a:t>विज्ञापन रेडियो, टीवी, इंटरनेट, समाचारपत्र आदि के माध्यम से लाखों लोगों तक पहुँचता है।</a:t>
            </a:r>
          </a:p>
          <a:p>
            <a:pPr>
              <a:buFont typeface="+mj-lt"/>
              <a:buAutoNum type="arabicPeriod"/>
            </a:pPr>
            <a:r>
              <a:rPr lang="hi-IN" b="1" dirty="0"/>
              <a:t>सृजनात्मकता (</a:t>
            </a:r>
            <a:r>
              <a:rPr lang="en-IN" b="1" dirty="0"/>
              <a:t>Creativity):</a:t>
            </a:r>
            <a:r>
              <a:rPr lang="en-IN" dirty="0"/>
              <a:t/>
            </a:r>
            <a:br>
              <a:rPr lang="en-IN" dirty="0"/>
            </a:br>
            <a:r>
              <a:rPr lang="hi-IN" dirty="0"/>
              <a:t>एक अच्छा विज्ञापन रचनात्मक होता है – उसमें कल्पना, हास्य या भावना का समावेश होता है।</a:t>
            </a:r>
          </a:p>
          <a:p>
            <a:pPr>
              <a:buFont typeface="+mj-lt"/>
              <a:buAutoNum type="arabicPeriod"/>
            </a:pPr>
            <a:r>
              <a:rPr lang="hi-IN" b="1" dirty="0"/>
              <a:t>लक्षित दर्शक (</a:t>
            </a:r>
            <a:r>
              <a:rPr lang="en-IN" b="1" dirty="0"/>
              <a:t>Target Audience):</a:t>
            </a:r>
            <a:r>
              <a:rPr lang="en-IN" dirty="0"/>
              <a:t/>
            </a:r>
            <a:br>
              <a:rPr lang="en-IN" dirty="0"/>
            </a:br>
            <a:r>
              <a:rPr lang="hi-IN" dirty="0"/>
              <a:t>विज्ञापन विशेष रूप से उन लोगों को ध्यान में रखकर बनाया जाता है जो उस उत्पाद या सेवा के संभावित ग्राहक हो सकते हैं।</a:t>
            </a:r>
          </a:p>
        </p:txBody>
      </p:sp>
    </p:spTree>
    <p:extLst>
      <p:ext uri="{BB962C8B-B14F-4D97-AF65-F5344CB8AC3E}">
        <p14:creationId xmlns:p14="http://schemas.microsoft.com/office/powerpoint/2010/main" val="719047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55783" r="7273" b="8146"/>
          <a:stretch/>
        </p:blipFill>
        <p:spPr>
          <a:xfrm>
            <a:off x="999672" y="811892"/>
            <a:ext cx="10531928" cy="599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522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7" t="13096" r="6830" b="50833"/>
          <a:stretch/>
        </p:blipFill>
        <p:spPr>
          <a:xfrm>
            <a:off x="2269672" y="710293"/>
            <a:ext cx="9647220" cy="549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736518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</TotalTime>
  <Words>278</Words>
  <Application>Microsoft Office PowerPoint</Application>
  <PresentationFormat>Widescreen</PresentationFormat>
  <Paragraphs>20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Century Gothic</vt:lpstr>
      <vt:lpstr>Karma</vt:lpstr>
      <vt:lpstr>Mangal</vt:lpstr>
      <vt:lpstr>Wingdings 3</vt:lpstr>
      <vt:lpstr>Wisp</vt:lpstr>
      <vt:lpstr>विज्ञापन</vt:lpstr>
      <vt:lpstr>विज्ञापन क्या है ?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विज्ञापन</dc:title>
  <dc:creator>Redax Yadav</dc:creator>
  <cp:lastModifiedBy>Redax Yadav</cp:lastModifiedBy>
  <cp:revision>4</cp:revision>
  <dcterms:created xsi:type="dcterms:W3CDTF">2025-08-04T09:29:38Z</dcterms:created>
  <dcterms:modified xsi:type="dcterms:W3CDTF">2025-08-04T09:40:03Z</dcterms:modified>
</cp:coreProperties>
</file>