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576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F979466-6E0A-4A86-855B-0E9838D70B2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7ED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9A7A01-7BEB-41DC-9995-57DD158DEF7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209550"/>
          </a:xfrm>
          <a:prstGeom prst="rect">
            <a:avLst/>
          </a:prstGeom>
          <a:solidFill>
            <a:srgbClr val="BE185D"/>
          </a:solidFill>
          <a:ln w="0">
            <a:noFill/>
            <a:prstDash val="solid"/>
          </a:ln>
        </p:spPr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6811359-C02E-469E-AB3E-13E4030B0475}"/>
              </a:ext>
            </a:extLst>
          </p:cNvPr>
          <p:cNvSpPr>
            <a:spLocks noGrp="1"/>
          </p:cNvSpPr>
          <p:nvPr/>
        </p:nvSpPr>
        <p:spPr>
          <a:xfrm>
            <a:off x="8191500" y="876300"/>
            <a:ext cx="2476500" cy="2476500"/>
          </a:xfrm>
          <a:prstGeom prst="ellipse">
            <a:avLst/>
          </a:prstGeom>
          <a:solidFill>
            <a:srgbClr val="FCE7F3"/>
          </a:solidFill>
          <a:ln w="28575">
            <a:solidFill>
              <a:srgbClr val="BE185D"/>
            </a:solidFill>
            <a:prstDash val="solid"/>
          </a:ln>
        </p:spPr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2337AE3-414E-41DF-94A7-F0F315C2E675}"/>
              </a:ext>
            </a:extLst>
          </p:cNvPr>
          <p:cNvSpPr>
            <a:spLocks noGrp="1"/>
          </p:cNvSpPr>
          <p:nvPr/>
        </p:nvSpPr>
        <p:spPr>
          <a:xfrm>
            <a:off x="9525000" y="2381250"/>
            <a:ext cx="1123950" cy="1123950"/>
          </a:xfrm>
          <a:prstGeom prst="ellipse">
            <a:avLst/>
          </a:prstGeom>
          <a:solidFill>
            <a:srgbClr val="CCFBF1"/>
          </a:solidFill>
          <a:ln w="28575">
            <a:solidFill>
              <a:srgbClr val="0F766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D40C8E-E807-4509-8431-AA7C325BCD4C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657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3695"/>
          </a:bodyPr>
          <a:lstStyle/>
          <a:p>
            <a:pPr algn="l">
              <a:lnSpc>
                <a:spcPct val="108000"/>
              </a:lnSpc>
              <a:buNone/>
              <a:defRPr sz="4200" b="1" i="0">
                <a:solidFill>
                  <a:srgbClr val="9F1239"/>
                </a:solidFill>
                <a:latin typeface="Nirmala UI"/>
                <a:ea typeface="Nirmala UI"/>
                <a:cs typeface="Nirmala UI"/>
              </a:defRPr>
            </a:pPr>
            <a:r>
              <a:rPr sz="4200" b="1" i="0">
                <a:solidFill>
                  <a:srgbClr val="9F1239"/>
                </a:solidFill>
                <a:latin typeface="Nirmala UI"/>
                <a:ea typeface="Nirmala UI"/>
                <a:cs typeface="Nirmala UI"/>
              </a:rPr>
              <a:t>शब्द भंडार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AE4746-BC5C-41A6-BDA2-0EB1592B4D1F}"/>
              </a:ext>
            </a:extLst>
          </p:cNvPr>
          <p:cNvSpPr>
            <a:spLocks noGrp="1"/>
          </p:cNvSpPr>
          <p:nvPr/>
        </p:nvSpPr>
        <p:spPr>
          <a:xfrm>
            <a:off x="723900" y="1847850"/>
            <a:ext cx="7620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3150" b="1" i="0">
                <a:solidFill>
                  <a:srgbClr val="0F766E"/>
                </a:solidFill>
                <a:latin typeface="Nirmala UI"/>
                <a:ea typeface="Nirmala UI"/>
                <a:cs typeface="Nirmala UI"/>
              </a:defRPr>
            </a:pPr>
            <a:r>
              <a:rPr sz="3150" b="1" i="0">
                <a:solidFill>
                  <a:srgbClr val="0F766E"/>
                </a:solidFill>
                <a:latin typeface="Nirmala UI"/>
                <a:ea typeface="Nirmala UI"/>
                <a:cs typeface="Nirmala UI"/>
              </a:rPr>
              <a:t>समानार्थी (पर्यायवाची) शब्द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0849D9-B91C-4DDB-93C3-569AC6B0D7ED}"/>
              </a:ext>
            </a:extLst>
          </p:cNvPr>
          <p:cNvSpPr>
            <a:spLocks noGrp="1"/>
          </p:cNvSpPr>
          <p:nvPr/>
        </p:nvSpPr>
        <p:spPr>
          <a:xfrm>
            <a:off x="762000" y="2686050"/>
            <a:ext cx="685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80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80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कक्षा IX | R2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3FD7ED1-498E-4670-ABF6-56DE7396441D}"/>
              </a:ext>
            </a:extLst>
          </p:cNvPr>
          <p:cNvSpPr>
            <a:spLocks noGrp="1"/>
          </p:cNvSpPr>
          <p:nvPr/>
        </p:nvSpPr>
        <p:spPr>
          <a:xfrm>
            <a:off x="781050" y="3733800"/>
            <a:ext cx="4953000" cy="1047750"/>
          </a:xfrm>
          <a:prstGeom prst="roundRect">
            <a:avLst>
              <a:gd name="adj" fmla="val 16364"/>
            </a:avLst>
          </a:prstGeom>
          <a:solidFill>
            <a:srgbClr val="FFFFFF"/>
          </a:solidFill>
          <a:ln w="19050">
            <a:solidFill>
              <a:srgbClr val="FB7185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109079-C42A-4119-A91E-EA758EB70C19}"/>
              </a:ext>
            </a:extLst>
          </p:cNvPr>
          <p:cNvSpPr>
            <a:spLocks noGrp="1"/>
          </p:cNvSpPr>
          <p:nvPr/>
        </p:nvSpPr>
        <p:spPr>
          <a:xfrm>
            <a:off x="1143000" y="3804285"/>
            <a:ext cx="49530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200" b="1" i="0">
                <a:solidFill>
                  <a:srgbClr val="64748B"/>
                </a:solidFill>
                <a:latin typeface="Nirmala UI"/>
                <a:ea typeface="Nirmala UI"/>
                <a:cs typeface="Nirmala UI"/>
              </a:defRPr>
            </a:pPr>
            <a:r>
              <a:rPr sz="5400" b="1" i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rmala UI"/>
                <a:ea typeface="Nirmala UI"/>
                <a:cs typeface="Nirmala UI"/>
              </a:rPr>
              <a:t>विपिन कुमार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6A9A1A-65EB-415C-B1E3-C74B0989748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8EF"/>
          </a:solidFill>
          <a:ln w="0">
            <a:noFill/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4B1751-88BF-428E-BB84-7240B740524D}"/>
              </a:ext>
            </a:extLst>
          </p:cNvPr>
          <p:cNvSpPr>
            <a:spLocks noGrp="1"/>
          </p:cNvSpPr>
          <p:nvPr/>
        </p:nvSpPr>
        <p:spPr>
          <a:xfrm>
            <a:off x="0" y="6419850"/>
            <a:ext cx="12192000" cy="438150"/>
          </a:xfrm>
          <a:prstGeom prst="rect">
            <a:avLst/>
          </a:prstGeom>
          <a:solidFill>
            <a:srgbClr val="075B74"/>
          </a:solidFill>
          <a:ln w="0">
            <a:noFill/>
            <a:prstDash val="solid"/>
          </a:ln>
        </p:spPr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B30BE3-04FB-495E-AA57-F60507D3D800}"/>
              </a:ext>
            </a:extLst>
          </p:cNvPr>
          <p:cNvSpPr>
            <a:spLocks noGrp="1"/>
          </p:cNvSpPr>
          <p:nvPr/>
        </p:nvSpPr>
        <p:spPr>
          <a:xfrm>
            <a:off x="685800" y="5105400"/>
            <a:ext cx="1238250" cy="1238250"/>
          </a:xfrm>
          <a:prstGeom prst="ellipse">
            <a:avLst/>
          </a:prstGeom>
          <a:solidFill>
            <a:srgbClr val="DDF8EF"/>
          </a:solidFill>
          <a:ln w="19050">
            <a:solidFill>
              <a:srgbClr val="0E7892"/>
            </a:solidFill>
            <a:prstDash val="solid"/>
          </a:ln>
        </p:spPr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FF9359C-96E9-4D76-AD58-9D37B8448620}"/>
              </a:ext>
            </a:extLst>
          </p:cNvPr>
          <p:cNvSpPr>
            <a:spLocks noGrp="1"/>
          </p:cNvSpPr>
          <p:nvPr/>
        </p:nvSpPr>
        <p:spPr>
          <a:xfrm>
            <a:off x="807244" y="297561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31056" y="326898"/>
            <a:ext cx="2500313" cy="66675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98537E8-BE7A-4D82-9E14-7174404B2CF6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6096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2879"/>
          </a:bodyPr>
          <a:lstStyle/>
          <a:p>
            <a:pPr algn="l">
              <a:lnSpc>
                <a:spcPct val="95000"/>
              </a:lnSpc>
              <a:buNone/>
              <a:defRPr sz="5100" b="1" i="0">
                <a:solidFill>
                  <a:srgbClr val="9F1239"/>
                </a:solidFill>
                <a:latin typeface="Nirmala UI"/>
                <a:ea typeface="Nirmala UI"/>
                <a:cs typeface="Nirmala UI"/>
              </a:defRPr>
            </a:pPr>
            <a:r>
              <a:rPr sz="5100" b="1" i="0" dirty="0" err="1">
                <a:solidFill>
                  <a:srgbClr val="9F1239"/>
                </a:solidFill>
                <a:latin typeface="Nirmala UI"/>
                <a:ea typeface="Nirmala UI"/>
                <a:cs typeface="Nirmala UI"/>
              </a:rPr>
              <a:t>शब्द</a:t>
            </a:r>
            <a:r>
              <a:rPr sz="5100" b="1" i="0" dirty="0">
                <a:solidFill>
                  <a:srgbClr val="9F1239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5100" b="1" i="0" dirty="0" err="1">
                <a:solidFill>
                  <a:srgbClr val="9F1239"/>
                </a:solidFill>
                <a:latin typeface="Nirmala UI"/>
                <a:ea typeface="Nirmala UI"/>
                <a:cs typeface="Nirmala UI"/>
              </a:rPr>
              <a:t>भंडार</a:t>
            </a:r>
            <a:endParaRPr sz="5100" b="1" i="0" dirty="0">
              <a:solidFill>
                <a:srgbClr val="9F1239"/>
              </a:solidFill>
              <a:latin typeface="Nirmala UI"/>
              <a:ea typeface="Nirmala UI"/>
              <a:cs typeface="Nirmala U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0C41F4-E34E-437F-9951-1BB1DF33D49F}"/>
              </a:ext>
            </a:extLst>
          </p:cNvPr>
          <p:cNvSpPr>
            <a:spLocks noGrp="1"/>
          </p:cNvSpPr>
          <p:nvPr/>
        </p:nvSpPr>
        <p:spPr>
          <a:xfrm>
            <a:off x="819150" y="2781300"/>
            <a:ext cx="723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समानार्थी (पर्यायवाची) शब्द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66DB994-4199-403B-8A0A-55A8394841F8}"/>
              </a:ext>
            </a:extLst>
          </p:cNvPr>
          <p:cNvSpPr>
            <a:spLocks noGrp="1"/>
          </p:cNvSpPr>
          <p:nvPr/>
        </p:nvSpPr>
        <p:spPr>
          <a:xfrm>
            <a:off x="857250" y="3562350"/>
            <a:ext cx="647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2593"/>
          </a:bodyPr>
          <a:lstStyle/>
          <a:p>
            <a:pPr algn="l">
              <a:lnSpc>
                <a:spcPct val="108000"/>
              </a:lnSpc>
              <a:buNone/>
              <a:defRPr sz="1875" b="1" i="0">
                <a:solidFill>
                  <a:srgbClr val="13213A"/>
                </a:solidFill>
                <a:latin typeface="Nirmala UI"/>
                <a:ea typeface="Nirmala UI"/>
                <a:cs typeface="Nirmala UI"/>
              </a:defRPr>
            </a:pPr>
            <a:r>
              <a:rPr sz="1875" b="1" i="0" dirty="0" err="1">
                <a:solidFill>
                  <a:srgbClr val="13213A"/>
                </a:solidFill>
                <a:latin typeface="Nirmala UI"/>
                <a:ea typeface="Nirmala UI"/>
                <a:cs typeface="Nirmala UI"/>
              </a:rPr>
              <a:t>कक्षा</a:t>
            </a:r>
            <a:r>
              <a:rPr sz="1875" b="1" i="0" dirty="0">
                <a:solidFill>
                  <a:srgbClr val="13213A"/>
                </a:solidFill>
                <a:latin typeface="Nirmala UI"/>
                <a:ea typeface="Nirmala UI"/>
                <a:cs typeface="Nirmala UI"/>
              </a:rPr>
              <a:t> IX |</a:t>
            </a:r>
            <a:r>
              <a:rPr lang="en-IN" sz="1875" b="1" i="0" dirty="0">
                <a:solidFill>
                  <a:srgbClr val="13213A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lang="en-US" sz="1875" b="1" i="0" dirty="0">
                <a:solidFill>
                  <a:srgbClr val="13213A"/>
                </a:solidFill>
                <a:latin typeface="Nirmala UI"/>
                <a:ea typeface="Nirmala UI"/>
                <a:cs typeface="Nirmala UI"/>
              </a:rPr>
              <a:t>R2</a:t>
            </a:r>
            <a:endParaRPr sz="1875" b="1" i="0" dirty="0">
              <a:solidFill>
                <a:srgbClr val="13213A"/>
              </a:solidFill>
              <a:latin typeface="Nirmala UI"/>
              <a:ea typeface="Nirmala UI"/>
              <a:cs typeface="Nirmala UI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1E29954-311B-492F-A974-F82C1FBDFF00}"/>
              </a:ext>
            </a:extLst>
          </p:cNvPr>
          <p:cNvSpPr>
            <a:spLocks noGrp="1"/>
          </p:cNvSpPr>
          <p:nvPr/>
        </p:nvSpPr>
        <p:spPr>
          <a:xfrm>
            <a:off x="857250" y="4171950"/>
            <a:ext cx="5905500" cy="723900"/>
          </a:xfrm>
          <a:prstGeom prst="roundRect">
            <a:avLst>
              <a:gd name="adj" fmla="val 23684"/>
            </a:avLst>
          </a:prstGeom>
          <a:solidFill>
            <a:srgbClr val="FFFFFF"/>
          </a:solidFill>
          <a:ln w="19050">
            <a:solidFill>
              <a:srgbClr val="FFD1A1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/>
          <a:lstStyle/>
          <a:p>
            <a:pPr algn="ctr"/>
            <a:r>
              <a:rPr lang="hi-IN" sz="3600" b="1" dirty="0">
                <a:solidFill>
                  <a:srgbClr val="0070C0"/>
                </a:solidFill>
                <a:latin typeface="Aparajita" panose="02020603050405020304" pitchFamily="18" charset="0"/>
                <a:ea typeface="Nirmala Text" panose="020B0502040204020203" pitchFamily="34" charset="0"/>
                <a:cs typeface="Aparajita" panose="02020603050405020304" pitchFamily="18" charset="0"/>
              </a:rPr>
              <a:t>विपिन कुमार </a:t>
            </a:r>
            <a:endParaRPr lang="en-IN" sz="3600" b="1" dirty="0">
              <a:solidFill>
                <a:srgbClr val="0070C0"/>
              </a:solidFill>
              <a:latin typeface="Aparajita" panose="02020603050405020304" pitchFamily="18" charset="0"/>
              <a:ea typeface="Nirmala Text" panose="020B0502040204020203" pitchFamily="34" charset="0"/>
              <a:cs typeface="Aparajita" panose="02020603050405020304" pitchFamily="18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02BB010-960A-4F5E-958C-1CFDFA044F00}"/>
              </a:ext>
            </a:extLst>
          </p:cNvPr>
          <p:cNvSpPr>
            <a:spLocks noGrp="1"/>
          </p:cNvSpPr>
          <p:nvPr/>
        </p:nvSpPr>
        <p:spPr>
          <a:xfrm>
            <a:off x="2971800" y="5257800"/>
            <a:ext cx="1809750" cy="609600"/>
          </a:xfrm>
          <a:prstGeom prst="roundRect">
            <a:avLst>
              <a:gd name="adj" fmla="val 23438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3DDADAD-187C-4A1E-9CF3-EDD6AA5B7C9B}"/>
              </a:ext>
            </a:extLst>
          </p:cNvPr>
          <p:cNvSpPr>
            <a:spLocks noGrp="1"/>
          </p:cNvSpPr>
          <p:nvPr/>
        </p:nvSpPr>
        <p:spPr>
          <a:xfrm>
            <a:off x="3105150" y="5353050"/>
            <a:ext cx="1543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9199"/>
          </a:bodyPr>
          <a:lstStyle/>
          <a:p>
            <a:pPr algn="ctr">
              <a:lnSpc>
                <a:spcPct val="108000"/>
              </a:lnSpc>
              <a:buNone/>
              <a:defRPr sz="1275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1275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Visual Revision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0FA71BB-93CD-4350-A41E-D57E003A3394}"/>
              </a:ext>
            </a:extLst>
          </p:cNvPr>
          <p:cNvSpPr>
            <a:spLocks noGrp="1"/>
          </p:cNvSpPr>
          <p:nvPr/>
        </p:nvSpPr>
        <p:spPr>
          <a:xfrm>
            <a:off x="3105150" y="5600700"/>
            <a:ext cx="1543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0021"/>
          </a:bodyPr>
          <a:lstStyle/>
          <a:p>
            <a:pPr algn="ctr">
              <a:lnSpc>
                <a:spcPct val="108000"/>
              </a:lnSpc>
              <a:buNone/>
              <a:defRPr sz="900" b="0" i="0">
                <a:solidFill>
                  <a:srgbClr val="334155"/>
                </a:solidFill>
                <a:latin typeface="Nirmala UI"/>
                <a:ea typeface="Nirmala UI"/>
                <a:cs typeface="Nirmala UI"/>
              </a:defRPr>
            </a:pPr>
            <a:r>
              <a:rPr sz="900" b="0" i="0">
                <a:solidFill>
                  <a:srgbClr val="334155"/>
                </a:solidFill>
                <a:latin typeface="Nirmala UI"/>
                <a:ea typeface="Nirmala UI"/>
                <a:cs typeface="Nirmala UI"/>
              </a:rPr>
              <a:t>Fast classroom recap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A594F09-82D3-4AFB-BD16-5FD726EB272E}"/>
              </a:ext>
            </a:extLst>
          </p:cNvPr>
          <p:cNvSpPr>
            <a:spLocks noGrp="1"/>
          </p:cNvSpPr>
          <p:nvPr/>
        </p:nvSpPr>
        <p:spPr>
          <a:xfrm>
            <a:off x="5067300" y="5257800"/>
            <a:ext cx="1809750" cy="609600"/>
          </a:xfrm>
          <a:prstGeom prst="roundRect">
            <a:avLst>
              <a:gd name="adj" fmla="val 23438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57DDD5-47F0-4115-B9EC-BC53D0D381CD}"/>
              </a:ext>
            </a:extLst>
          </p:cNvPr>
          <p:cNvSpPr>
            <a:spLocks noGrp="1"/>
          </p:cNvSpPr>
          <p:nvPr/>
        </p:nvSpPr>
        <p:spPr>
          <a:xfrm>
            <a:off x="5200650" y="5353050"/>
            <a:ext cx="1543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9199"/>
          </a:bodyPr>
          <a:lstStyle/>
          <a:p>
            <a:pPr algn="ctr">
              <a:lnSpc>
                <a:spcPct val="108000"/>
              </a:lnSpc>
              <a:buNone/>
              <a:defRPr sz="1275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1275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47A36CF-4665-4FB4-B534-68A074F7F123}"/>
              </a:ext>
            </a:extLst>
          </p:cNvPr>
          <p:cNvSpPr>
            <a:spLocks noGrp="1"/>
          </p:cNvSpPr>
          <p:nvPr/>
        </p:nvSpPr>
        <p:spPr>
          <a:xfrm>
            <a:off x="5200650" y="5600700"/>
            <a:ext cx="1543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0021"/>
          </a:bodyPr>
          <a:lstStyle/>
          <a:p>
            <a:pPr algn="ctr">
              <a:lnSpc>
                <a:spcPct val="108000"/>
              </a:lnSpc>
              <a:buNone/>
              <a:defRPr sz="900" b="0" i="0">
                <a:solidFill>
                  <a:srgbClr val="334155"/>
                </a:solidFill>
                <a:latin typeface="Nirmala UI"/>
                <a:ea typeface="Nirmala UI"/>
                <a:cs typeface="Nirmala UI"/>
              </a:defRPr>
            </a:pPr>
            <a:r>
              <a:rPr sz="900" b="0" i="0">
                <a:solidFill>
                  <a:srgbClr val="334155"/>
                </a:solidFill>
                <a:latin typeface="Nirmala UI"/>
                <a:ea typeface="Nirmala UI"/>
                <a:cs typeface="Nirmala UI"/>
              </a:rPr>
              <a:t>Learn Clearly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B966228-FF33-4A0A-A31F-4BF23D777869}"/>
              </a:ext>
            </a:extLst>
          </p:cNvPr>
          <p:cNvSpPr>
            <a:spLocks noGrp="1"/>
          </p:cNvSpPr>
          <p:nvPr/>
        </p:nvSpPr>
        <p:spPr>
          <a:xfrm>
            <a:off x="3238500" y="651510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9199"/>
          </a:bodyPr>
          <a:lstStyle/>
          <a:p>
            <a:pPr algn="ctr">
              <a:lnSpc>
                <a:spcPct val="108000"/>
              </a:lnSpc>
              <a:buNone/>
              <a:defRPr sz="1275" b="1" i="0">
                <a:solidFill>
                  <a:srgbClr val="FFFFFF"/>
                </a:solidFill>
                <a:latin typeface="Nirmala UI"/>
                <a:ea typeface="Nirmala UI"/>
                <a:cs typeface="Nirmala UI"/>
              </a:defRPr>
            </a:pPr>
            <a:r>
              <a:rPr sz="1275" b="1" i="0">
                <a:solidFill>
                  <a:srgbClr val="FFFFFF"/>
                </a:solidFill>
                <a:latin typeface="Nirmala UI"/>
                <a:ea typeface="Nirmala UI"/>
                <a:cs typeface="Nirmala UI"/>
              </a:rPr>
              <a:t>Start learning with confidence.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9293D4A-84CB-A6C1-25AB-04A72BB2C22E}"/>
              </a:ext>
            </a:extLst>
          </p:cNvPr>
          <p:cNvSpPr>
            <a:spLocks noGrp="1"/>
          </p:cNvSpPr>
          <p:nvPr/>
        </p:nvSpPr>
        <p:spPr>
          <a:xfrm>
            <a:off x="11315700" y="704850"/>
            <a:ext cx="342900" cy="342900"/>
          </a:xfrm>
          <a:prstGeom prst="ellipse">
            <a:avLst/>
          </a:prstGeom>
          <a:solidFill>
            <a:srgbClr val="FFEDD5"/>
          </a:solidFill>
          <a:ln w="9525">
            <a:solidFill>
              <a:srgbClr val="EA580C"/>
            </a:solidFill>
            <a:prstDash val="solid"/>
          </a:ln>
        </p:spPr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128B196-306D-FA82-B08B-548E40FE0559}"/>
              </a:ext>
            </a:extLst>
          </p:cNvPr>
          <p:cNvSpPr>
            <a:spLocks noGrp="1"/>
          </p:cNvSpPr>
          <p:nvPr/>
        </p:nvSpPr>
        <p:spPr>
          <a:xfrm>
            <a:off x="8899017" y="4476750"/>
            <a:ext cx="2619375" cy="742950"/>
          </a:xfrm>
          <a:prstGeom prst="roundRect">
            <a:avLst>
              <a:gd name="adj" fmla="val 25641"/>
            </a:avLst>
          </a:prstGeom>
          <a:solidFill>
            <a:schemeClr val="accent4">
              <a:lumMod val="75000"/>
            </a:schemeClr>
          </a:solidFill>
          <a:ln w="9525">
            <a:solidFill>
              <a:srgbClr val="13213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1D53C3-22E6-4963-E56D-C773B871D045}"/>
              </a:ext>
            </a:extLst>
          </p:cNvPr>
          <p:cNvSpPr>
            <a:spLocks noGrp="1"/>
          </p:cNvSpPr>
          <p:nvPr/>
        </p:nvSpPr>
        <p:spPr>
          <a:xfrm>
            <a:off x="9183624" y="4629150"/>
            <a:ext cx="2047875" cy="20955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0">
            <a:noFill/>
            <a:prstDash val="solid"/>
          </a:ln>
        </p:spPr>
        <p:txBody>
          <a:bodyPr wrap="square" lIns="38100" tIns="19050" rIns="38100" bIns="19050" anchor="t">
            <a:normAutofit fontScale="92160" lnSpcReduction="20000"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CDEAF1"/>
                </a:solidFill>
                <a:latin typeface="Nirmala UI"/>
                <a:ea typeface="Nirmala UI"/>
                <a:cs typeface="Nirmala UI"/>
              </a:defRPr>
            </a:pPr>
            <a:r>
              <a:rPr sz="1350" b="1" i="0" dirty="0">
                <a:solidFill>
                  <a:srgbClr val="CDEAF1"/>
                </a:solidFill>
                <a:latin typeface="Nirmala UI"/>
                <a:ea typeface="Nirmala UI"/>
                <a:cs typeface="Nirmala UI"/>
              </a:rPr>
              <a:t>Visit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9E6DB91-B2F5-8250-60AF-891EDF9FD7D7}"/>
              </a:ext>
            </a:extLst>
          </p:cNvPr>
          <p:cNvSpPr>
            <a:spLocks noGrp="1"/>
          </p:cNvSpPr>
          <p:nvPr/>
        </p:nvSpPr>
        <p:spPr>
          <a:xfrm>
            <a:off x="9183624" y="4876800"/>
            <a:ext cx="2047875" cy="2667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0">
            <a:noFill/>
            <a:prstDash val="solid"/>
          </a:ln>
        </p:spPr>
        <p:txBody>
          <a:bodyPr wrap="none" lIns="38100" tIns="19050" rIns="38100" bIns="19050" anchor="t">
            <a:normAutofit fontScale="89074" lnSpcReduction="20000"/>
          </a:bodyPr>
          <a:lstStyle/>
          <a:p>
            <a:pPr algn="ctr">
              <a:lnSpc>
                <a:spcPct val="108000"/>
              </a:lnSpc>
              <a:buNone/>
              <a:defRPr sz="1875" b="1" i="0">
                <a:solidFill>
                  <a:srgbClr val="FFFFFF"/>
                </a:solidFill>
                <a:latin typeface="Nirmala UI"/>
                <a:ea typeface="Nirmala UI"/>
                <a:cs typeface="Nirmala UI"/>
              </a:defRPr>
            </a:pPr>
            <a:r>
              <a:rPr lang="en-IN" sz="1875" b="1" i="0" dirty="0">
                <a:solidFill>
                  <a:srgbClr val="FFFFFF"/>
                </a:solidFill>
                <a:latin typeface="Nirmala UI"/>
                <a:ea typeface="Nirmala UI"/>
                <a:cs typeface="Nirmala UI"/>
              </a:rPr>
              <a:t>www.</a:t>
            </a:r>
            <a:r>
              <a:rPr sz="1875" b="1" i="0" dirty="0">
                <a:solidFill>
                  <a:srgbClr val="FFFFFF"/>
                </a:solidFill>
                <a:latin typeface="Nirmala UI"/>
                <a:ea typeface="Nirmala UI"/>
                <a:cs typeface="Nirmala UI"/>
              </a:rPr>
              <a:t>edugyaan.in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22D5D4-1864-A07C-FF04-7A4C8B97F5D6}"/>
              </a:ext>
            </a:extLst>
          </p:cNvPr>
          <p:cNvSpPr>
            <a:spLocks noGrp="1"/>
          </p:cNvSpPr>
          <p:nvPr/>
        </p:nvSpPr>
        <p:spPr>
          <a:xfrm>
            <a:off x="8809679" y="993648"/>
            <a:ext cx="2619375" cy="2450852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1600" t="-11024" r="-10718" b="-17590"/>
            </a:stretch>
          </a:blipFill>
          <a:ln w="38100">
            <a:solidFill>
              <a:srgbClr val="0E789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59703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5CF2A3-2194-40B0-B1FA-797ADBDF9C6D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16A34A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9EB612-CCC1-4B3A-92F8-0102C73EC820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10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D5168E-97B6-4335-8A6B-81A62E0305D0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दो बैलों की कथा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3B5D820-1EFC-410B-95FF-D60A52D00D9D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AC6ABF9-5CDE-4F83-AFFF-B2BF09E59F33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449E4D-7C37-4908-A727-C65798CA436D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मुनि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A23712-68F6-4A47-9372-98B597634BD6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ज्ञानी, चिंतक, मनीषी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BD026B7-2F13-4F94-845C-8C4E322C94F0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4236705-5D76-4CFF-889C-239AF2889813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7CD89D-1AD6-43B5-8FA7-F114C0E1F45C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पराकाष्ठा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3034A9-202E-4C38-AD49-67649ED41DA1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चरमसीमा, ऊँचाई, उच्चता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2FA6D79-E022-4048-A614-FE0F806EE07C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9C5CCD3-E3A6-449A-AE82-1AF80151EDC1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55074B4-B174-45AE-A4E4-79B22639F727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अनादर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2AA4D1F-5DD4-4A64-BC6F-2DB30DB44438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अपमान, तिरस्कार, मानहानि, अवमानना, असम्मान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4171E03-F606-4399-A8C4-C13FA86D4972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4E914F0-AEBC-4D09-B64B-27DD6D41471D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44622F9-CD3D-4B45-8247-1507978A8CE2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कदाचित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6E243C-4CA5-4B5C-ADD5-6205A5AAA9D3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शायद, संभवतः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FB9E082-DA60-454E-99DA-98F3888B0269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C6C00A2-E6A2-47A7-9D37-D38160A993A0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7DD0400-BC33-4C2B-80AC-AC70BB9C418A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संसार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9276B7-543F-408C-BB6B-B6063013E634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जगत, जग, दुनिया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FA33B53-8011-4EFF-B0CC-7BE8B0B80271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24775A0-3462-47A3-ADEA-2916C26E2997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F6D8DC8-5DB6-401C-872E-3367DE63DC58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उपयुक्त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38E354C-79C9-4F22-BCA7-EC5C52F21378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ठीक, उचित, अच्छा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557BAE2-8FDE-488B-A5D0-21C2714376BF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611FAEA-6BE3-41BD-8124-88A52A00574B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B532F70-B805-4A48-BF8C-D93FCD7A25FC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दुर्दशा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F8CB5B1-61BE-4B47-ABAF-CD3FFBDF2A69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दुर्गति, अधोगति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786170B-3171-41F0-AC01-2D44FC4A6B99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2CE40A8-6B12-4C0A-8056-924F5D455A42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AC0334E-CD9B-43E7-950C-ECB9328ED500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बेचारा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878CBBA-047A-42B6-99CF-D99D80893C7C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दीन, सरल, सीधा, भोला, निरुपाय, विवश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6EAA946-CCB3-4A4C-97D5-F3FE04259E4B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A941C46-3235-426B-9724-01B4935DECD6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2AF4338-5C44-4F67-9C43-B322AAA3B431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शराब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49BB406-069A-4CF8-A49C-E3DDD796471C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मद्य, मदिरा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9E137AE4-4FC9-4285-A56E-50A12E40FFB2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104BD630-5605-403C-A6DF-F940A98E172A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3458276-D19E-46C8-83DC-2DD4D51A7CCD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लड़ाई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9E2831E-A704-41FE-A00B-68B233BE6874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झगड़ा, युद्ध, क्लेश, संघर्ष, मारपीट, विग्रह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4CDF4AA-D9C8-4BBC-9548-67D2F8AB7D15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FA74C0E3-8C71-4EA5-91F7-50AF54D1D908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E3F9413-8E2D-45B0-A64D-B134D6470AFC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बदनाम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5528643-EDB9-43C0-AA78-65909DE99684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अपमानित, कुख्यात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503F4505-24E6-4F9B-B3F4-33657BD51152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150B9601-5FC3-482F-A4D1-633B7915BF89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20A9B46-CD15-4605-9C24-01831A001CAD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जीवन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0B649C0-F828-4DC3-B7F1-6D9762939CCD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ज़िंदगी, प्राण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CFBFFB9-D83C-4EA5-8845-74B1077777EB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7F25C54B-83F3-4629-8EB4-DC6EDCC8979F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4B1CB13-708F-40C3-8BDB-4050986AC451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FA594A4B-DF03-B055-E883-E3DFF12D9DE2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2BE94751-EBAD-0CD9-5887-E30EA1748625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B798D465-EE4D-FAB7-7FC3-304E6E6BF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A0ECC1-4D3A-4A21-8F56-1A84122B74B2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BE185D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647268-909E-44AD-9B31-B0BFCDFAEAFA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11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AECCED-4BFD-4956-8679-29E6372E9F0D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दो बैलों की कथा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D1B230-7F9C-4CBF-8E6F-D3D6B68AEEA9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48A6755-58F9-41D7-B911-C278F4296617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2D1C2E-133B-4B63-BE28-10B29996B3C6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आदर्श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62A980-D88A-4994-95E3-D16A1E686D31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मूल्य, प्रेरणास्रोत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17003C7-454F-409B-AD69-51A877BF38FB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DA5A9A4-0C57-4EFE-9B5A-0EAD50DF339A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1B20A0-CBA7-4287-AED2-CFC7DBCA5672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जवाब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61D9A3-A7D2-4F68-BBA8-78E7D6C65638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उत्तर, हल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7B880BF-7322-4513-9276-114C32D889A9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6A56039-1F67-4456-BAF9-9BAB404C6241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3587A88-D19C-4E4F-AC3A-2AAA7562D9EC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पत्थर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D4A1DCA-DA2B-4582-9CF2-C169AB9DD82E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पाषाण, शिला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6C3F37B-CEB8-462B-9257-CC133A5F641F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3E31C8B-E2CF-4695-92FC-72B3E5549069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3E3C72D-022F-41AE-9869-0EB6E083D26D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मिसाल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E4B0DB7-6AE9-46D2-A70B-1FD0D875C077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उदाहरण, दृष्टांत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D3DB5A7-9430-4EC5-B478-1F5BB099034A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46DCB9D-F134-447B-AECA-11FD43C72E36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582C852-676A-4DBD-9582-4A09768D593B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विजय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ED4A8C-975D-4D64-BCBD-744F3772C284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जय, जीत, फतह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5DAD208-22A3-49F8-B9A4-F839E766633F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D679785-B5F5-4F1E-853F-BC71C3B34ADC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9DEA683-9B14-4313-99FA-338D06BB8BEF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छोटा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4F6DE0C-856C-4202-8CDF-9FF5FDF4B535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अनुज, लघु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93710CD-2755-421E-A259-70841D9ED0F3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51B6CCD-79FD-460A-9E69-C1BB399B451D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8AA8FB-161D-40B8-BA47-CDC5D403B8E0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प्रयोग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ACCD4F7-9D50-4739-A271-3905035352BE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व्यवहार, उपयोग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6A214B57-3E12-47CE-989F-4B0CD2733C30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59A2EA2-33B8-4FA4-9FFC-DC0F5C54C9BD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B078A1E-C02C-4FF2-8EAD-373A57D672C5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सर्वश्रेष्ठ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C50489A-4929-452E-86F9-514AA9E6655E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सर्वोच्च, सर्वोपरि, उत्तमोत्तम, श्रेष्ठतम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9AA6C0C-C43B-4020-8F7A-C673AD3FA9CA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9BE48AC7-03C9-47A7-B565-9FC4B2814104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7FBCB15-CE7E-45AF-B01E-2A886212D847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विचार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514B9C1-188C-4E43-B979-44E33AD02D1A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मंतव्य, कथन, सोच, चिंतन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2302D9A-8EAF-4460-94BF-C7E16C3C806F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E16B9E9-D5F6-4396-A439-FFFCEDCA625E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D29ED0C-7479-4BA7-9D38-E57584547A38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रीति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464C4FB-A930-4180-9BDF-0497AAB87960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ढंग, प्रकार, तरीका, विधि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A2D2B7D4-49B2-4976-B294-3170793DC43C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2862DAD0-B022-4840-A6DD-06675F4474CA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89ED084-70B8-43A7-A9F2-3999BDC7E157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सुंदर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20605D1-2CD3-44A1-8CC2-E17B2551AD9C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मनोरम, आकर्षक, भला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B8086F3-DF88-4B47-B234-72A8285DC868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2906630B-14FD-42A8-9243-690F5CCAACA2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B9DFFFA-B28F-41F5-BBCB-6635A95F0D2B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भाषा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B20AFF64-2F36-4B66-8E75-59F719F2E81E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बोली, जुबान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42D17B1-1662-4B65-8E5D-D636FF8475EE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6991CB95-0B7D-4E2A-8DA5-158D7A495168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756FF68-E7FC-477A-9377-7D3883793D2B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B916BB8-EC1C-3333-7A27-A3D0D3E0C3EC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E662CC31-AA7B-46FD-9E2E-25A5C61B3332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E309F5ED-252C-FDBE-FFAC-B6C006C29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71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A3336F-78C4-4A81-80B2-13D138553163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0D9488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112719-EC9D-42F1-A10A-4B717E87ABCC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A6B3A0-889E-43C2-BB62-B94F8B54490E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दो बैलों की कथा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3C7618-616E-47DC-8FDC-672ABEBEAF1C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7E22CE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 dirty="0" err="1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जीवन</a:t>
            </a:r>
            <a:r>
              <a:rPr sz="1500" b="1" i="0" dirty="0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, </a:t>
            </a:r>
            <a:r>
              <a:rPr sz="1500" b="1" i="0" dirty="0" err="1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संबंध</a:t>
            </a:r>
            <a:r>
              <a:rPr sz="1500" b="1" i="0" dirty="0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और</a:t>
            </a:r>
            <a:r>
              <a:rPr sz="1500" b="1" i="0" dirty="0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समय</a:t>
            </a:r>
            <a:r>
              <a:rPr sz="1500" b="1" i="0" dirty="0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 के </a:t>
            </a:r>
            <a:r>
              <a:rPr sz="1500" b="1" i="0" dirty="0" err="1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शब्द</a:t>
            </a:r>
            <a:endParaRPr sz="1500" b="1" i="0" dirty="0">
              <a:solidFill>
                <a:srgbClr val="7E22CE"/>
              </a:solidFill>
              <a:latin typeface="Nirmala UI"/>
              <a:ea typeface="Nirmala UI"/>
              <a:cs typeface="Nirmala UI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03EF61D-7F24-4C8A-9ED8-91F27439FE50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D78D0EE-81C9-4434-BEBA-60C2F23698AD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9F1652-57E7-4F52-8576-E802FC5BE981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मन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D17268-F07A-4B48-BCE5-6BF5BC9FF39A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हृदय, जी, दिल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5EEA93D-16E0-485D-8D3F-5F8CDF36E67B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65C4485-28CA-49DF-AA4C-B262F51B7C65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E12C1C-AC86-478B-8919-6E72740A0821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शक्ति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A182AD-C106-46D9-A6CA-AECAAFA0B08B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ताकत, सामर्थ्य, बल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BF0C367-EB40-4A76-8A21-C9C766A744DF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CA951C0-ABF4-45D9-9280-F0E70FC85DDB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B5A775-E457-4999-8826-2C4CB2057A3C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प्रेम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BA9B78-7BFB-4AA8-9359-04B2957DB618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स्नेह, अपनत्व, अपनापन, प्यार, प्रीति, लगाव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502B987-9C0E-4897-B929-05F584B4C264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BCEC00F-64F0-4474-9509-B35F60FAD6A7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AF746E5-EE46-4721-92B4-98FCA810EC9B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विनोद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1905D97-B0E2-4B6E-9709-439EB249BF8E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मज़ाक, हँसी, दिल्लगी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AC5F5A5-DB36-443F-863B-BE2D2C1448FC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E132172-E7FF-479E-A59A-05BC0DD41B9D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07FCE1E-37C0-4190-AD72-F289EE20354D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दोस्त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6B0C4F-8E1F-46CF-9FA8-285C83D7581D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मित्र, यार, सखा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7CE9EC6-40E3-451C-9E60-026C20E09719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37B82FE-C31A-4C7F-AA33-2956626FF47A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731C4D9-F125-450F-9DB9-7930180A892A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विश्वास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A748D94-22E9-4165-99C7-15134D2312CF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भरोसा, आस्था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566D8CE-BEB8-4C4E-91DB-170FF063143C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FFDA4CB-B00C-4C07-99A9-FF2123F1AEB5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99F9D45-96A9-4990-B40D-99ECD973A9D9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वक्त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E1E9087-7231-434C-9AD7-06A7D65A27BB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क्षण, समय, घड़ी, पल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88B6D31-5DDF-43AE-9409-78AEB43996ED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C8C4382-7153-4035-AF13-C92920A8576C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84466DA-2068-427D-BDE1-021AA1DA6B96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व्यर्थ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25CF98D-490E-4D9C-B2C8-8F1A349B2709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बेकार, निष्फल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66907C8-5929-4BE6-B7E2-4D9EF7CEE198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F50C037-9F61-47F4-9FDD-F0787DDB1121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F2CBA69-1C15-4CAC-8491-FE0CD15AE454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दिन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C7EE73E-08FC-49BC-8DDD-103A94216A7A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दिवस, वार, वासर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0EF8D202-4A26-4A04-9810-C05A846A31C9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49A5605-055F-4EEE-B988-A9B79A1EF346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DBFF217-43BD-4618-A830-645787763DE1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संध्या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FCF73A5-1A8A-480B-A2C0-0008BB2912E5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साँझ, शाम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9B34FC3-B3CD-469B-8761-CF64BD92874B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F03F1562-5935-41E5-A5E4-3975713866B9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17BB308-5C76-4254-BB01-D60950FCD5C4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थकान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EE9B0E9-290A-419B-A460-FFC17EC5F0F5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क्लांति, थकावट, बोझिलता, टूटन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BAD9DC1-D11A-428C-BAD5-B864AF51671F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5CCCDBE9-ACF1-403F-84B9-8A60B3D6FACC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3958C67-59F0-4761-B28A-D570C0ED6156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घर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608A441-F45F-43AC-9344-6A70E081671B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आवास, गृह, मकान, निवास, वास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722760B-81C9-4F5F-8C9D-775AAF90DABC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E7B79D36-9C8E-438C-824F-E2F1268F2788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45CBB95-CADF-4DCF-ADEA-C102A9DDAABA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4B41E12-7903-77BE-2D79-71A9F0A4B01A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283F925-A6B5-E10D-6906-A626E76D6411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16698AB6-6FFC-2F1B-9E72-01DAD1FEAE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68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80179E-F8C1-447E-9852-F6474768E266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0F766E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002A92-1BD8-4D4F-A134-B38A3BEA6DF4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13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21FD83-156A-4C41-9CB7-5A7BFF4C85ED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गद्य खंड: क्या लिखूँ?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05CBD5-1B05-4DC9-91BC-12FB340BAA6A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EA580C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 dirty="0" err="1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लेखन</a:t>
            </a:r>
            <a:r>
              <a:rPr sz="1500" b="1" i="0" dirty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और</a:t>
            </a:r>
            <a:r>
              <a:rPr sz="1500" b="1" i="0" dirty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विचार</a:t>
            </a:r>
            <a:r>
              <a:rPr sz="1500" b="1" i="0" dirty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से</a:t>
            </a:r>
            <a:r>
              <a:rPr sz="1500" b="1" i="0" dirty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जुड़े</a:t>
            </a:r>
            <a:r>
              <a:rPr sz="1500" b="1" i="0" dirty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शब्द</a:t>
            </a:r>
            <a:r>
              <a:rPr sz="1500" b="1" i="0" dirty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67329E4-BEC5-4813-8486-67BA6A21EFA9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E917C6C-68F7-4FE6-A6C3-AE21D06C2832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B9ECF0-B6A0-4BF1-9D9D-C92F68D85412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लेखक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6D0EF8-E72A-4C65-A0B5-1F62886E003C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रचनाकार, साहित्यकार, कलमकार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E7EECB8-C5E9-46E9-8C0E-413DA7FA5B81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EDD5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B59C5E1-DEF3-4E07-A0FE-A84D383247EA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DFA557-4CA0-4ADC-BB56-7278111BABF8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विशेष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A82E04-97F3-431B-8A65-8A829B828F19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खास, विशिष्ट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B34D211-7F96-4C0E-B745-5C912EEA76E5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B3CFFBE-78F2-4C67-A5B5-127E48502765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A5DDDC-9B54-4762-A603-F514BF2351AD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स्थिति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47466B-82DB-402E-9A1F-FBD5BB15D825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दशा, मनोदशा, अवस्था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D2D1A91-A8F0-4033-A69D-A80B941D99E0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EDD5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282B920-D955-423C-9E36-2141CD8A9193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218BE70-BDD6-46CE-8AF2-7257D711B402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उमंग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766AC95-D8EA-48C3-B97D-561436BF0BEF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उत्साह, तरंग, लहर, प्रेरणा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7582F10-571E-42A4-B705-2B3C6EEA53D3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0C920BA-6940-42BD-ADF8-8DC687F410B2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1588691-6F2F-4ED4-8919-A26B5D5DA9C7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स्फूर्ति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3482A16-FA24-4DD3-A542-E005AD830C82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चुस्ती, फुर्ती, त्वरा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7A66280-A019-4AB8-B001-611D4374E343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EDD5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4369DA2-9BFB-44FB-826F-CD493A01E393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9E74598-9622-4FC0-B79E-E2FB453F54C4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उपयुक्त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AB3FDF7-5E7D-46C2-BB1D-331529A2745E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सही, ठीक, सटीक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2E85CEA-F153-43B4-8B39-3A5E68A725B9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B8F484B-B3AE-4D8B-B6AC-126B422C693B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6DAEA11-1265-4DC4-8274-611B4A9421A5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असली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7F5F3E9-3F91-4E68-8A9A-3781422AC3FD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वास्तविक, मूल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5B87316-A0C1-4EE4-97C5-103B927322BD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EDD5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AEBED86-960E-48C2-9C09-1ECB0E74BD3E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A07C35A-9D3D-4E2E-B14F-A6CF23D9ACDB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यथार्थ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F21BB30-E91C-4099-B117-76BD57BF65AF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मूल, सत्य, सही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1AD751B-E069-4990-B10D-0B98D880AAAD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AAE1AB69-2F78-400A-836D-194F5F66E079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9DF500E-9002-4613-8A54-6D236A5FBA4D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कथन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781ED40-ED22-4834-BA6B-B64CBE4AC2D4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वचन, अभिकथन, विचार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2019231-3BAD-4512-A646-6A2B777B5409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EDD5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7E0272D-CCD9-43CD-A222-3C345DAD9F8F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A456EE0-094F-41D9-9EC8-71A197ACE8E9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यथार्थता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B039E09-F1EC-4F6B-BE63-74CF5AD66003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वास्तविकता, सच्चाई, तथ्यता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53A95AC5-44D9-4980-A1AC-9A531FCA2899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B65EDF1-3734-4349-BBDB-ECB4236E1978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8B14A71-72FF-4368-8161-3AB9E9681318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संदेह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8E2F777-1B53-4559-BF3F-37A0A02AA3B1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शक, दुविधा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CB19FE4-F814-48BB-A05A-1821D410A44C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EDD5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0EA842E2-628D-49DE-9BEF-8C6EA6C0002C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369CDFB-5AEF-4A2E-A01E-5F0FC9F64DE0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कठिनता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42224C0-8C7F-4542-B5AD-7E5723CD30D5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मुश्किल, कठिनाई, परेशानी, समस्या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E3BCC1A-1D6E-47AC-A406-447D6EB941F8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E670C98B-9937-43CA-A8FF-C366794E1B45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CACEE60-9F8C-4A63-ADD1-A8C9B1417A68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65BE1000-FA1A-CCC2-5569-913FA2249F46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9C08CB97-42F3-E4F3-0E47-AB06AC21D444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894220E7-10A1-11BA-49A8-55EEC9AB2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101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D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6D91640-7360-41FD-853E-FA4B14F63BCC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C2410C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410526-73E4-4DF5-B079-E013FCCCFDEA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14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E7BB5B-DC21-47BA-9436-A03E1F85FEAF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क्या लिखूँ?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24AE96-795A-4876-9592-EAAB752A5B30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0F766E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>
                <a:solidFill>
                  <a:srgbClr val="0F766E"/>
                </a:solidFill>
                <a:latin typeface="Nirmala UI"/>
                <a:ea typeface="Nirmala UI"/>
                <a:cs typeface="Nirmala UI"/>
              </a:rPr>
              <a:t>चर्चा, ज्ञान और अभिव्यक्ति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8ACDA2D-D168-4919-B36F-5CB9379A78BE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FEAC88C-64CA-4B2F-926E-CE60F882B529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6316AF-8A27-4509-9EC5-BACF49882A7E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परिश्रम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B833D4-5490-4964-95B2-30D9214EDD77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श्रम, मेहनत, प्रयास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62D9324-9E65-420D-97A8-01F929DD4AE0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761CC0F-9FF6-4363-BBC7-56BA08C3FA13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92CAE72-E0A8-419F-A0A3-134821D8C68D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साधारण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EDBBBE-E5AC-42EF-9259-745A1B4FDF1F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आम, सामान्य, तुच्छ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6CB3ADD-EAB4-480E-BA1B-7176F906AE2A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D7D5CA2-AC13-4B1D-B95B-19CF70A59988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069F9A8-C793-430A-9ABD-1745D67DD7FE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आदर्श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5F28FF-BB6A-49B4-8858-04EA143EEB47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अनुकरणीय, श्रेष्ठ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51536A5-80D1-41D6-8E6C-EE2E2AB7B662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90DC537-58F3-4176-9627-CDFF481DBE87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0E09854-EB2A-4E3B-AB1A-6932371616EA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आग्रह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7BDB2DA-7DC4-47C0-B380-CD45785E56BD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जोर, बल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F0CFA7B-EB4F-4D06-B85D-46EBDEA05972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EBC0E45-6374-4D72-8532-FFBC7261B9F5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9CBB12B-504F-49F3-A586-E2C8A608ADA6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रहस्य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82615E3-2D3B-47C5-A446-6669E7E52C3E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राज़, रीति, विधि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BA88491-E2FB-4EB2-882F-57B75AF393FD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306467F-2573-4217-B244-CBE85234393D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613286B-1711-4F0F-9D6B-51E73FE68963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चर्चा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ED969E5-C526-4A52-A97E-083ACC637CEB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वार्ता, बातचीत, विमर्श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C3A1F35-2452-49C4-949E-F477C5336696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C5E1815-ADDC-4130-A84B-A0035539CE6E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9E12AB0-7E67-4514-A67B-3EF4C7ED818B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विज्ञ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6EA2310-BD86-44BC-9C9A-2AE6383E07E7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विद्वान, जानकार, पंडित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18C779A-7602-4936-A7A9-0E5730A061AA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F523751-1E42-445F-ADC8-062C16878B52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5E1A7EC-1F1B-4804-A8B8-3C1A30C4DCEC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विरोध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3484305-1DB0-4879-9E80-E8154679A79C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संघर्ष, टकराव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C017E60-B76D-4848-9289-FB559B7FBB7C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CC88FDD3-E93F-4296-B071-6F8440771D84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9757C80-321E-4914-9D3D-3A8ACC5D99E3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सम्मति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0B9A37B-6570-45A2-BD71-3721A33FA271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राय, विचार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7965297-F684-490C-833F-8775B7A2E1DD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23DB64BE-B74E-4718-BA18-8462047542DB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90F2CB4-3F90-4338-BE31-F0AAC48FED8C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सारांश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240DE0E-7912-4884-A02C-65155D64DE74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सार, संक्षेप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AB67356E-E350-4873-89F6-3D8EDF448DCC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EC529482-FBCD-46F6-9489-120D85A086AD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AE9A94-98DD-4D06-8B08-D58CBBA4AF76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प्रवाह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3340AD9-9E1D-4ECE-84D5-642A68AC9E5C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गति, बहाव, गतिशीलता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23CDAD5-C7A3-4E09-91DC-49F755E11818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07F1B2A-8ED5-436A-8996-62A3B3D6F912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D4AEF45-4717-4783-99EB-68FC0F6F9445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विद्वत्ता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BBF0811-C0A6-44FC-99D6-0623BAEB862F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पांडित्य, वैदुष्य, ज्ञानवत्ता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C7E823B-A975-41B1-8AE5-CB1500E8A362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4812C98D-7EEA-4B79-BD26-E827A0021106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B797F2-6B98-4675-8B1F-E0E79BED1BA1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B474592F-4630-83BA-0499-0279D59B6243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D958233-4793-06B2-F4A2-F4F0F3548D58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64A734D9-5F3F-1D7B-F30B-8EB8F9132E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35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9FD330-723F-4CBD-A3FC-C38C7F233795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2563EB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B56BA8-A6CB-4B27-914C-281F2F15CB68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15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77747E-ED3E-4E68-AC64-53E7BAF9316D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गद्य खंड: संवादहीन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773F65-7E93-4DEF-AB63-EE5A20A12ED1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BE185D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 dirty="0" err="1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संवाद</a:t>
            </a:r>
            <a:r>
              <a:rPr sz="1500" b="1" i="0" dirty="0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, </a:t>
            </a:r>
            <a:r>
              <a:rPr sz="1500" b="1" i="0" dirty="0" err="1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सहारा</a:t>
            </a:r>
            <a:r>
              <a:rPr sz="1500" b="1" i="0" dirty="0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और</a:t>
            </a:r>
            <a:r>
              <a:rPr sz="1500" b="1" i="0" dirty="0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संबंध</a:t>
            </a:r>
            <a:r>
              <a:rPr sz="1500" b="1" i="0" dirty="0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33DDECC-7C0F-485A-9AC1-B9A8392A33E0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E1A90D2-7E79-490A-BADD-910CDE2A2752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68B25D-62BE-406E-958E-B4E01B7D9BD6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भगवान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9BC585-F472-4FEC-B0DE-D11729EF2D53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ईश्वर, परमात्मा, परमेश्वर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8DBFD2A-A90F-4E78-B0D5-BDA85B86DF24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F325EB9-8368-4600-AE14-F44813E20B47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5E567B-E188-46DC-8BD0-4D3D6EBB99C7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दिलासा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1E61CA5-4236-4AAC-8BA5-88DEDD176554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तसल्ली, सांत्वना, ढाढ़स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50311CA-D0F1-4D5A-BDB2-1DA5A392E8BF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853EEF6-6ADF-4BB3-8195-8AFB61F550E0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C9978DD-9180-458C-85AF-1103F3201D2D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नैया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8131F9-5D52-420B-99CE-8220961E152F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नाव, किश्ती, नौका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B483832-417D-46EA-8170-2C73FA6F8C8C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2C7B168-3EF4-4CCA-8D5F-885760D9630D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0817BD2-8C17-4FD8-AACE-D0E5951C45B6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वैभव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9DFAE43-0E80-414B-BE74-CDF8EEC75F82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शान, समृद्धि, खुशहाली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9AB6E70-0D71-4A07-9314-FF62DE161AFA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99F5571-1765-46F6-84CE-8518B11B3C9B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1989D88-44A9-45CC-A4E7-EDA9367DE5D5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सूना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6B8C068-4476-4930-AA0E-DB11FB55877A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सुनसान, एकांत, वीरान, विजन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406E7E7-7D5F-475E-BE9A-23D1558332FB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FEFD910-82B1-4437-846B-B9AB1FC6C0CB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EBB7BC6-6DD6-46E1-97CC-6450A42E7578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रोबीला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9AFD50F-F9AF-48E9-A4C1-80D7EEBD673A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प्रभावी, रौबदार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65BEF8D-8749-493B-A06F-AC00B31D312B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9B12F50-D446-4DDA-8923-FBF6BE6FA070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88DDF86-F36A-4B9A-BDD1-E240DAB083C6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सहारा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BA0C2B3-7826-4B76-ABCD-A498CDBB82E3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आश्रय, भरोसा, शक्ति, बल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71827A6-965B-45B0-9150-5DFD919351ED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226C1DD-A902-407B-AD04-9A1EC7D81E66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16507F3-F0B9-4965-BFA8-0FE1AF278B63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उपकार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091E44F-9A17-4B97-989A-CF4A10B80EB9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भला, एहसान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FB5DFBE-4393-47E7-9CCA-E23A6FA39357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947FD01-293B-473F-AA93-81BEC2402E72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E1CCAB4-7C57-424C-BECD-9967D1CF6D2E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बेटी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35EB957-8B7C-4009-BD83-84DA71D72A6C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तनया, तनुजा, पुत्री, सुता, आत्मजा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AC2F289-FD46-4285-8937-A9D4E80A5732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BD7865F-D5AA-42C3-91E0-785B05308E2A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B6772CB-01AC-4889-BF3A-4218E3905B33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संवाद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6C2E843-B307-4E76-951C-866F8B106B06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बातचीत, वार्तालाप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6C7A3D86-7EBF-4FF1-AA49-1BDEA5392F2C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AD8C4282-7A76-45A5-B7A6-8353773E1499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BECB2B6-F4E6-459F-BE64-E6DF583910C2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वियोग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646C6AC-0FB4-43D5-BE3A-887FBD38021A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दूरी, विछोह, बिछुड़न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3EB062A3-C782-40B4-A1F2-B5F1070DAA97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3BD58C23-B628-4AEE-A248-74CB1E4CC983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9326721-98AE-4AB4-9A8F-5E4440DA3510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कारोबार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F4B39D1-B586-48FE-9137-309F7807C11C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काम, धंधा, व्यापार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29B58C5-6429-4798-8112-705F4AC89FA1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1FFED1A9-21CE-49F3-AE2E-626397D2D939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A907376-A401-4C18-BC43-0B4FFF8679D0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</p:spTree>
    <p:extLst>
      <p:ext uri="{BB962C8B-B14F-4D97-AF65-F5344CB8AC3E}">
        <p14:creationId xmlns:p14="http://schemas.microsoft.com/office/powerpoint/2010/main" val="1679272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CF3782-83EB-4B79-B2EB-97E413FFABDA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16A34A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3DDA7A-E999-4E3B-8C3A-DEBFE2DD900F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16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80AB31-1657-4747-A230-21A1506AE0B1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ऐसी बातें भी होती हैं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1B5F5D-4003-49E7-A20F-DFA215F5303A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2563EB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 dirty="0" err="1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लता</a:t>
            </a:r>
            <a:r>
              <a:rPr sz="1500" b="1" i="0" dirty="0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मंगेशकर</a:t>
            </a:r>
            <a:r>
              <a:rPr sz="1500" b="1" i="0" dirty="0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से</a:t>
            </a:r>
            <a:r>
              <a:rPr sz="1500" b="1" i="0" dirty="0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साक्षात्कार</a:t>
            </a:r>
            <a:endParaRPr sz="1500" b="1" i="0" dirty="0">
              <a:solidFill>
                <a:srgbClr val="2563EB"/>
              </a:solidFill>
              <a:latin typeface="Nirmala UI"/>
              <a:ea typeface="Nirmala UI"/>
              <a:cs typeface="Nirmala UI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4E4C35A-17A2-4362-B1BC-356BD28E1C8B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718A62E-CE87-45B9-A003-F716704764A6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58479A-3053-4F75-824D-13A9B9D4E2FC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अप्रतिम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63500E-C3B6-4AC4-B7A5-D17485243534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अद्वितीय, अनन्य, बेजोड़, अनुपमेय, अद्भुत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8392690-1253-434F-A29D-1037E7E81999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3697894-9EF8-4875-82BC-2CB58331A6B5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2F782D-A48F-4927-B0EF-B05E52BF3354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सार्थक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D90331-CFAE-4A40-AE53-429392C05D70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अर्थवान, मूल्यवान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5596FEE-B6FC-4C6A-8EFF-7891264D2006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DB6D7E0-8E8B-46B4-A559-5E5BB99C330D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3B6E29-CEB0-422F-86F4-054FAD6D8C9F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शुरू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FEC6FF-BD69-4479-994F-BDA4BB29DEEC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आरंभ, प्रारंभ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6352DF-B76D-4E5B-AB0E-506C017BA891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1D2AFE3-D07B-44FD-82AA-64CA5CD1AB90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240AC5-E5E8-4272-B76F-34162D2BBCF1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असंख्य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6AB985-A98F-426E-9B8B-5FB3C1BCCA51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अनगिनत, अगणित, बहुत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5784035-B8E8-44D8-B8E5-F0D250399089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D0F6AAA-CCA2-4E40-BBF5-8BE6A83C9C59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0AFABA4-63FB-4A18-A3B3-152532919010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आदर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1876559-29E8-4415-A2DF-80F7E13953ED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सम्मान, मान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50D50E9-0ACF-49AE-9F9B-01B7673E93E2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AF4A2D7-3A30-422A-AAF9-729F4267CFA9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3244266-262E-4E06-8B9A-DBCEA0652B07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सूत्रपात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EEDADBF-EC04-4A8A-A184-2B2F8C4DF285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आरंभ, श्रीगणेश, प्रारंभ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D8884E5-A9FA-4FB8-9733-95A90FB6B011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0BC25BD-F150-4FE7-9D67-E0CC9573ACFB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D327B5C-766F-49B4-A26A-F62B8B0C76A3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तमाम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95E80A3-0B75-4D04-888A-28004953320F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सभी, सब, समस्त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BFF3572-C95E-44AD-B61F-F8981582D56F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A48193B-EF10-4C01-9102-2965B8E8DBA7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E90221-B12D-4DD9-B20C-5A3FBE4A9FE0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मददगार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0FA439E-058E-419C-BBBD-1B1F4B42A0F0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सहायक, उपकारी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00760B2F-380F-4A05-9C0F-568889192E3B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069C171-C713-45A9-AD83-A1BB74EE6535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7885B1E-3B6E-43FF-A2A9-06F5FB6177A7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बेहद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6182DE7-9D74-43C5-B164-1DE9C7F10AA7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असीम, बहुत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9939448E-0954-4E4D-8919-C3B9E0F98AB1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3DA5E77F-D7B1-4F67-9385-2CF65A7DF531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F7CFA54-76FF-408E-BF56-E9FD46A4A796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आभार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76577B2-D087-4096-A568-914BC5DBB2A5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कृतज्ञता, धन्यवाद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313C4B4-08BE-4ED6-86B6-074ABDEFCDD6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A96A98A8-B786-4880-B4A2-7AA6F2E4538C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E630805-4F53-4DF9-8FB6-A11E6BD0B305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परंपरा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551F9EB-F1F2-46BB-AC64-6764A813B241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रीति, चाल, चलन, प्रचलन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1B79AABD-EA2D-42FC-BDFB-3C5750200814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B608CC6-0E25-49A3-A1CF-3F85DC7BA3CF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1F757C2-1708-4A12-8900-79F65FDE816C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तरक्की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B1DDEAF-28EF-4B4E-8F25-C5FF87B3B599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उन्नति, प्रगति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FFD025D-6824-420A-8E2B-E8ED2BCE9C22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4F43A352-6B7E-4DF3-A839-375BC3D06658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9AB972A-6A6A-4CD2-BBCA-690803B1A620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8FE3FC9-B97C-23B9-A249-C464D2D7AB4E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FA0F3113-BA13-F8D2-95FE-F4BEA74F4479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BDAA2DAB-A037-8C00-136C-B246F78C6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00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ABEA94-EC4A-401C-8964-313D647B66D3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BE185D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4D6B0A-EB2B-4D8F-AA1A-C5EAC0C2C12A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17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DCE1F0-9950-4B3D-B957-CB82FD1AC1C7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आखिरी चट्टान तक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E8734F-4653-405F-8BC8-A87744CFAB3F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65A30D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 dirty="0" err="1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प्रकृति</a:t>
            </a:r>
            <a:r>
              <a:rPr sz="1500" b="1" i="0" dirty="0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, </a:t>
            </a:r>
            <a:r>
              <a:rPr sz="1500" b="1" i="0" dirty="0" err="1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यात्रा</a:t>
            </a:r>
            <a:r>
              <a:rPr sz="1500" b="1" i="0" dirty="0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और</a:t>
            </a:r>
            <a:r>
              <a:rPr sz="1500" b="1" i="0" dirty="0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अनुभव</a:t>
            </a:r>
            <a:r>
              <a:rPr sz="1500" b="1" i="0" dirty="0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A42F38-1759-4ABA-B817-8DC2EFD21AA4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8D3996B-21CD-44B6-8C72-5EC0B7F55FAD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144D8E-4721-4A26-B6BA-C60E38AC1101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समुद्र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7400C71-8017-46AC-9104-FF7A90B1BB12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सागर, अर्णव, वारिधि, नीरधि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B9290E4-45B9-426E-81B8-8B1ED9153317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C75ACB5-E82D-48FC-B5CE-4789B9AF05FB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C5AE23-CED6-40A3-9D59-5E8C55F24C6A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स्थल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F5D586-F5BB-449D-88F0-A2DFD0535D2E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धरती, धरा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AF45425-F577-43E0-B77B-58274D5F2997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ACC3C51-CC31-473C-99CF-3E1AC9A970C1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A93BC4-F44F-49B5-A284-67A32C322200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मंदिर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3E7425A-4CF4-438F-889F-E88022254058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पूजास्थल, देवालय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5879116-5733-487E-8070-D500CB5DA72F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73E0095-F185-4279-B6A6-EA50DFC62AE4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FCA2185-810D-4F1A-A5E7-B603F33922F7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चेतना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D97B5E-B2E0-4D1C-A97A-7352CBF82D05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प्राण, चित्त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72FA116-4242-4AF6-BADE-D51FE3C1777A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EE6E0C4-490B-44B8-A000-44B04284C53A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89621B-5BB1-408A-BF41-376EAB804EA1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शक्ति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A39E45B-E05C-4839-AEBC-D968A681B861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ताकत, सामर्थ्य, बल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3A77216-30E9-49BE-B78B-352994525F18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5DAF7BA-9F4C-420B-A2AF-A745FE63861C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2586D85-83E4-49CA-A595-C4D339DA9C9B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विस्तार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9EEECBC-46A9-4F53-9885-4997CD213190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फैलाव, प्रसार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E14B4D1-7EEA-4044-8300-80AAFA3B4402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707D171-97A6-4D54-B17E-7AEE6ECE6719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FAEF715-0C6D-48E5-BE4D-EDFE2341E584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किनारा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9B76ECD-8943-4E48-BC15-F7F6C6DB3ABC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तट, पुलिन, कूल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4781288-A493-4627-8E7B-84CC02058A1C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A99C428-C932-4B98-9BB3-1CFBC3719761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82AFA78-83F8-4713-911E-05ACC842F04D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नवयुवक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2936FF4-28CC-44C1-8875-2D12C3D04406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युवक, जवान, युवा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F9DC616-5ED1-4108-A7D2-B50B2DC403A6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CC4479D4-E0CD-442E-8A87-1DAD73FEA54C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82FED8A-AB0A-40D1-9595-7C7D991D26ED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सुंदर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B37785A-AE4B-421C-BDC5-229ED457CD7E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मनोरम, मनोहर, आकर्षक, मनभावन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AC32285-7E80-45F4-B7A3-1B90D83ED685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1E22174-6B93-4055-A072-28CCBC960A87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54DBCD2-EA21-4F4A-AC5A-91466D3A6714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हवा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A3030C3-F666-470D-908E-4BD4137DE6C5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वायु, समीर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1ECD153-B4BB-4801-85B4-CB2505E40EF6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6C73E556-3546-48D9-ABC3-8F1DDEB91638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E1F1C86-6DA9-457F-BB2F-FF0B0FF0C4D9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सार्थकता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1948E27-C743-412D-9018-F73EFAC49F41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सफलता, औचित्य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B9460A3-371E-4646-B801-E30900403F4F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F857A917-7196-4E6D-AB5A-3C33E055AA4B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9E8E9B0-A98C-4524-BE1D-691EDF22D726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वीरान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42D5C37-4E89-49C0-8BD2-5BBC43F5A849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निर्जन, एकांत, उजाड़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4E227DC-5555-43FF-9586-F3D210BCC779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37A2712F-EFA4-4238-8FE1-81800A89322C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EB36951-9528-48CC-A2AE-E9DDCB6189CD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E4D86EE-0761-50EE-FC4D-F5C6F36D8DC8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EC2A7504-8369-8567-C58B-7DFFFF70E85A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382FD281-BF63-8295-716E-3550DC6A4C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29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544506-AF97-4D5D-936A-63357DBBCA07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0D9488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EDC0B2-C6B9-48FD-8914-C9034C44B5C4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18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14AB2D-C0F8-4371-B455-E34754EDB41B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रीढ़ की हड्डी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7F78D7-6F54-485F-BDFC-4594078E637F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7E22CE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 dirty="0" err="1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परिवार</a:t>
            </a:r>
            <a:r>
              <a:rPr sz="1500" b="1" i="0" dirty="0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, </a:t>
            </a:r>
            <a:r>
              <a:rPr sz="1500" b="1" i="0" dirty="0" err="1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समाज</a:t>
            </a:r>
            <a:r>
              <a:rPr sz="1500" b="1" i="0" dirty="0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और</a:t>
            </a:r>
            <a:r>
              <a:rPr sz="1500" b="1" i="0" dirty="0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व्यवहा</a:t>
            </a:r>
            <a:r>
              <a:rPr lang="hi-IN" sz="1500" b="1" i="0" dirty="0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र</a:t>
            </a:r>
            <a:endParaRPr sz="1500" b="1" i="0" dirty="0">
              <a:solidFill>
                <a:srgbClr val="7E22CE"/>
              </a:solidFill>
              <a:latin typeface="Nirmala UI"/>
              <a:ea typeface="Nirmala UI"/>
              <a:cs typeface="Nirmala UI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E19BD79-B2F2-4CAC-A9E9-3A848937BCD4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0F46D15-330A-4103-A550-AEA4A1F6D515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918824-C586-4191-B583-957D3132CF4C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लड़की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07F060-5D55-4F51-BB9C-F5F384203D50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कन्या, सुता, तनया, आत्मजा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EBB1700-4899-4B10-A3A5-1146CD6D9794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543C3CD-F457-44B0-891C-89187774BAB9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A19693-4917-4C81-AC15-8DE9A59998F8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पिता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BB8206-9B08-478A-80E2-71390FC08B2F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पितृ, तात, बाप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1B062D8-D6B2-41E1-BFED-E5CA9F599DBD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52B67E7-AEBC-4216-A6D0-9B80D2702751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EFFDEA2-C330-4381-AE61-0D0839563B4B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2500"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दकियानूसी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079C871-065E-4E48-9BC9-386EDC4FD7A5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पिछड़ा, रूढ़िवादी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C9180F4-EAFE-4D7F-BF6C-86F0D059DDF2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7EC156A-AB9C-4C2C-BB0B-99E23E90E5C9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4987FDA-9168-49B6-B2D0-05E1C87AAEA7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तालीम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7301007-4873-4024-B094-1C6A5192986E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शिक्षा, प्रशिक्षण, सीख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D93FFDC-CA1A-4D0D-985F-7F04BB50DFDF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C69E8D0-8B7B-49E3-9780-B88846534D2E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96C4275-2D35-4422-B17C-E7BF988A4B31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किवाड़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14436DD-AAB5-4BB9-B11A-4344BB91959E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दरवाज़ा, द्वार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92104A3-902E-4F6C-A631-2E1F1DE41151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727D10D-E228-4482-A7C5-96353E5CE464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5DDAC96-FC25-4260-AC12-14946D7A4FBC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मेहरबानी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1673950-0014-49DE-BA76-26CAC0E4E615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कृपा, आशीष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9BC4DEB-19B5-4099-BF2E-839C430E2732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6931709-FE02-432F-91E2-DCF84B574F66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F934DD5-FEB0-4D9C-9E83-C3EF75E3F33F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उम्र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4C3509D-0F37-491B-8F01-51D5F390764E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आयु, वय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0FE9762-4D28-476A-95C7-FCA5FA27FD32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15462A6-E294-4619-BD29-8F5C7AF19792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0CADA98-08E3-43C0-98C5-CABAB8A057F2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परमात्मा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F09563B-E5AA-4ED4-AA1D-EA73EDD5C116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भगवान, विधाता, ईश्वर, परमेश्वर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057C69CC-BFBE-4475-B671-3ACDE771F7FC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60E9F7B-1145-414C-AD20-7298041835EE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470A719-5D2E-4300-93D9-C6F20B53100C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तकदीर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9C30CB4-7FE7-46D6-A30D-0E4498E8E495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भाग्य, लेख, विधि, होनी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522FA912-703B-4616-969B-F54958953026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B7C28275-7066-4C75-916D-BEC372410C77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5838CE9-87DE-4F20-9F1C-2D8898DB9E15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अक्ल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519BA54-0093-4D6C-8F97-AC867197AB5A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बुद्धि, धी, दिमाग, मस्तिष्क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556DA282-6F7F-439F-AA78-CA27AED2AE66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51561085-31B8-44F8-9A38-BF470BE44DAA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B490E63-D7F9-4F33-9DB5-DE8DF58D3368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आमदनी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A35D347-686F-44BF-9D97-9BBA968052DB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आय, तनख्वाह, वेतन, कमाई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DE14EDA-BF63-4400-BA38-D2BCA29EAB9B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597022A4-56FD-43E6-B480-1B0FC9C58A7F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B203141-F888-416B-99C5-E2EA1C3862EF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जवानी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B25B15A-9B8A-4CA8-80C5-5ABF97A36818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यौवन, युवावस्था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0345DEA-5328-4AC8-A128-CE97FD0B41C6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4A9FDA5-1003-4583-A215-3C814FFE9C7A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0289D85-65D4-45FB-977A-AF7C4A2F0682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FCE0C008-0BB0-2B56-6E04-685929FC0406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E05A7625-DDC9-79B3-8077-EB8CA07522A8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AF4D7CFF-70AD-1E0B-99DA-7911FEE6F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48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C53A663-58EB-475C-A8E1-D3067DD45E28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0F766E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4C83EF-93E0-4F6E-9876-C8DEE8A7F968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19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083A0E-BD2D-4CB2-B5A3-10640C88EBC6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मैं और मेरा देश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1831C9-AE5D-442D-9600-664565050E53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EA580C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 dirty="0" err="1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देश</a:t>
            </a:r>
            <a:r>
              <a:rPr sz="1500" b="1" i="0" dirty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, </a:t>
            </a:r>
            <a:r>
              <a:rPr sz="1500" b="1" i="0" dirty="0" err="1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मन</a:t>
            </a:r>
            <a:r>
              <a:rPr sz="1500" b="1" i="0" dirty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और</a:t>
            </a:r>
            <a:r>
              <a:rPr sz="1500" b="1" i="0" dirty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मानवीयता</a:t>
            </a:r>
            <a:r>
              <a:rPr sz="1500" b="1" i="0" dirty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1C277B8-D17B-4D8A-86B3-50AB37F006E0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FD0ABC0-0490-47CF-AF5A-545B05F7FCB5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6894EC-C740-42E0-93C2-0B05B2743467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बवंडर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7B5251-39D7-44C6-BEBD-9CF762F4C738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अंधड़, चक्रवात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4F8859E-F0C4-4871-BDDD-1080444D86E8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EDD5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5CCF83E-2667-4CC2-89F3-6DDDA882C768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CFC855-FE1F-4194-A997-3FD1734746E3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घर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6C2EB5-0EA0-4EFC-A32E-972DCB761480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गृह, आवास, वास, निवास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1B9F738-8D6C-4908-8B4A-4FDC2081A4CD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C0EA48E-3D3A-4D2E-A041-4CCAAF19C4E9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CA98B99-645B-43DB-B8F6-219694905C56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तेजस्विता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8BC020-4FDA-4377-94B7-5BC101913C86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प्रभाव, कांति, द्युति, तेज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A165707-56D2-4EE6-A702-134E92F7A3E3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EDD5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0FAD96E-DD7D-4677-B55D-2AF6C1E01701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930742F-4693-46C9-BC3B-A0B4B458A61D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ममता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70E1529-9D44-4F60-979C-9A5521BCF334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अपनापन, प्यार, प्रेम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0FEB178-980C-4276-B6D7-4BE1E40B5D88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7AC2C55-8ACE-4C03-BE05-4E06D4FDD3D4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EE98196-C2B2-49DC-8ACD-05649CD0CEF9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ज्योति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B0D031-38A6-4903-829B-B0A3457D0117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प्रकाश, रोशनी, कांति, चमक, उजाला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B4D5891-A8D4-4D88-9179-1802982F1E6A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EDD5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902F3E7-E629-4EF4-99CA-C21CFD0AC8C6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59C37E7-BD10-4E6E-882B-557F79ACAB5F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विशाल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602FA54-150A-46BE-90D3-44F45105FC39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विराट, विस्तृत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8789934-920D-4E0C-BD86-1F8F0256017F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01D95F8-4E92-47BE-9C73-C3392EFC8EA4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AAB05BC-D24C-46CA-ABD5-C343D1EFC3D0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संचित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05732F1-C3C1-40B9-8296-1FBCCA43030C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एकत्र, एकत्रित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DCC4AAB-19AE-42B4-90AA-DD3E026B5D03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EDD5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BB3F64E-9197-4B6D-8016-BF11D7E90764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B6C9B3F-C45F-4A9F-88B5-0C1BC96886D2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कसक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9BB6790-F713-4207-BE31-3D388733C4D0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वेदना, पीड़ा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60B2997-3F7E-4494-843A-E5923DD97E6B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71D1203-0BEE-4699-BFFF-1AB3036D40C6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F7C6BC8-8B34-4DDB-AA57-3C32539406D6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भंडार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81CF65B-DEE1-44BA-9E7C-AC42B4CB5484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ढेर, कोष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91B66F5-E3B5-4F89-9476-A9553A5E0878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EDD5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4B410FD-0AAB-4DB9-B55E-3A74A999F37D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B65DD27-426F-4538-B305-D87E6577F0AF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लज्जा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3763F96-53D6-46AF-8099-15393E413FB0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शर्म, लाज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34E956F0-E86E-4BF3-9F05-F4F357DD6C5E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A8376103-6714-4B5F-8B6B-3043BA9ECB3C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5A6AA8E-ADEE-4EA2-AC39-6A91067CB205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सहारा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7CABEBF-BB7A-42CA-AF4C-E98D6BB6D860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आश्रय, भरोसा, शक्ति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904816B0-D325-4DCC-A88E-39EB2C8D7D16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EDD5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DE90F1B0-793F-4085-A0D8-7A176A16EFA0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CCFBF1"/>
          </a:solidFill>
          <a:ln w="9525">
            <a:solidFill>
              <a:srgbClr val="0F766E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59B13E3-289C-45A2-BE2B-50007F116472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कलंक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0E1292D-6D20-4C25-B497-684B91FD48C5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धब्बा, अपमान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CB34A81-53AE-4BE8-8FFF-4BCC816B571D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1EF9E195-0598-48B4-B443-4901A2F1106B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12A49F1-FC24-4E51-97BA-A3BA2D309AC6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A2E228B5-FB5D-32E0-DCD8-F26575F32568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B2ED6029-E402-C266-8C6B-5E0E029B59CC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D1054C62-FFAA-4425-3033-79A16B15D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410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D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62BA75-22BB-4569-A2D5-F8EA92A0AD92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C2410C"/>
          </a:solidFill>
          <a:ln w="0">
            <a:noFill/>
            <a:prstDash val="solid"/>
          </a:ln>
        </p:spPr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92E41E8-DF77-4613-86A4-010A4F37D67A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6837A0-858B-4C23-BDDB-2F03BA058972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02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69D678-574F-45B6-BA10-AA49B71E8E25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समानार्थी शब्द: अर्थ और पहचान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6F28973-7989-4097-9C1F-732B76200C9E}"/>
              </a:ext>
            </a:extLst>
          </p:cNvPr>
          <p:cNvSpPr>
            <a:spLocks noGrp="1"/>
          </p:cNvSpPr>
          <p:nvPr/>
        </p:nvSpPr>
        <p:spPr>
          <a:xfrm>
            <a:off x="876300" y="1600200"/>
            <a:ext cx="4953000" cy="3314700"/>
          </a:xfrm>
          <a:prstGeom prst="roundRect">
            <a:avLst>
              <a:gd name="adj" fmla="val 5172"/>
            </a:avLst>
          </a:prstGeom>
          <a:solidFill>
            <a:srgbClr val="FFFFFF"/>
          </a:solidFill>
          <a:ln w="19050">
            <a:solidFill>
              <a:srgbClr val="0F766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EA1C2F-DE11-4F6E-A99F-5D63DEE39850}"/>
              </a:ext>
            </a:extLst>
          </p:cNvPr>
          <p:cNvSpPr>
            <a:spLocks noGrp="1"/>
          </p:cNvSpPr>
          <p:nvPr/>
        </p:nvSpPr>
        <p:spPr>
          <a:xfrm>
            <a:off x="1162050" y="1847850"/>
            <a:ext cx="4381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9128" lnSpcReduction="10000"/>
          </a:bodyPr>
          <a:lstStyle/>
          <a:p>
            <a:pPr algn="ctr">
              <a:lnSpc>
                <a:spcPct val="108000"/>
              </a:lnSpc>
              <a:buNone/>
              <a:defRPr sz="2400" b="1" i="0">
                <a:solidFill>
                  <a:srgbClr val="0F766E"/>
                </a:solidFill>
                <a:latin typeface="Nirmala UI"/>
                <a:ea typeface="Nirmala UI"/>
                <a:cs typeface="Nirmala UI"/>
              </a:defRPr>
            </a:pPr>
            <a:r>
              <a:rPr sz="2400" b="1" i="0">
                <a:solidFill>
                  <a:srgbClr val="0F766E"/>
                </a:solidFill>
                <a:latin typeface="Nirmala UI"/>
                <a:ea typeface="Nirmala UI"/>
                <a:cs typeface="Nirmala UI"/>
              </a:rPr>
              <a:t>परिभाषा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7C5BF0-FF19-4D30-B691-CC04D8686B94}"/>
              </a:ext>
            </a:extLst>
          </p:cNvPr>
          <p:cNvSpPr>
            <a:spLocks noGrp="1"/>
          </p:cNvSpPr>
          <p:nvPr/>
        </p:nvSpPr>
        <p:spPr>
          <a:xfrm>
            <a:off x="1295400" y="2457450"/>
            <a:ext cx="411480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12000"/>
              </a:lnSpc>
              <a:buNone/>
              <a:defRPr sz="210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210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एक ही अर्थ को प्रकट करने वाले अनेक शब्द समानार्थी या पर्यायवाची कहलाते हैं।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079F3D8-49AF-40BC-8C95-9187A8BA3204}"/>
              </a:ext>
            </a:extLst>
          </p:cNvPr>
          <p:cNvSpPr>
            <a:spLocks noGrp="1"/>
          </p:cNvSpPr>
          <p:nvPr/>
        </p:nvSpPr>
        <p:spPr>
          <a:xfrm>
            <a:off x="6877050" y="1562100"/>
            <a:ext cx="2571750" cy="400050"/>
          </a:xfrm>
          <a:prstGeom prst="roundRect">
            <a:avLst>
              <a:gd name="adj" fmla="val 28571"/>
            </a:avLst>
          </a:prstGeom>
          <a:solidFill>
            <a:srgbClr val="0F766E"/>
          </a:solidFill>
          <a:ln w="0">
            <a:noFill/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BF286F-BAFA-4EFB-8C28-D65EA8BC0A06}"/>
              </a:ext>
            </a:extLst>
          </p:cNvPr>
          <p:cNvSpPr>
            <a:spLocks noGrp="1"/>
          </p:cNvSpPr>
          <p:nvPr/>
        </p:nvSpPr>
        <p:spPr>
          <a:xfrm>
            <a:off x="7029450" y="1628775"/>
            <a:ext cx="22669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1675"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FFFFFF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FFFFFF"/>
                </a:solidFill>
                <a:latin typeface="Nirmala UI"/>
                <a:ea typeface="Nirmala UI"/>
                <a:cs typeface="Nirmala UI"/>
              </a:rPr>
              <a:t>उदाहरण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6372840-3AB6-486C-986F-61C183C46181}"/>
              </a:ext>
            </a:extLst>
          </p:cNvPr>
          <p:cNvSpPr>
            <a:spLocks noGrp="1"/>
          </p:cNvSpPr>
          <p:nvPr/>
        </p:nvSpPr>
        <p:spPr>
          <a:xfrm>
            <a:off x="6534150" y="2247900"/>
            <a:ext cx="3790950" cy="2190750"/>
          </a:xfrm>
          <a:prstGeom prst="roundRect">
            <a:avLst>
              <a:gd name="adj" fmla="val 7826"/>
            </a:avLst>
          </a:prstGeom>
          <a:solidFill>
            <a:srgbClr val="CCFBF1"/>
          </a:solidFill>
          <a:ln w="19050">
            <a:solidFill>
              <a:srgbClr val="C2410C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01A94F-8399-4820-84E5-2515E0C5C234}"/>
              </a:ext>
            </a:extLst>
          </p:cNvPr>
          <p:cNvSpPr>
            <a:spLocks noGrp="1"/>
          </p:cNvSpPr>
          <p:nvPr/>
        </p:nvSpPr>
        <p:spPr>
          <a:xfrm>
            <a:off x="6934200" y="2476500"/>
            <a:ext cx="2952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683"/>
          </a:bodyPr>
          <a:lstStyle/>
          <a:p>
            <a:pPr algn="ctr">
              <a:lnSpc>
                <a:spcPct val="108000"/>
              </a:lnSpc>
              <a:buNone/>
              <a:defRPr sz="31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31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सूर्य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74A35B-3701-4218-A7C9-6B3DD5B184E1}"/>
              </a:ext>
            </a:extLst>
          </p:cNvPr>
          <p:cNvSpPr>
            <a:spLocks noGrp="1"/>
          </p:cNvSpPr>
          <p:nvPr/>
        </p:nvSpPr>
        <p:spPr>
          <a:xfrm>
            <a:off x="6896100" y="3181350"/>
            <a:ext cx="30861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5785"/>
          </a:bodyPr>
          <a:lstStyle/>
          <a:p>
            <a:pPr algn="ctr">
              <a:lnSpc>
                <a:spcPct val="116000"/>
              </a:lnSpc>
              <a:buNone/>
              <a:defRPr sz="1725" b="0" i="0">
                <a:solidFill>
                  <a:srgbClr val="334155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334155"/>
                </a:solidFill>
                <a:latin typeface="Nirmala UI"/>
                <a:ea typeface="Nirmala UI"/>
                <a:cs typeface="Nirmala UI"/>
              </a:rPr>
              <a:t>सूरज • दिनकर • दिवाकर</a:t>
            </a:r>
          </a:p>
          <a:p>
            <a:pPr algn="ctr">
              <a:lnSpc>
                <a:spcPct val="116000"/>
              </a:lnSpc>
              <a:buNone/>
              <a:defRPr sz="1725" b="0" i="0">
                <a:solidFill>
                  <a:srgbClr val="334155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334155"/>
                </a:solidFill>
                <a:latin typeface="Nirmala UI"/>
                <a:ea typeface="Nirmala UI"/>
                <a:cs typeface="Nirmala UI"/>
              </a:rPr>
              <a:t>रवि • भानु • भास्कर</a:t>
            </a:r>
          </a:p>
          <a:p>
            <a:pPr algn="ctr">
              <a:lnSpc>
                <a:spcPct val="116000"/>
              </a:lnSpc>
              <a:buNone/>
              <a:defRPr sz="1725" b="0" i="0">
                <a:solidFill>
                  <a:srgbClr val="334155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334155"/>
                </a:solidFill>
                <a:latin typeface="Nirmala UI"/>
                <a:ea typeface="Nirmala UI"/>
                <a:cs typeface="Nirmala UI"/>
              </a:rPr>
              <a:t>प्रभाकर • आदित्य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789E48-5E37-4E2E-A08A-09325EF2C2D2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3E8115C-A637-4EBC-BA35-F8D59B55571F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0001364-3E69-4CCB-9227-737DA5FDA5D3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199364C-6174-104F-DE19-068C3AEF06A8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F5A951C-CC52-1400-930E-FB57280D1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6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D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FC0E19-CAF1-441F-BAD1-98408445805E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C2410C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BB435B-7917-4079-BD06-B2731CC5E486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20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F93013-FB0A-4701-AC02-E7596B7073B5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मैं और मेरा देश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2091F6-77F7-4B50-956D-64C88EDB4326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0F766E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 dirty="0" err="1">
                <a:solidFill>
                  <a:srgbClr val="0F766E"/>
                </a:solidFill>
                <a:latin typeface="Nirmala UI"/>
                <a:ea typeface="Nirmala UI"/>
                <a:cs typeface="Nirmala UI"/>
              </a:rPr>
              <a:t>स्वतंत्रता</a:t>
            </a:r>
            <a:r>
              <a:rPr sz="1500" b="1" i="0" dirty="0">
                <a:solidFill>
                  <a:srgbClr val="0F766E"/>
                </a:solidFill>
                <a:latin typeface="Nirmala UI"/>
                <a:ea typeface="Nirmala UI"/>
                <a:cs typeface="Nirmala UI"/>
              </a:rPr>
              <a:t>, </a:t>
            </a:r>
            <a:r>
              <a:rPr sz="1500" b="1" i="0" dirty="0" err="1">
                <a:solidFill>
                  <a:srgbClr val="0F766E"/>
                </a:solidFill>
                <a:latin typeface="Nirmala UI"/>
                <a:ea typeface="Nirmala UI"/>
                <a:cs typeface="Nirmala UI"/>
              </a:rPr>
              <a:t>रक्षा</a:t>
            </a:r>
            <a:r>
              <a:rPr sz="1500" b="1" i="0" dirty="0">
                <a:solidFill>
                  <a:srgbClr val="0F766E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0F766E"/>
                </a:solidFill>
                <a:latin typeface="Nirmala UI"/>
                <a:ea typeface="Nirmala UI"/>
                <a:cs typeface="Nirmala UI"/>
              </a:rPr>
              <a:t>और</a:t>
            </a:r>
            <a:r>
              <a:rPr sz="1500" b="1" i="0" dirty="0">
                <a:solidFill>
                  <a:srgbClr val="0F766E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0F766E"/>
                </a:solidFill>
                <a:latin typeface="Nirmala UI"/>
                <a:ea typeface="Nirmala UI"/>
                <a:cs typeface="Nirmala UI"/>
              </a:rPr>
              <a:t>अधिकार</a:t>
            </a:r>
            <a:r>
              <a:rPr sz="1500" b="1" i="0" dirty="0">
                <a:solidFill>
                  <a:srgbClr val="0F766E"/>
                </a:solidFill>
                <a:latin typeface="Nirmala UI"/>
                <a:ea typeface="Nirmala UI"/>
                <a:cs typeface="Nirmala UI"/>
              </a:rPr>
              <a:t>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05DC875-75A6-4D52-8926-9FAFA2D17211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6D9D9B2-8471-451D-BFB4-FB8FADFDEF65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832C50-8E77-4352-81D6-BF5CD2BE094C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स्वतंत्रता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0C17CA-FD1B-4185-8F94-0AE3781C070B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आज़ादी, स्वत्व, स्वच्छंदता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3AA99D9-EC41-4B91-9ECA-3A3B11596A67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345AD0A-3522-4D44-A376-48B67886629E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D22ECE-3283-493F-BDA5-F6E56BC4271B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मनुष्यता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5D001D-BC88-40FE-BB11-72F1C92E06D2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मानवता, मनुजता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9798B57-8A1B-4E04-9105-B07074C030E2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0AD3A91-FA63-45CF-B8FD-DB7966F1A1A4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FC5478-F855-458E-AEF6-1D79DB40C8B6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रक्षा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C2A9A0-ABAB-4690-91DB-7DEE1DB32A3C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सुरक्षा, बचाव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DA6ED82-F2B4-4C6C-AB58-C27E2E69E3E0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82AFF48-DE3D-4485-A3F9-AAE89B5533BB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2CE51A2-8846-48C4-B74C-A9D4BD650EF1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आविष्कार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CE59836-E9F3-4DAC-B398-432FA9C18FB3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खोज, अन्वेषण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AE417B5-6798-4173-9142-2A3251A117CC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A07FFBD-29C6-495B-A74D-BCC53D775EC2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51B6DD-7381-4A3E-A8CA-AFF9A2491DAF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हीन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AA91C20-648E-4262-A819-778EAF478B21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तुच्छ, छोटा, लघु, अल्प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ACFD8D0-9EB4-43EB-BB8B-2C3381044899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90C773C-566B-45E4-B358-880C59454FA3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4B5973D-1B35-4DD4-821D-BAE0BFC55352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बल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BAEDC7E-4745-4563-92B9-044B8EF97260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शक्ति, सामर्थ्य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AC48381-7947-49FB-AEF6-B9F7B32F6E66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234D6C0-87F6-434A-8CEB-4C9DA7C372E8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E3FCA19-3A39-41C9-A197-01EF7A0ABB23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मामूली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B38838-C7FC-4D6E-94EB-E9CAC41598FE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सामान्य, तुच्छ, साधारण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C10A95F-89AC-4916-855D-B80E9D4B6AB3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07DE52B-0827-4D97-9459-0CCA0C281462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3325DF6-15E1-4486-8AE5-4511A3793A1B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धनपति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AA5C4C6-FEA0-48A9-89FE-21DB44953EE0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धनिक, अमीर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C7FFE74-2D01-4539-A0C5-3A6CB2A6D8C8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1233CB3-8847-47F7-AF1C-D100877C0DAD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CD70241-137B-41C5-BAAC-D0FF007DAB57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अधिकार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42859BD-A748-4FDC-9A68-36D54162398E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हक, स्वत्व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7DCE736-F29E-46DC-A87D-758630B0D858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936CA40F-599D-459F-AF91-339F2C750D26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70B0000-F502-478D-A9A6-0253D4A6BDA6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युद्ध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34AC510-EF6D-47F0-BB0C-066DD2705125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लड़ाई, संघर्ष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59C6AD7-0844-4271-BFAE-CCA4FC5B5FAA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A428F9E0-1FCF-4F13-9024-6801289BEC91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ACC3775-641A-42F1-980B-55925D343EA0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आकाश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06EF5CA-8AF0-418C-8376-6000D5AF735F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गगन, व्योम, नभ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5A0875EF-4AA3-467C-8329-298BECACCFC2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59B0230A-41D6-4593-A2F4-A859FBD5A3A7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BF4CC43-CF87-4410-A457-1099F8019FF5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दीपक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B5B53DC-C27E-41A8-AA71-BA19AF9FE230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दीप, दीया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0B4F704-171B-492B-A7C9-2E82C5D742A4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142022FF-70A7-458E-8155-108150C2ADAB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2637A0C-56CA-4918-8B56-193672D32EF1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8684BAB2-FB3F-7075-CE85-2A0E6DF5D627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B51997A8-B9FB-E9EF-9B78-E0A26E3933C0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E387EABD-83D3-E550-8250-914F97D05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103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0DA770-E841-49CE-85B1-EEC22D5847C8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2563EB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EF5826-76D0-4D75-B095-0267C26F0267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21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72F690-FFB8-4C6D-86AE-169EC84E3FC8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निर्मल जीत सिंह सेखों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46A8D9-B5EF-4B72-907E-51E9DA64B1D0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BE185D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 dirty="0" err="1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वीरता</a:t>
            </a:r>
            <a:r>
              <a:rPr sz="1500" b="1" i="0" dirty="0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और</a:t>
            </a:r>
            <a:r>
              <a:rPr sz="1500" b="1" i="0" dirty="0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संकल्प</a:t>
            </a:r>
            <a:r>
              <a:rPr sz="1500" b="1" i="0" dirty="0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965B74B-1877-4EA0-A05A-345759056DDB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00C53D-A3FC-44CF-A9F4-30A40FEB1CC0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7EB894-802D-4A80-BDF9-AD217493DD5F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पुत्र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768B3E-75CA-4DB2-8D52-8E6B7A55CCF5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बेटा, तनय, सुत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2503546-59A0-4224-806F-AF88DC6FD678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E6732C5-8747-49F4-AC5A-FA6D9C22A44E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E646AA1-E811-4C1E-8DA5-E31675885839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वायुयान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153C2B-9255-4E71-8EB1-D9543183C32D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विमान, हवाई जहाज़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4421F1B-9022-41D6-90DE-29D5BED4FB62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DECCF49-6805-4614-A54F-F18F21FC0ED0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B98FC5-65EA-4CF6-A398-2693F7608E63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शुरुआत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9E2B66-E4CC-4099-9D2E-5BC9972FF58C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आरंभ, प्रारंभ, समारोह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33B949E-7A92-4A9E-A074-67910911A940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EFAEB47-9B77-4809-AAA8-24185C91874F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6369F82-AEC3-4CEA-9511-6F6AA6FBE780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प्रसिद्ध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5A5DE53-BEC4-4663-9E17-2B857B85CB7E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विख्यात, ख्यात, मशहूर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63EC083-ABCD-4DB0-B051-0705CADB8A1C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FA7C0F4-E70B-45E2-A091-333B692F74A1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A54E28-3DB6-497D-9CCF-5EC4D9A64A46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योद्धा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10E17F-ED37-41CE-AB27-D17461B57884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सैनिक, लड़ाकू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AC40B51-53F9-417C-AE01-DA8E61E1E4E6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2C09D85-641E-4283-B6A1-A2E917BE0FDA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394DA8D-E0ED-4F0A-81A2-D0636AB88A29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अनुरक्ति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DBAFF36-EDC7-408D-AA3B-6275C45D6F6A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लगाव, प्रेम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A4DD1E1-3FA1-4A6D-BBCD-3638363B6163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9F1CBFE-DEA8-45B2-A19E-47C86C1542E5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B5702EE-4D81-498E-8EA3-AADF411FE82D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प्रेरक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5B09E7F-3DBA-4924-85E4-727944EB95B2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प्रेरणादायी, शिक्षाप्रद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6DA1A95-492A-4262-9546-3F0B1101AAA1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B22DE1B-7EF7-4CF5-A5B4-DA86DAE76BAE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46C987F-BCAE-4D4A-828A-015F5488216C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वीरता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CD13E52-3254-47EC-9363-07BF50C244DC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बहादुरी, पराक्रम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B47FE9E-0C2E-4769-B25B-EF47126F9C71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BC71F689-BE5C-42AF-ACEF-195BCF0C46A6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F5B4F0C-274E-4AFA-BDB4-A8DB77BEC7C4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विषम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670C8FF-C902-4537-9722-492815C3ABDA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कठिन, कठोर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9A4C2AB-4B67-4811-94D2-D548A0BEF9A5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E178D05-3096-4B9A-9A25-89D8CCEE0EA3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23D94BC-6D29-4FB8-80FA-B96CEA3BF627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दुश्मन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1EECFB9-2A37-4EB7-BE8F-78161AC19F7D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शत्रु, रिपु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9BD9F94C-6963-4C0C-BC6A-671554BF4C2E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82FDFF4F-E0D3-4F8A-BE9D-99078D836845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3FDFDC7-7A28-4396-9EDE-CAFB49D400B8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संकल्प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687AA52-A30D-4494-9B9F-565947CAFB4D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निश्चय, इरादा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1140E8A-01EA-4B2A-AC2B-F96E50D360EA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18D04457-B7F6-44FC-91AF-FE60188AA904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E63ECD8-4574-4975-896A-983C4C05031A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निर्भीक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AFAAA7A-9C00-4385-9B53-13353DAF8EBC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निडर, निर्भय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4E8168C-DE55-4525-B526-4A8FD2F90DDF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6F0D69C9-70A5-4B9F-815F-81D7CB4E8D06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332E696-922A-4836-B9EA-B03C02716B98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BAF48362-8257-402C-5A4F-02CE906716D4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91885B54-6FD0-FF42-97C5-4F99160BE49B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55626D87-B780-D25A-1AE4-F878A7CDF9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497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0FDAD3-89F4-4257-A927-235AF18D1B5C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16A34A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B71CDA-4164-4484-8208-51FD7AA04289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22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BF40BE-5CEE-4755-BF51-632955147427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काव्य खंड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075D54-C15F-4138-B8CB-AD01EEF3D50A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2563EB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 dirty="0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पद </a:t>
            </a:r>
            <a:r>
              <a:rPr sz="1500" b="1" i="0" dirty="0" err="1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और</a:t>
            </a:r>
            <a:r>
              <a:rPr sz="1500" b="1" i="0" dirty="0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राम-लक्ष्मण</a:t>
            </a:r>
            <a:r>
              <a:rPr sz="1500" b="1" i="0" dirty="0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परशुराम</a:t>
            </a:r>
            <a:r>
              <a:rPr sz="1500" b="1" i="0" dirty="0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संवाद</a:t>
            </a:r>
            <a:endParaRPr sz="1500" b="1" i="0" dirty="0">
              <a:solidFill>
                <a:srgbClr val="2563EB"/>
              </a:solidFill>
              <a:latin typeface="Nirmala UI"/>
              <a:ea typeface="Nirmala UI"/>
              <a:cs typeface="Nirmala UI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330B3AC-DFD2-469B-A61A-6F10459E0815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CCA599C-4B13-4675-8D9B-D297904EEBD1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425E93-8A84-4F27-B9CF-FCD897C39E5E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राम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2C0D83-877B-4F3C-95E7-55121567D974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दशरथनंदन, दाशरथि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A278770-3186-4D6E-A38A-7494DEEC14C1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2B198AA-238D-4767-83F1-C935D2AFA980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4B24ED-42A5-4834-B3A1-8A70E2B95601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पानी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82ED9D-E6A6-481E-9968-32F7EC2E2964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जल, वारि, नीर, अंबु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B7D267C-4576-43F3-9854-248063BC4567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0C7F3AB-6B34-4440-A80F-3A9D5FC9D173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362B33C-D488-46D4-8B7D-CF12388141F4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वास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ED4CA-0E33-4A6F-8D00-878D34B9EBA4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सुगंध, सुवास, खुशबू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0F16DC1-3F6C-4C9C-ADDE-25B5CAC1ACFD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0423196-CD41-4B0F-BAE0-1AF6F9C78659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57F0B2F-2D67-4E7F-B1F6-90BFDE055443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घन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9F72C53-230E-453D-8E3A-0FE4DE64A3D5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बादल, नीरद, वारिद, मेघ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DED26BB-1A96-4795-B354-27B9871F0045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F7A2C6F-69C4-4A6F-8466-F6CC8E0E9A51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E6C014C-20DA-4BC0-A967-76C2C9E734F8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चंद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03B461-158F-48F4-9AF6-8899B9885AA0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चाँद, चंद्रमा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864ED75-B046-4C6A-A450-52B264F56D28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3F55ECF-87A3-487D-B5E1-E07C698DA993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946AD0D-B721-4EBC-B408-053A17BD1691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हरि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AEC9990-0ACE-4739-8923-2E5BFDFA7249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ईश्वर, प्रभु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03C16A8-B97C-48F9-868E-566A189B3217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90C76C3-49C8-4503-8074-D7DAABF2B3DF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1B70D6-CE0B-4BC5-B883-25648B5C7489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कमल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69842B6-0CE1-4BAE-9254-21C2A6B071C6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नीरज, वारिज, अंबुज, सरोज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04D896E-140A-4E35-9C4F-ABA3DD03CA33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300145C-E1EB-4548-A0FD-92775D019617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7FEDF34-DC22-48F4-8429-4B9B663E1389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पूजा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5A6D8A2-BBF6-40AE-8EC2-13B98740A03E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आराधना, भक्ति, अभ्यर्थना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9E3778F-D818-45B0-AC6D-0D94BCB95F1E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7D6BF99F-D774-420D-AE03-11A00A143299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442E16A-4A2F-4314-A72C-ACB8A1F9384C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कराला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FB972D7-0CB7-465A-BA59-9B5F94B9D602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भयंकर, कठोर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0DAF5A4-0954-4D04-9FE3-9847EEAC21A7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B029341F-E8FD-435B-8AE9-3FEE4018BAC4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FEC4690-CBD5-43D5-AFF3-9474D8AA4786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सकल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383E843-9D95-4F2D-8F95-4B1F24E5F81F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समस्त, सारा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3B60A48-43E0-41D7-8585-A8B2D331C32F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E2EE1CF-D0F6-43B9-8D13-815FFA7435AA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01E2F1A-1261-44C7-B32D-561F780D5B38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विकल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D4BD9A4-80C9-4F04-8C02-705C09D7BC6C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व्याकुल, त्रस्त, दुखी, भयभीत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514D0138-8561-4225-89EB-823C96D302DC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DBEAFE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50A55C0C-17E0-492C-9CB7-84A364C13273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7B9113B-162C-4566-B6C5-D280BFFDCD26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लोचन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4E6112E-6535-4E5B-A572-3F9116FB30DD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नेत्र, नयन, चक्षु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7AE2C5B-39B9-45C3-A3C3-DF0808B0E8EC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AFB50B0C-E9CE-4BA9-AE6F-C141F2B26566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248C921-9819-41EE-A095-435E0E7FE35B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4B0FD6F-1404-D103-FBA6-3E8994E982FD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EE818DE-1016-253E-8358-5A845BE5693A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1FC65FEF-91F2-FB53-3EF4-0B05C4A6A7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489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A5188-EB77-4EC6-9CAD-8544F78D235C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BE185D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6C1F74-1B29-46AE-98DD-8F85D19041FA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23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92AD51-A883-4DBC-8611-79F96EF4C14D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काव्य खंड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433689-773A-45A1-9506-01AD4F653F52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65A30D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 dirty="0" err="1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भारती</a:t>
            </a:r>
            <a:r>
              <a:rPr sz="1500" b="1" i="0" dirty="0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, </a:t>
            </a:r>
            <a:r>
              <a:rPr sz="1500" b="1" i="0" dirty="0" err="1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जय</a:t>
            </a:r>
            <a:r>
              <a:rPr sz="1500" b="1" i="0" dirty="0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, </a:t>
            </a:r>
            <a:r>
              <a:rPr sz="1500" b="1" i="0" dirty="0" err="1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विजय</a:t>
            </a:r>
            <a:r>
              <a:rPr sz="1500" b="1" i="0" dirty="0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करे</a:t>
            </a:r>
            <a:r>
              <a:rPr sz="1500" b="1" i="0" dirty="0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! </a:t>
            </a:r>
            <a:r>
              <a:rPr sz="1500" b="1" i="0" dirty="0" err="1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और</a:t>
            </a:r>
            <a:r>
              <a:rPr sz="1500" b="1" i="0" dirty="0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झाँसी</a:t>
            </a:r>
            <a:r>
              <a:rPr sz="1500" b="1" i="0" dirty="0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की</a:t>
            </a:r>
            <a:r>
              <a:rPr sz="1500" b="1" i="0" dirty="0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 </a:t>
            </a:r>
            <a:r>
              <a:rPr sz="1500" b="1" i="0" dirty="0" err="1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रानी</a:t>
            </a:r>
            <a:r>
              <a:rPr sz="1500" b="1" i="0" dirty="0">
                <a:solidFill>
                  <a:srgbClr val="65A30D"/>
                </a:solidFill>
                <a:latin typeface="Nirmala UI"/>
                <a:ea typeface="Nirmala UI"/>
                <a:cs typeface="Nirmala UI"/>
              </a:rPr>
              <a:t>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61A7F88-4A69-485D-B09B-42E5757B92D5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E6E5565-DDC7-4D76-91E3-2CFF900C98AF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B7FF89-F011-4BA0-A270-EFC8DFC18D4A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भारती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9A4B00-E708-4919-BDF3-34BFD0F2A3F4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सरस्वती, वाणी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454C9D7-69E8-49B5-9962-12695A5A8F64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C549CF4-CE00-46DA-873C-601281808535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3D495C-7129-46C7-B59C-91D1E814EB9D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कनक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12D2C98-67EC-4D1A-9DF9-0CF26EB5883C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सोना, स्वर्ण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A363608-A7FB-4E5A-90F5-28B19DB3DD06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E59FA29-5EAD-45DC-9DC9-4C848A341E10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AF8BD40-26B6-4361-8082-3CC9DF84B443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शस्य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711144-889E-4563-A184-8BB7C2909CB7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अन्न, धान्य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74C8661-4D3E-42E6-8EE9-59384B983282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E768E23-E803-4F42-9E36-8764112333A1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655F4E2-A390-45A1-931D-D1760D837D86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सागर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7FBF202-6AB1-40E6-9375-CF6881371100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समुद्र, वारिधि, नीरधि, अंबुधि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9392197-5584-4015-84A4-3970CBC95A02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E6248D3-11AE-43FD-9200-DD0CEB8C2F41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0A35843-18FA-48B4-B93B-0F216D7FC5DC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धवल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2D0FC8E-48BE-4E76-A8F2-36C81BF4E394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उज्ज्वल, श्वेत, पवित्र, शुभ्र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7503B50-7FBE-4F8B-9810-E65E15F20159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DF08971-E999-47AB-A4B0-0C47299E2F4E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3181F75-CDCE-4BF1-939B-D153545AEAC8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प्रणव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60FCE21-A24D-472F-B8A1-5A443E98DDE0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ॐ, ओंकार, परमेश्वर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433BABD-CDC2-474E-A226-5DB1550A710C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9CEBADE-4B6C-4DDC-9251-65E0D00FDC67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2430D80-B66F-4C1C-BCB2-CFB902A36818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सिंहासन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FB87D60-6495-4400-B374-40B12F707C98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शासन, राजगद्दी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64576DD8-11AB-4D10-89FC-D6F29E3EEA0F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2298EE7-D38F-4F4D-B3F0-AD337C5E65A1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FF44B9A-04E2-4B10-B46D-8E3A03EC1929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तलवार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8C3B8EF-FFA3-4E5E-B95C-E19A5961BD7D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खड्ग, असि, कृपाण, कटारी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5CAF54F-9BA9-4BC0-B05D-417290389A3B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C1B8E9C-BD0F-43B6-A256-BFF9F0D4FBF3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10DB661-C73A-4CE1-9960-13C87A3AEED0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मर्दानी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E358383-C5A3-4699-AE43-7C5132963040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वीरांगना, क्षत्राणी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90E22D12-4E9B-445A-9B7C-A6A3EB32EEFA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6AEC08B-491B-4DB9-85E7-D8A85176D8C7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1C55BE6-F97C-4153-B28C-C8394B7ED2B1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गाथा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24F3CD4-C910-497E-B308-EFB7BADDDC46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कथा, कहानी, किस्सा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FB3CE717-7017-41D0-8A94-AF43EDFEBC93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E0D8E98B-AD22-409E-9310-76AF3BBE85DE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72A478C-9C37-4A6B-9D5C-3135F350D49D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वीरता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ECB7B2C-20C0-439C-8F5B-ACF18D95C2C0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शूरता, शौर्य, पराक्रम, बहादुरी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1148DA86-FCB1-4AA0-815E-72843EFABA77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0C51A73C-D8F9-466A-B4AA-AEC8A2BDCAA6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E15E47B-3781-4DBE-BB76-91A5FFE2BC7D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आह्वान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B0515F-E5C7-4410-8A69-C9B2A5852481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निमंत्रण, चुनौती, बुलावा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39E83E7-047B-4391-8E39-DC0FCDD8A805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8FEC94E9-BA83-4699-A3B4-680CE4779EE6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8CAAB24-4B46-469D-8118-207E01A623C7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9594D194-631D-8309-B6F4-DC65F590709E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A143A905-8B1A-289C-5CB4-F5CE201A5FFB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B6F04CD6-6272-4451-A97F-4225B8805B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9615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8593BB-0B59-462F-87A8-D23F3EFAD6B4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0D9488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04C188-30F4-4EB7-999A-0EF1E0DFBFB0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24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8908B8-CAA3-4F69-BAE7-CA726E1EE214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अभ्यास: मिलान और रिक्त स्थान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AAB0376-D11E-4128-A253-4B833D2833D3}"/>
              </a:ext>
            </a:extLst>
          </p:cNvPr>
          <p:cNvSpPr>
            <a:spLocks noGrp="1"/>
          </p:cNvSpPr>
          <p:nvPr/>
        </p:nvSpPr>
        <p:spPr>
          <a:xfrm>
            <a:off x="819150" y="1562100"/>
            <a:ext cx="4857750" cy="3657600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9050">
            <a:solidFill>
              <a:srgbClr val="7E22C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E90E61-8201-41A0-97AD-3669CFC35E98}"/>
              </a:ext>
            </a:extLst>
          </p:cNvPr>
          <p:cNvSpPr>
            <a:spLocks noGrp="1"/>
          </p:cNvSpPr>
          <p:nvPr/>
        </p:nvSpPr>
        <p:spPr>
          <a:xfrm>
            <a:off x="1104900" y="1828800"/>
            <a:ext cx="419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7737"/>
          </a:bodyPr>
          <a:lstStyle/>
          <a:p>
            <a:pPr algn="ctr">
              <a:lnSpc>
                <a:spcPct val="108000"/>
              </a:lnSpc>
              <a:buNone/>
              <a:defRPr sz="2250" b="1" i="0">
                <a:solidFill>
                  <a:srgbClr val="7E22CE"/>
                </a:solidFill>
                <a:latin typeface="Nirmala UI"/>
                <a:ea typeface="Nirmala UI"/>
                <a:cs typeface="Nirmala UI"/>
              </a:defRPr>
            </a:pPr>
            <a:r>
              <a:rPr sz="2250" b="1" i="0">
                <a:solidFill>
                  <a:srgbClr val="7E22CE"/>
                </a:solidFill>
                <a:latin typeface="Nirmala UI"/>
                <a:ea typeface="Nirmala UI"/>
                <a:cs typeface="Nirmala UI"/>
              </a:rPr>
              <a:t>A. मिलान कीजिए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E6563D-B3F5-40ED-BEF6-9A740E6B7FF0}"/>
              </a:ext>
            </a:extLst>
          </p:cNvPr>
          <p:cNvSpPr>
            <a:spLocks noGrp="1"/>
          </p:cNvSpPr>
          <p:nvPr/>
        </p:nvSpPr>
        <p:spPr>
          <a:xfrm>
            <a:off x="1181100" y="2457450"/>
            <a:ext cx="3905250" cy="1943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28000"/>
              </a:lnSpc>
              <a:buNone/>
              <a:defRPr sz="1950" b="0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950" b="0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1. अंधकार        (क) आज़ादी</a:t>
            </a:r>
          </a:p>
          <a:p>
            <a:pPr algn="l">
              <a:lnSpc>
                <a:spcPct val="128000"/>
              </a:lnSpc>
              <a:buNone/>
              <a:defRPr sz="1950" b="0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950" b="0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2. वायुयान       (ख) तिमिर</a:t>
            </a:r>
          </a:p>
          <a:p>
            <a:pPr algn="l">
              <a:lnSpc>
                <a:spcPct val="128000"/>
              </a:lnSpc>
              <a:buNone/>
              <a:defRPr sz="1950" b="0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950" b="0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3. स्वतंत्रता     (ग) विमान</a:t>
            </a:r>
          </a:p>
          <a:p>
            <a:pPr algn="l">
              <a:lnSpc>
                <a:spcPct val="128000"/>
              </a:lnSpc>
              <a:buNone/>
              <a:defRPr sz="1950" b="0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950" b="0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4. वीरता          (घ) बहादुरी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0FEE10A-4260-4FA5-A201-6FC43009204C}"/>
              </a:ext>
            </a:extLst>
          </p:cNvPr>
          <p:cNvSpPr>
            <a:spLocks noGrp="1"/>
          </p:cNvSpPr>
          <p:nvPr/>
        </p:nvSpPr>
        <p:spPr>
          <a:xfrm>
            <a:off x="6477000" y="1562100"/>
            <a:ext cx="4857750" cy="3657600"/>
          </a:xfrm>
          <a:prstGeom prst="roundRect">
            <a:avLst>
              <a:gd name="adj" fmla="val 4688"/>
            </a:avLst>
          </a:prstGeom>
          <a:solidFill>
            <a:srgbClr val="F3E8FF"/>
          </a:solidFill>
          <a:ln w="19050">
            <a:solidFill>
              <a:srgbClr val="0D9488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92238A-3B14-4AEA-AA53-CA9BED4D673A}"/>
              </a:ext>
            </a:extLst>
          </p:cNvPr>
          <p:cNvSpPr>
            <a:spLocks noGrp="1"/>
          </p:cNvSpPr>
          <p:nvPr/>
        </p:nvSpPr>
        <p:spPr>
          <a:xfrm>
            <a:off x="6762750" y="1828800"/>
            <a:ext cx="4286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7737"/>
          </a:bodyPr>
          <a:lstStyle/>
          <a:p>
            <a:pPr algn="ctr">
              <a:lnSpc>
                <a:spcPct val="108000"/>
              </a:lnSpc>
              <a:buNone/>
              <a:defRPr sz="2250" b="1" i="0">
                <a:solidFill>
                  <a:srgbClr val="0D9488"/>
                </a:solidFill>
                <a:latin typeface="Nirmala UI"/>
                <a:ea typeface="Nirmala UI"/>
                <a:cs typeface="Nirmala UI"/>
              </a:defRPr>
            </a:pPr>
            <a:r>
              <a:rPr sz="2250" b="1" i="0">
                <a:solidFill>
                  <a:srgbClr val="0D9488"/>
                </a:solidFill>
                <a:latin typeface="Nirmala UI"/>
                <a:ea typeface="Nirmala UI"/>
                <a:cs typeface="Nirmala UI"/>
              </a:rPr>
              <a:t>B. रिक्त स्थान भरिए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1099AD-0A43-4A8A-A295-0877BF8E1AD3}"/>
              </a:ext>
            </a:extLst>
          </p:cNvPr>
          <p:cNvSpPr>
            <a:spLocks noGrp="1"/>
          </p:cNvSpPr>
          <p:nvPr/>
        </p:nvSpPr>
        <p:spPr>
          <a:xfrm>
            <a:off x="6838950" y="2457450"/>
            <a:ext cx="417195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24000"/>
              </a:lnSpc>
              <a:buNone/>
              <a:defRPr sz="1875" b="0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875" b="0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1. सूर्य का एक पर्याय ________ है।</a:t>
            </a:r>
          </a:p>
          <a:p>
            <a:pPr algn="l">
              <a:lnSpc>
                <a:spcPct val="124000"/>
              </a:lnSpc>
              <a:buNone/>
              <a:defRPr sz="1875" b="0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875" b="0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2. क्रोध का समानार्थी ________ है।</a:t>
            </a:r>
          </a:p>
          <a:p>
            <a:pPr algn="l">
              <a:lnSpc>
                <a:spcPct val="124000"/>
              </a:lnSpc>
              <a:buNone/>
              <a:defRPr sz="1875" b="0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875" b="0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3. उपकार का अर्थ ________ भी है।</a:t>
            </a:r>
          </a:p>
          <a:p>
            <a:pPr algn="l">
              <a:lnSpc>
                <a:spcPct val="124000"/>
              </a:lnSpc>
              <a:buNone/>
              <a:defRPr sz="1875" b="0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875" b="0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4. संकल्प का समानार्थी ________ है।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4EF384-35D2-48A6-9A83-02A7B96AA3F3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3C106C5-6088-4C85-98C3-1C92B0C64E79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94F6419-FFCD-488E-AF7F-FED1534F4AB0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49B1051-55DC-A191-F4FE-4AF86EE4F544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CC751FE-AE27-70A1-1888-19104F32407B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7D8AB1A-5015-63C9-581D-7896EA4AD2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536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CF37721-0803-4574-B76C-EAA5AB14389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EA580C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BA22EC-C525-4D05-B4CA-DEEB1FF82E86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0F766E"/>
          </a:solidFill>
          <a:ln w="0">
            <a:noFill/>
            <a:prstDash val="solid"/>
          </a:ln>
        </p:spPr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B8261B6-3848-4DBB-A4F3-033778FE34AD}"/>
              </a:ext>
            </a:extLst>
          </p:cNvPr>
          <p:cNvSpPr>
            <a:spLocks noGrp="1"/>
          </p:cNvSpPr>
          <p:nvPr/>
        </p:nvSpPr>
        <p:spPr>
          <a:xfrm>
            <a:off x="10715625" y="361950"/>
            <a:ext cx="685800" cy="685800"/>
          </a:xfrm>
          <a:prstGeom prst="ellipse">
            <a:avLst/>
          </a:prstGeom>
          <a:solidFill>
            <a:srgbClr val="CCFBF1"/>
          </a:solidFill>
          <a:ln w="19050">
            <a:solidFill>
              <a:srgbClr val="0F766E"/>
            </a:solidFill>
            <a:prstDash val="solid"/>
          </a:ln>
        </p:spPr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F5CC6E5-B522-4D7E-8047-2EE92FD59909}"/>
              </a:ext>
            </a:extLst>
          </p:cNvPr>
          <p:cNvSpPr>
            <a:spLocks noGrp="1"/>
          </p:cNvSpPr>
          <p:nvPr/>
        </p:nvSpPr>
        <p:spPr>
          <a:xfrm>
            <a:off x="11315700" y="704850"/>
            <a:ext cx="342900" cy="342900"/>
          </a:xfrm>
          <a:prstGeom prst="ellipse">
            <a:avLst/>
          </a:prstGeom>
          <a:solidFill>
            <a:srgbClr val="FFEDD5"/>
          </a:solidFill>
          <a:ln w="9525">
            <a:solidFill>
              <a:srgbClr val="EA580C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276C86-3020-430F-9BFC-ED71CE9D877D}"/>
              </a:ext>
            </a:extLst>
          </p:cNvPr>
          <p:cNvSpPr>
            <a:spLocks noGrp="1"/>
          </p:cNvSpPr>
          <p:nvPr/>
        </p:nvSpPr>
        <p:spPr>
          <a:xfrm>
            <a:off x="685800" y="6191250"/>
            <a:ext cx="304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PDF पृष्ठ 10, 15-25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CDD05B-CB3B-48D0-9659-3CDF872F26AE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25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AE4E1E-5A07-44DA-9318-FC494BF6213B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त्वरित पुनरावृत्ति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5ECD68-1CEF-4871-950E-B30B80145388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EA580C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परीक्षा से पहले याद रखने योग्य बातें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D326E90-40B3-4EE6-9896-8CE86A9FF8CC}"/>
              </a:ext>
            </a:extLst>
          </p:cNvPr>
          <p:cNvSpPr>
            <a:spLocks noGrp="1"/>
          </p:cNvSpPr>
          <p:nvPr/>
        </p:nvSpPr>
        <p:spPr>
          <a:xfrm>
            <a:off x="1333500" y="1857375"/>
            <a:ext cx="190500" cy="190500"/>
          </a:xfrm>
          <a:prstGeom prst="ellipse">
            <a:avLst/>
          </a:prstGeom>
          <a:solidFill>
            <a:srgbClr val="EA580C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361873-EDF5-4FA0-8CF7-4CE8AE97E160}"/>
              </a:ext>
            </a:extLst>
          </p:cNvPr>
          <p:cNvSpPr>
            <a:spLocks noGrp="1"/>
          </p:cNvSpPr>
          <p:nvPr/>
        </p:nvSpPr>
        <p:spPr>
          <a:xfrm>
            <a:off x="1657350" y="1790700"/>
            <a:ext cx="9010650" cy="59531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100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2100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समानार्थी शब्द एक ही अर्थ को अलग-अलग रूपों में व्यक्त करते हैं।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6BCF83-53B7-4FE9-AB82-05EB8CAB78A0}"/>
              </a:ext>
            </a:extLst>
          </p:cNvPr>
          <p:cNvSpPr>
            <a:spLocks noGrp="1"/>
          </p:cNvSpPr>
          <p:nvPr/>
        </p:nvSpPr>
        <p:spPr>
          <a:xfrm>
            <a:off x="1333500" y="2643188"/>
            <a:ext cx="190500" cy="190500"/>
          </a:xfrm>
          <a:prstGeom prst="ellipse">
            <a:avLst/>
          </a:prstGeom>
          <a:solidFill>
            <a:srgbClr val="EA580C"/>
          </a:solidFill>
          <a:ln w="0">
            <a:noFill/>
            <a:prstDash val="solid"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3A1DCB-FD9C-42B3-BB09-199EC6C16B2C}"/>
              </a:ext>
            </a:extLst>
          </p:cNvPr>
          <p:cNvSpPr>
            <a:spLocks noGrp="1"/>
          </p:cNvSpPr>
          <p:nvPr/>
        </p:nvSpPr>
        <p:spPr>
          <a:xfrm>
            <a:off x="1657350" y="2576513"/>
            <a:ext cx="9010650" cy="59531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100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2100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प्रयोग करते समय प्रसंग और भाव का ध्यान रखें।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C524E6A-4CF7-46AA-846D-281379900019}"/>
              </a:ext>
            </a:extLst>
          </p:cNvPr>
          <p:cNvSpPr>
            <a:spLocks noGrp="1"/>
          </p:cNvSpPr>
          <p:nvPr/>
        </p:nvSpPr>
        <p:spPr>
          <a:xfrm>
            <a:off x="1333500" y="3429000"/>
            <a:ext cx="190500" cy="190500"/>
          </a:xfrm>
          <a:prstGeom prst="ellipse">
            <a:avLst/>
          </a:prstGeom>
          <a:solidFill>
            <a:srgbClr val="EA580C"/>
          </a:solidFill>
          <a:ln w="0">
            <a:noFill/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1C1D4A-90E0-4DA9-A727-C0D3DE8A6A55}"/>
              </a:ext>
            </a:extLst>
          </p:cNvPr>
          <p:cNvSpPr>
            <a:spLocks noGrp="1"/>
          </p:cNvSpPr>
          <p:nvPr/>
        </p:nvSpPr>
        <p:spPr>
          <a:xfrm>
            <a:off x="1657350" y="3362325"/>
            <a:ext cx="9010650" cy="59531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100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2100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हर पर्याय हर वाक्य में समान रूप से उपयुक्त नहीं होता।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687B706-18F5-4D56-A8D8-1025C0C9F108}"/>
              </a:ext>
            </a:extLst>
          </p:cNvPr>
          <p:cNvSpPr>
            <a:spLocks noGrp="1"/>
          </p:cNvSpPr>
          <p:nvPr/>
        </p:nvSpPr>
        <p:spPr>
          <a:xfrm>
            <a:off x="1333500" y="4214813"/>
            <a:ext cx="190500" cy="190500"/>
          </a:xfrm>
          <a:prstGeom prst="ellipse">
            <a:avLst/>
          </a:prstGeom>
          <a:solidFill>
            <a:srgbClr val="EA580C"/>
          </a:solidFill>
          <a:ln w="0">
            <a:noFill/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17E3D3-34BB-48CD-B0DB-5C889E06F5FD}"/>
              </a:ext>
            </a:extLst>
          </p:cNvPr>
          <p:cNvSpPr>
            <a:spLocks noGrp="1"/>
          </p:cNvSpPr>
          <p:nvPr/>
        </p:nvSpPr>
        <p:spPr>
          <a:xfrm>
            <a:off x="1657350" y="4148138"/>
            <a:ext cx="9010650" cy="59531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2100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2100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पाठ्यपुस्तक के शब्दों को विषय-समूह बनाकर याद करना आसान होता है।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966F335-B092-4360-B24C-E7CF0B48C145}"/>
              </a:ext>
            </a:extLst>
          </p:cNvPr>
          <p:cNvSpPr>
            <a:spLocks noGrp="1"/>
          </p:cNvSpPr>
          <p:nvPr/>
        </p:nvSpPr>
        <p:spPr>
          <a:xfrm>
            <a:off x="3028950" y="5219700"/>
            <a:ext cx="6096000" cy="815340"/>
          </a:xfrm>
          <a:prstGeom prst="roundRect">
            <a:avLst>
              <a:gd name="adj" fmla="val 31034"/>
            </a:avLst>
          </a:prstGeom>
          <a:solidFill>
            <a:srgbClr val="FFFFFF"/>
          </a:solidFill>
          <a:ln w="19050">
            <a:solidFill>
              <a:srgbClr val="0F766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EE5BC0C-3984-452D-B6FB-D0AED0B4ADAB}"/>
              </a:ext>
            </a:extLst>
          </p:cNvPr>
          <p:cNvSpPr>
            <a:spLocks noGrp="1"/>
          </p:cNvSpPr>
          <p:nvPr/>
        </p:nvSpPr>
        <p:spPr>
          <a:xfrm>
            <a:off x="3314700" y="5353050"/>
            <a:ext cx="552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8354"/>
          </a:bodyPr>
          <a:lstStyle/>
          <a:p>
            <a:pPr algn="ctr">
              <a:lnSpc>
                <a:spcPct val="108000"/>
              </a:lnSpc>
              <a:buNone/>
              <a:defRPr sz="1725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अंतिम संकेत: एक शब्द पढ़ें, उसके 3 पर्याय बोलें, फिर वाक्य बनाइए।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EB8A0B7-4698-4762-8FD1-EA13FB3B6114}"/>
              </a:ext>
            </a:extLst>
          </p:cNvPr>
          <p:cNvSpPr>
            <a:spLocks noGrp="1"/>
          </p:cNvSpPr>
          <p:nvPr/>
        </p:nvSpPr>
        <p:spPr>
          <a:xfrm>
            <a:off x="2667" y="0"/>
            <a:ext cx="12192000" cy="6858000"/>
          </a:xfrm>
          <a:prstGeom prst="rect">
            <a:avLst/>
          </a:prstGeom>
          <a:solidFill>
            <a:srgbClr val="F4FBFF"/>
          </a:solidFill>
          <a:ln w="0">
            <a:noFill/>
            <a:prstDash val="solid"/>
          </a:ln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87CF4B-EDEF-448C-B0F7-082DC61DB6E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4381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BB8D1FD-921C-48A3-9349-266F7BBEC794}"/>
              </a:ext>
            </a:extLst>
          </p:cNvPr>
          <p:cNvSpPr>
            <a:spLocks noGrp="1"/>
          </p:cNvSpPr>
          <p:nvPr/>
        </p:nvSpPr>
        <p:spPr>
          <a:xfrm>
            <a:off x="0" y="6419850"/>
            <a:ext cx="12192000" cy="438150"/>
          </a:xfrm>
          <a:prstGeom prst="rect">
            <a:avLst/>
          </a:prstGeom>
          <a:solidFill>
            <a:srgbClr val="075B74"/>
          </a:solidFill>
          <a:ln w="0">
            <a:noFill/>
            <a:prstDash val="solid"/>
          </a:ln>
        </p:spPr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40B82B3-DE7B-4F2F-84A1-10FB8D46B8A8}"/>
              </a:ext>
            </a:extLst>
          </p:cNvPr>
          <p:cNvSpPr>
            <a:spLocks noGrp="1"/>
          </p:cNvSpPr>
          <p:nvPr/>
        </p:nvSpPr>
        <p:spPr>
          <a:xfrm>
            <a:off x="781050" y="742950"/>
            <a:ext cx="2428875" cy="685800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231106" y="885825"/>
            <a:ext cx="1500188" cy="40005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C8317FA-4611-45CF-8E4E-DD3BBFEDB686}"/>
              </a:ext>
            </a:extLst>
          </p:cNvPr>
          <p:cNvSpPr>
            <a:spLocks noGrp="1"/>
          </p:cNvSpPr>
          <p:nvPr/>
        </p:nvSpPr>
        <p:spPr>
          <a:xfrm>
            <a:off x="781050" y="1790700"/>
            <a:ext cx="4953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95000"/>
              </a:lnSpc>
              <a:buNone/>
              <a:defRPr sz="5100" b="1" i="0">
                <a:solidFill>
                  <a:srgbClr val="13213A"/>
                </a:solidFill>
                <a:latin typeface="Nirmala UI"/>
                <a:ea typeface="Nirmala UI"/>
                <a:cs typeface="Nirmala UI"/>
              </a:defRPr>
            </a:pPr>
            <a:r>
              <a:rPr sz="5100" b="1" i="0">
                <a:solidFill>
                  <a:srgbClr val="13213A"/>
                </a:solidFill>
                <a:latin typeface="Nirmala UI"/>
                <a:ea typeface="Nirmala UI"/>
                <a:cs typeface="Nirmala UI"/>
              </a:rPr>
              <a:t>धन्यवाद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9743DB-2263-484D-A8CD-82145BC8B75B}"/>
              </a:ext>
            </a:extLst>
          </p:cNvPr>
          <p:cNvSpPr>
            <a:spLocks noGrp="1"/>
          </p:cNvSpPr>
          <p:nvPr/>
        </p:nvSpPr>
        <p:spPr>
          <a:xfrm>
            <a:off x="838200" y="2705100"/>
            <a:ext cx="5810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7737"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225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Thank You for Learning Clearly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EFDE0B-DC17-46C2-BAC5-F029035618BC}"/>
              </a:ext>
            </a:extLst>
          </p:cNvPr>
          <p:cNvSpPr>
            <a:spLocks noGrp="1"/>
          </p:cNvSpPr>
          <p:nvPr/>
        </p:nvSpPr>
        <p:spPr>
          <a:xfrm>
            <a:off x="857250" y="3295650"/>
            <a:ext cx="609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875" b="1" i="0">
                <a:solidFill>
                  <a:srgbClr val="F59E0B"/>
                </a:solidFill>
                <a:latin typeface="Nirmala UI"/>
                <a:ea typeface="Nirmala UI"/>
                <a:cs typeface="Nirmala UI"/>
              </a:defRPr>
            </a:pPr>
            <a:r>
              <a:rPr sz="1875" b="1" i="0">
                <a:solidFill>
                  <a:srgbClr val="F59E0B"/>
                </a:solidFill>
                <a:latin typeface="Nirmala UI"/>
                <a:ea typeface="Nirmala UI"/>
                <a:cs typeface="Nirmala UI"/>
              </a:rPr>
              <a:t>Free Study Material for Students and Teachers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FD570E5-7EE8-416A-B7FB-B7E762A5F60F}"/>
              </a:ext>
            </a:extLst>
          </p:cNvPr>
          <p:cNvSpPr>
            <a:spLocks noGrp="1"/>
          </p:cNvSpPr>
          <p:nvPr/>
        </p:nvSpPr>
        <p:spPr>
          <a:xfrm>
            <a:off x="876300" y="3829050"/>
            <a:ext cx="6572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3228"/>
          </a:bodyPr>
          <a:lstStyle/>
          <a:p>
            <a:pPr algn="l">
              <a:lnSpc>
                <a:spcPct val="114000"/>
              </a:lnSpc>
              <a:buNone/>
              <a:defRPr sz="1725" b="0" i="0">
                <a:solidFill>
                  <a:srgbClr val="334155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334155"/>
                </a:solidFill>
                <a:latin typeface="Nirmala UI"/>
                <a:ea typeface="Nirmala UI"/>
                <a:cs typeface="Nirmala UI"/>
              </a:rPr>
              <a:t>CBSE study resources, NCERT content, Hindi grammar notes, PPT-based visual revision, practice papers and exam-focused guidance in one clear platform.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F01C5FD-FAB9-4421-9B9E-860588F7E9F2}"/>
              </a:ext>
            </a:extLst>
          </p:cNvPr>
          <p:cNvSpPr>
            <a:spLocks noGrp="1"/>
          </p:cNvSpPr>
          <p:nvPr/>
        </p:nvSpPr>
        <p:spPr>
          <a:xfrm>
            <a:off x="895350" y="5143500"/>
            <a:ext cx="2143125" cy="723900"/>
          </a:xfrm>
          <a:prstGeom prst="roundRect">
            <a:avLst>
              <a:gd name="adj" fmla="val 21053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35FB44E-5B55-4886-9A08-499C19FD4060}"/>
              </a:ext>
            </a:extLst>
          </p:cNvPr>
          <p:cNvSpPr>
            <a:spLocks noGrp="1"/>
          </p:cNvSpPr>
          <p:nvPr/>
        </p:nvSpPr>
        <p:spPr>
          <a:xfrm>
            <a:off x="1066800" y="5276850"/>
            <a:ext cx="180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8722" lnSpcReduction="20000"/>
          </a:bodyPr>
          <a:lstStyle/>
          <a:p>
            <a:pPr algn="ctr">
              <a:lnSpc>
                <a:spcPct val="108000"/>
              </a:lnSpc>
              <a:buNone/>
              <a:defRPr sz="1425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1425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Hindi + English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89DED16-62BA-48D4-882E-8371BD8FD300}"/>
              </a:ext>
            </a:extLst>
          </p:cNvPr>
          <p:cNvSpPr>
            <a:spLocks noGrp="1"/>
          </p:cNvSpPr>
          <p:nvPr/>
        </p:nvSpPr>
        <p:spPr>
          <a:xfrm>
            <a:off x="1066800" y="554355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6611"/>
          </a:bodyPr>
          <a:lstStyle/>
          <a:p>
            <a:pPr algn="ctr">
              <a:lnSpc>
                <a:spcPct val="108000"/>
              </a:lnSpc>
              <a:buNone/>
              <a:defRPr sz="1050" b="0" i="0">
                <a:solidFill>
                  <a:srgbClr val="334155"/>
                </a:solidFill>
                <a:latin typeface="Nirmala UI"/>
                <a:ea typeface="Nirmala UI"/>
                <a:cs typeface="Nirmala UI"/>
              </a:defRPr>
            </a:pPr>
            <a:r>
              <a:rPr sz="1050" b="0" i="0">
                <a:solidFill>
                  <a:srgbClr val="334155"/>
                </a:solidFill>
                <a:latin typeface="Nirmala UI"/>
                <a:ea typeface="Nirmala UI"/>
                <a:cs typeface="Nirmala UI"/>
              </a:rPr>
              <a:t>Simple explanations and notes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20D161F-F973-42F8-8DB2-B442A25F730B}"/>
              </a:ext>
            </a:extLst>
          </p:cNvPr>
          <p:cNvSpPr>
            <a:spLocks noGrp="1"/>
          </p:cNvSpPr>
          <p:nvPr/>
        </p:nvSpPr>
        <p:spPr>
          <a:xfrm>
            <a:off x="3324225" y="5143500"/>
            <a:ext cx="2143125" cy="723900"/>
          </a:xfrm>
          <a:prstGeom prst="roundRect">
            <a:avLst>
              <a:gd name="adj" fmla="val 21053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1EE74B-47BC-48DF-9A1A-9DA90F2D21EB}"/>
              </a:ext>
            </a:extLst>
          </p:cNvPr>
          <p:cNvSpPr>
            <a:spLocks noGrp="1"/>
          </p:cNvSpPr>
          <p:nvPr/>
        </p:nvSpPr>
        <p:spPr>
          <a:xfrm>
            <a:off x="3495675" y="5276850"/>
            <a:ext cx="180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8722" lnSpcReduction="20000"/>
          </a:bodyPr>
          <a:lstStyle/>
          <a:p>
            <a:pPr algn="ctr">
              <a:lnSpc>
                <a:spcPct val="108000"/>
              </a:lnSpc>
              <a:buNone/>
              <a:defRPr sz="1425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1425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PPT Library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9275F76-2EAD-46D8-B3FF-EEC47CAC8883}"/>
              </a:ext>
            </a:extLst>
          </p:cNvPr>
          <p:cNvSpPr>
            <a:spLocks noGrp="1"/>
          </p:cNvSpPr>
          <p:nvPr/>
        </p:nvSpPr>
        <p:spPr>
          <a:xfrm>
            <a:off x="3495675" y="554355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6082"/>
          </a:bodyPr>
          <a:lstStyle/>
          <a:p>
            <a:pPr algn="ctr">
              <a:lnSpc>
                <a:spcPct val="108000"/>
              </a:lnSpc>
              <a:buNone/>
              <a:defRPr sz="1050" b="0" i="0">
                <a:solidFill>
                  <a:srgbClr val="334155"/>
                </a:solidFill>
                <a:latin typeface="Nirmala UI"/>
                <a:ea typeface="Nirmala UI"/>
                <a:cs typeface="Nirmala UI"/>
              </a:defRPr>
            </a:pPr>
            <a:r>
              <a:rPr sz="1050" b="0" i="0">
                <a:solidFill>
                  <a:srgbClr val="334155"/>
                </a:solidFill>
                <a:latin typeface="Nirmala UI"/>
                <a:ea typeface="Nirmala UI"/>
                <a:cs typeface="Nirmala UI"/>
              </a:rPr>
              <a:t>Visual revision and quick recap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8C0FE56-692C-4820-9A1C-845D04369698}"/>
              </a:ext>
            </a:extLst>
          </p:cNvPr>
          <p:cNvSpPr>
            <a:spLocks noGrp="1"/>
          </p:cNvSpPr>
          <p:nvPr/>
        </p:nvSpPr>
        <p:spPr>
          <a:xfrm>
            <a:off x="5753100" y="5143500"/>
            <a:ext cx="2438400" cy="723900"/>
          </a:xfrm>
          <a:prstGeom prst="roundRect">
            <a:avLst>
              <a:gd name="adj" fmla="val 21053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D2E61C9-563C-436C-9C19-DCFCC6860BC6}"/>
              </a:ext>
            </a:extLst>
          </p:cNvPr>
          <p:cNvSpPr>
            <a:spLocks noGrp="1"/>
          </p:cNvSpPr>
          <p:nvPr/>
        </p:nvSpPr>
        <p:spPr>
          <a:xfrm>
            <a:off x="5924550" y="5276850"/>
            <a:ext cx="180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8722" lnSpcReduction="20000"/>
          </a:bodyPr>
          <a:lstStyle/>
          <a:p>
            <a:pPr algn="ctr">
              <a:lnSpc>
                <a:spcPct val="108000"/>
              </a:lnSpc>
              <a:buNone/>
              <a:defRPr sz="1425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1425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Exam Ready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27E69FB-0752-4AED-90ED-F164BD208782}"/>
              </a:ext>
            </a:extLst>
          </p:cNvPr>
          <p:cNvSpPr>
            <a:spLocks noGrp="1"/>
          </p:cNvSpPr>
          <p:nvPr/>
        </p:nvSpPr>
        <p:spPr>
          <a:xfrm>
            <a:off x="5924550" y="554355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86796"/>
          </a:bodyPr>
          <a:lstStyle/>
          <a:p>
            <a:pPr algn="ctr">
              <a:lnSpc>
                <a:spcPct val="108000"/>
              </a:lnSpc>
              <a:buNone/>
              <a:defRPr sz="1050" b="0" i="0">
                <a:solidFill>
                  <a:srgbClr val="334155"/>
                </a:solidFill>
                <a:latin typeface="Nirmala UI"/>
                <a:ea typeface="Nirmala UI"/>
                <a:cs typeface="Nirmala UI"/>
              </a:defRPr>
            </a:pPr>
            <a:r>
              <a:rPr sz="1050" b="0" i="0">
                <a:solidFill>
                  <a:srgbClr val="334155"/>
                </a:solidFill>
                <a:latin typeface="Nirmala UI"/>
                <a:ea typeface="Nirmala UI"/>
                <a:cs typeface="Nirmala UI"/>
              </a:rPr>
              <a:t>Practice sets and study support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7475568-969D-49C6-A5DC-E400B0FD1F8D}"/>
              </a:ext>
            </a:extLst>
          </p:cNvPr>
          <p:cNvSpPr>
            <a:spLocks noGrp="1"/>
          </p:cNvSpPr>
          <p:nvPr/>
        </p:nvSpPr>
        <p:spPr>
          <a:xfrm>
            <a:off x="8899017" y="4476750"/>
            <a:ext cx="2619375" cy="742950"/>
          </a:xfrm>
          <a:prstGeom prst="roundRect">
            <a:avLst>
              <a:gd name="adj" fmla="val 25641"/>
            </a:avLst>
          </a:prstGeom>
          <a:solidFill>
            <a:schemeClr val="accent4">
              <a:lumMod val="75000"/>
            </a:schemeClr>
          </a:solidFill>
          <a:ln w="9525">
            <a:solidFill>
              <a:srgbClr val="13213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7">
            <a:scrgbClr r="0" g="0" b="0"/>
          </a:effectRef>
          <a:fontRef idx="major"/>
        </p:style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FDDB038-DC1A-4898-84A4-2609390E85A8}"/>
              </a:ext>
            </a:extLst>
          </p:cNvPr>
          <p:cNvSpPr>
            <a:spLocks noGrp="1"/>
          </p:cNvSpPr>
          <p:nvPr/>
        </p:nvSpPr>
        <p:spPr>
          <a:xfrm>
            <a:off x="9183624" y="4629150"/>
            <a:ext cx="2047875" cy="20955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0">
            <a:noFill/>
            <a:prstDash val="solid"/>
          </a:ln>
        </p:spPr>
        <p:txBody>
          <a:bodyPr wrap="square" lIns="38100" tIns="19050" rIns="38100" bIns="19050" anchor="t">
            <a:normAutofit fontScale="92160" lnSpcReduction="20000"/>
          </a:bodyPr>
          <a:lstStyle/>
          <a:p>
            <a:pPr algn="ctr">
              <a:lnSpc>
                <a:spcPct val="108000"/>
              </a:lnSpc>
              <a:buNone/>
              <a:defRPr sz="1350" b="1" i="0">
                <a:solidFill>
                  <a:srgbClr val="CDEAF1"/>
                </a:solidFill>
                <a:latin typeface="Nirmala UI"/>
                <a:ea typeface="Nirmala UI"/>
                <a:cs typeface="Nirmala UI"/>
              </a:defRPr>
            </a:pPr>
            <a:r>
              <a:rPr sz="1350" b="1" i="0" dirty="0">
                <a:solidFill>
                  <a:srgbClr val="CDEAF1"/>
                </a:solidFill>
                <a:latin typeface="Nirmala UI"/>
                <a:ea typeface="Nirmala UI"/>
                <a:cs typeface="Nirmala UI"/>
              </a:rPr>
              <a:t>Visit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F38C86E-EE0D-4080-88DD-FB4551B57078}"/>
              </a:ext>
            </a:extLst>
          </p:cNvPr>
          <p:cNvSpPr>
            <a:spLocks noGrp="1"/>
          </p:cNvSpPr>
          <p:nvPr/>
        </p:nvSpPr>
        <p:spPr>
          <a:xfrm>
            <a:off x="9183624" y="4876800"/>
            <a:ext cx="2047875" cy="2667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0">
            <a:noFill/>
            <a:prstDash val="solid"/>
          </a:ln>
        </p:spPr>
        <p:txBody>
          <a:bodyPr wrap="none" lIns="38100" tIns="19050" rIns="38100" bIns="19050" anchor="t">
            <a:normAutofit fontScale="89074" lnSpcReduction="20000"/>
          </a:bodyPr>
          <a:lstStyle/>
          <a:p>
            <a:pPr algn="ctr">
              <a:lnSpc>
                <a:spcPct val="108000"/>
              </a:lnSpc>
              <a:buNone/>
              <a:defRPr sz="1875" b="1" i="0">
                <a:solidFill>
                  <a:srgbClr val="FFFFFF"/>
                </a:solidFill>
                <a:latin typeface="Nirmala UI"/>
                <a:ea typeface="Nirmala UI"/>
                <a:cs typeface="Nirmala UI"/>
              </a:defRPr>
            </a:pPr>
            <a:r>
              <a:rPr lang="en-IN" sz="1875" b="1" i="0" dirty="0">
                <a:solidFill>
                  <a:srgbClr val="FFFFFF"/>
                </a:solidFill>
                <a:latin typeface="Nirmala UI"/>
                <a:ea typeface="Nirmala UI"/>
                <a:cs typeface="Nirmala UI"/>
              </a:rPr>
              <a:t>www.</a:t>
            </a:r>
            <a:r>
              <a:rPr sz="1875" b="1" i="0" dirty="0">
                <a:solidFill>
                  <a:srgbClr val="FFFFFF"/>
                </a:solidFill>
                <a:latin typeface="Nirmala UI"/>
                <a:ea typeface="Nirmala UI"/>
                <a:cs typeface="Nirmala UI"/>
              </a:rPr>
              <a:t>edugyaan.in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7B72A63-8311-4B81-A34C-BB590AA37605}"/>
              </a:ext>
            </a:extLst>
          </p:cNvPr>
          <p:cNvSpPr>
            <a:spLocks noGrp="1"/>
          </p:cNvSpPr>
          <p:nvPr/>
        </p:nvSpPr>
        <p:spPr>
          <a:xfrm>
            <a:off x="3238500" y="6505575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90777"/>
          </a:bodyPr>
          <a:lstStyle/>
          <a:p>
            <a:pPr algn="ctr">
              <a:lnSpc>
                <a:spcPct val="108000"/>
              </a:lnSpc>
              <a:buNone/>
              <a:defRPr sz="1275" b="1" i="0">
                <a:solidFill>
                  <a:srgbClr val="FFFFFF"/>
                </a:solidFill>
                <a:latin typeface="Nirmala UI"/>
                <a:ea typeface="Nirmala UI"/>
                <a:cs typeface="Nirmala UI"/>
              </a:defRPr>
            </a:pPr>
            <a:r>
              <a:rPr sz="1275" b="1" i="0">
                <a:solidFill>
                  <a:srgbClr val="FFFFFF"/>
                </a:solidFill>
                <a:latin typeface="Nirmala UI"/>
                <a:ea typeface="Nirmala UI"/>
                <a:cs typeface="Nirmala UI"/>
              </a:rPr>
              <a:t>Start learning with confidence. Start learning with EduGyaan.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5C3E426-CF77-8EB2-2EF9-855C9E425016}"/>
              </a:ext>
            </a:extLst>
          </p:cNvPr>
          <p:cNvSpPr>
            <a:spLocks noGrp="1"/>
          </p:cNvSpPr>
          <p:nvPr/>
        </p:nvSpPr>
        <p:spPr>
          <a:xfrm>
            <a:off x="8538400" y="885825"/>
            <a:ext cx="3230499" cy="3157349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0E789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13764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992395-2CED-490D-8E98-F8331B988C41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2563EB"/>
          </a:solidFill>
          <a:ln w="0">
            <a:noFill/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735FE1-DCE8-4E37-88B8-5DF05F05ECFA}"/>
              </a:ext>
            </a:extLst>
          </p:cNvPr>
          <p:cNvSpPr>
            <a:spLocks noGrp="1"/>
          </p:cNvSpPr>
          <p:nvPr/>
        </p:nvSpPr>
        <p:spPr>
          <a:xfrm>
            <a:off x="685800" y="6191250"/>
            <a:ext cx="304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PDF पृष्ठ 10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B28039-E215-4EC1-AFF2-A37F4D925F8A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03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8B608E-72CF-40EA-AB74-822153E3795A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समानार्थी शब्दों का उपयोग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CED850-6541-4353-B116-A2530A64A7F0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BE185D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भाषा को समृद्ध और अभिव्यक्ति को प्रभावी बनाना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A48F79A-8608-4893-8AD9-A0E533A600F2}"/>
              </a:ext>
            </a:extLst>
          </p:cNvPr>
          <p:cNvSpPr>
            <a:spLocks noGrp="1"/>
          </p:cNvSpPr>
          <p:nvPr/>
        </p:nvSpPr>
        <p:spPr>
          <a:xfrm>
            <a:off x="876300" y="1638300"/>
            <a:ext cx="3302000" cy="3714750"/>
          </a:xfrm>
          <a:prstGeom prst="roundRect">
            <a:avLst>
              <a:gd name="adj" fmla="val 5192"/>
            </a:avLst>
          </a:prstGeom>
          <a:solidFill>
            <a:srgbClr val="FFFFFF"/>
          </a:solidFill>
          <a:ln w="19050">
            <a:solidFill>
              <a:srgbClr val="BE185D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06EB01-85E2-4B9C-85B4-E0AFF8597BE1}"/>
              </a:ext>
            </a:extLst>
          </p:cNvPr>
          <p:cNvSpPr>
            <a:spLocks noGrp="1"/>
          </p:cNvSpPr>
          <p:nvPr/>
        </p:nvSpPr>
        <p:spPr>
          <a:xfrm>
            <a:off x="1104900" y="1885950"/>
            <a:ext cx="2844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7737"/>
          </a:bodyPr>
          <a:lstStyle/>
          <a:p>
            <a:pPr algn="ctr">
              <a:lnSpc>
                <a:spcPct val="108000"/>
              </a:lnSpc>
              <a:buNone/>
              <a:defRPr sz="2250" b="1" i="0">
                <a:solidFill>
                  <a:srgbClr val="BE185D"/>
                </a:solidFill>
                <a:latin typeface="Nirmala UI"/>
                <a:ea typeface="Nirmala UI"/>
                <a:cs typeface="Nirmala UI"/>
              </a:defRPr>
            </a:pPr>
            <a:r>
              <a:rPr sz="2250" b="1" i="0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विविधता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667280-D490-4BF6-A7B7-41C33CEB4EDE}"/>
              </a:ext>
            </a:extLst>
          </p:cNvPr>
          <p:cNvSpPr>
            <a:spLocks noGrp="1"/>
          </p:cNvSpPr>
          <p:nvPr/>
        </p:nvSpPr>
        <p:spPr>
          <a:xfrm>
            <a:off x="1162050" y="2514600"/>
            <a:ext cx="273050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12000"/>
              </a:lnSpc>
              <a:buNone/>
              <a:defRPr sz="1725" b="0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एक ही शब्द बार-बार न दोहराकर समान अर्थ वाले अलग शब्दों का प्रयोग।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B2F3904-A0C4-44CE-9B1C-5E84D6BF6913}"/>
              </a:ext>
            </a:extLst>
          </p:cNvPr>
          <p:cNvSpPr>
            <a:spLocks noGrp="1"/>
          </p:cNvSpPr>
          <p:nvPr/>
        </p:nvSpPr>
        <p:spPr>
          <a:xfrm>
            <a:off x="4445000" y="1638300"/>
            <a:ext cx="3302000" cy="3714750"/>
          </a:xfrm>
          <a:prstGeom prst="roundRect">
            <a:avLst>
              <a:gd name="adj" fmla="val 5192"/>
            </a:avLst>
          </a:prstGeom>
          <a:solidFill>
            <a:srgbClr val="FCE7F3"/>
          </a:solidFill>
          <a:ln w="19050">
            <a:solidFill>
              <a:srgbClr val="2563EB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F609E2-98FE-485F-87B4-60B8C1164A37}"/>
              </a:ext>
            </a:extLst>
          </p:cNvPr>
          <p:cNvSpPr>
            <a:spLocks noGrp="1"/>
          </p:cNvSpPr>
          <p:nvPr/>
        </p:nvSpPr>
        <p:spPr>
          <a:xfrm>
            <a:off x="4673600" y="1885950"/>
            <a:ext cx="2844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7737"/>
          </a:bodyPr>
          <a:lstStyle/>
          <a:p>
            <a:pPr algn="ctr">
              <a:lnSpc>
                <a:spcPct val="108000"/>
              </a:lnSpc>
              <a:buNone/>
              <a:defRPr sz="2250" b="1" i="0">
                <a:solidFill>
                  <a:srgbClr val="BE185D"/>
                </a:solidFill>
                <a:latin typeface="Nirmala UI"/>
                <a:ea typeface="Nirmala UI"/>
                <a:cs typeface="Nirmala UI"/>
              </a:defRPr>
            </a:pPr>
            <a:r>
              <a:rPr sz="2250" b="1" i="0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भाव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9ED685-2287-4C45-9051-F209EDAB5677}"/>
              </a:ext>
            </a:extLst>
          </p:cNvPr>
          <p:cNvSpPr>
            <a:spLocks noGrp="1"/>
          </p:cNvSpPr>
          <p:nvPr/>
        </p:nvSpPr>
        <p:spPr>
          <a:xfrm>
            <a:off x="4730750" y="2514600"/>
            <a:ext cx="273050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12000"/>
              </a:lnSpc>
              <a:buNone/>
              <a:defRPr sz="1725" b="0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प्रेम, आदर, प्रकृति, वीरता जैसे भावों को कई नामों से व्यक्त करना।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D4AA2DF-4C81-44F7-9DC5-0F2B23377FA2}"/>
              </a:ext>
            </a:extLst>
          </p:cNvPr>
          <p:cNvSpPr>
            <a:spLocks noGrp="1"/>
          </p:cNvSpPr>
          <p:nvPr/>
        </p:nvSpPr>
        <p:spPr>
          <a:xfrm>
            <a:off x="8013700" y="1638300"/>
            <a:ext cx="3302000" cy="3714750"/>
          </a:xfrm>
          <a:prstGeom prst="roundRect">
            <a:avLst>
              <a:gd name="adj" fmla="val 5192"/>
            </a:avLst>
          </a:prstGeom>
          <a:solidFill>
            <a:srgbClr val="FFFFFF"/>
          </a:solidFill>
          <a:ln w="19050">
            <a:solidFill>
              <a:srgbClr val="BE185D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6AC18C-DADD-4855-BD3F-7726916347CA}"/>
              </a:ext>
            </a:extLst>
          </p:cNvPr>
          <p:cNvSpPr>
            <a:spLocks noGrp="1"/>
          </p:cNvSpPr>
          <p:nvPr/>
        </p:nvSpPr>
        <p:spPr>
          <a:xfrm>
            <a:off x="8242300" y="1885950"/>
            <a:ext cx="2844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7737"/>
          </a:bodyPr>
          <a:lstStyle/>
          <a:p>
            <a:pPr algn="ctr">
              <a:lnSpc>
                <a:spcPct val="108000"/>
              </a:lnSpc>
              <a:buNone/>
              <a:defRPr sz="2250" b="1" i="0">
                <a:solidFill>
                  <a:srgbClr val="BE185D"/>
                </a:solidFill>
                <a:latin typeface="Nirmala UI"/>
                <a:ea typeface="Nirmala UI"/>
                <a:cs typeface="Nirmala UI"/>
              </a:defRPr>
            </a:pPr>
            <a:r>
              <a:rPr sz="2250" b="1" i="0">
                <a:solidFill>
                  <a:srgbClr val="BE185D"/>
                </a:solidFill>
                <a:latin typeface="Nirmala UI"/>
                <a:ea typeface="Nirmala UI"/>
                <a:cs typeface="Nirmala UI"/>
              </a:rPr>
              <a:t>समृद्धि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31DDA5F-2087-44AF-A593-3C9519BB4CA6}"/>
              </a:ext>
            </a:extLst>
          </p:cNvPr>
          <p:cNvSpPr>
            <a:spLocks noGrp="1"/>
          </p:cNvSpPr>
          <p:nvPr/>
        </p:nvSpPr>
        <p:spPr>
          <a:xfrm>
            <a:off x="8299450" y="2514600"/>
            <a:ext cx="273050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12000"/>
              </a:lnSpc>
              <a:buNone/>
              <a:defRPr sz="1725" b="0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तत्सम-तद्भव और क्षेत्रीय प्रयोग भाषा में शब्द-संपदा बढ़ाते हैं।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293FB7-0389-40D5-9F2B-71E015A5A5CC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8341ADB-D0E2-4963-915C-4B1219605F40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A195551-F695-40A9-ABFA-2F21424C1CAC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BE6E5B2-A766-3A4B-BC16-0192C8F6C192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1AF4DB8-B17B-4BF8-B91F-5089F40DE5B4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18411DF-7863-2013-29F8-6F9F73011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66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3B70B0-4E6A-4F23-8721-DA654387228B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16A34A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BD2B4-5372-4E34-A6F9-EE294CDDC22D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04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4A1142-C881-45E7-BDA4-51CB8EDAF0BF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“मैं समानार्थक हूँ!”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B44955-CD41-4084-8556-123C847B07AE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2563EB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>
                <a:solidFill>
                  <a:srgbClr val="2563EB"/>
                </a:solidFill>
                <a:latin typeface="Nirmala UI"/>
                <a:ea typeface="Nirmala UI"/>
                <a:cs typeface="Nirmala UI"/>
              </a:rPr>
              <a:t>डॉ. अशोक बत्रा की पंक्तियों से प्रेरित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63F65EC-39F0-4F4A-B565-08C0A453BDB7}"/>
              </a:ext>
            </a:extLst>
          </p:cNvPr>
          <p:cNvSpPr>
            <a:spLocks noGrp="1"/>
          </p:cNvSpPr>
          <p:nvPr/>
        </p:nvSpPr>
        <p:spPr>
          <a:xfrm>
            <a:off x="1047750" y="1619250"/>
            <a:ext cx="4171950" cy="3733800"/>
          </a:xfrm>
          <a:prstGeom prst="roundRect">
            <a:avLst>
              <a:gd name="adj" fmla="val 4592"/>
            </a:avLst>
          </a:prstGeom>
          <a:solidFill>
            <a:srgbClr val="FFFFFF"/>
          </a:solidFill>
          <a:ln w="19050">
            <a:solidFill>
              <a:srgbClr val="2563EB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C31793-9130-4780-AFBB-C67306C091C1}"/>
              </a:ext>
            </a:extLst>
          </p:cNvPr>
          <p:cNvSpPr>
            <a:spLocks noGrp="1"/>
          </p:cNvSpPr>
          <p:nvPr/>
        </p:nvSpPr>
        <p:spPr>
          <a:xfrm>
            <a:off x="1390650" y="2038350"/>
            <a:ext cx="3486150" cy="2647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22000"/>
              </a:lnSpc>
              <a:buNone/>
              <a:defRPr sz="1875" b="0" i="1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875" b="0" i="1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मैं हूँ सूर्य!</a:t>
            </a:r>
          </a:p>
          <a:p>
            <a:pPr algn="ctr">
              <a:lnSpc>
                <a:spcPct val="122000"/>
              </a:lnSpc>
              <a:buNone/>
              <a:defRPr sz="1875" b="0" i="1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875" b="0" i="1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मेरे मित्र मुझे कई नामों से बुलाते हैं</a:t>
            </a:r>
          </a:p>
          <a:p>
            <a:pPr algn="ctr">
              <a:lnSpc>
                <a:spcPct val="122000"/>
              </a:lnSpc>
              <a:buNone/>
              <a:defRPr sz="1875" b="0" i="1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875" b="0" i="1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कोई भास्कर, कोई दिनकर</a:t>
            </a:r>
          </a:p>
          <a:p>
            <a:pPr algn="ctr">
              <a:lnSpc>
                <a:spcPct val="122000"/>
              </a:lnSpc>
              <a:buNone/>
              <a:defRPr sz="1875" b="0" i="1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875" b="0" i="1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कोई दिवाकर</a:t>
            </a:r>
          </a:p>
          <a:p>
            <a:pPr algn="ctr">
              <a:lnSpc>
                <a:spcPct val="122000"/>
              </a:lnSpc>
              <a:buNone/>
              <a:defRPr sz="1875" b="0" i="1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875" b="0" i="1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तो कोई-कोई सूरज बुलाते हैं</a:t>
            </a:r>
          </a:p>
          <a:p>
            <a:pPr algn="ctr">
              <a:lnSpc>
                <a:spcPct val="122000"/>
              </a:lnSpc>
              <a:buNone/>
              <a:defRPr sz="1875" b="0" i="1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875" b="0" i="1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ये सारे समानार्थक कहलाते हैं!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B1B39A9-8E6B-426C-86D0-B86624C1DE8C}"/>
              </a:ext>
            </a:extLst>
          </p:cNvPr>
          <p:cNvSpPr>
            <a:spLocks noGrp="1"/>
          </p:cNvSpPr>
          <p:nvPr/>
        </p:nvSpPr>
        <p:spPr>
          <a:xfrm>
            <a:off x="6191250" y="1885950"/>
            <a:ext cx="4114800" cy="1009650"/>
          </a:xfrm>
          <a:prstGeom prst="roundRect">
            <a:avLst>
              <a:gd name="adj" fmla="val 15094"/>
            </a:avLst>
          </a:prstGeom>
          <a:solidFill>
            <a:srgbClr val="DBEAFE"/>
          </a:solidFill>
          <a:ln w="19050">
            <a:solidFill>
              <a:srgbClr val="16A34A"/>
            </a:solidFill>
            <a:prstDash val="solid"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78F77D-0232-4BF1-B48D-0720477CE7D1}"/>
              </a:ext>
            </a:extLst>
          </p:cNvPr>
          <p:cNvSpPr>
            <a:spLocks noGrp="1"/>
          </p:cNvSpPr>
          <p:nvPr/>
        </p:nvSpPr>
        <p:spPr>
          <a:xfrm>
            <a:off x="6496050" y="2133600"/>
            <a:ext cx="35052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86420"/>
          </a:bodyPr>
          <a:lstStyle/>
          <a:p>
            <a:pPr algn="ctr">
              <a:lnSpc>
                <a:spcPct val="108000"/>
              </a:lnSpc>
              <a:buNone/>
              <a:defRPr sz="1875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875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जब एक ही चीज़ के अनेक नाम हो जाते हैं, तो वे समानार्थक कहलाते हैं।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4C8AE24-F578-4D2F-95B0-AFEA53F59E9F}"/>
              </a:ext>
            </a:extLst>
          </p:cNvPr>
          <p:cNvSpPr>
            <a:spLocks noGrp="1"/>
          </p:cNvSpPr>
          <p:nvPr/>
        </p:nvSpPr>
        <p:spPr>
          <a:xfrm>
            <a:off x="6191250" y="3409950"/>
            <a:ext cx="4114800" cy="876300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174F0D-82B8-43CC-AE7A-E450F322C9C0}"/>
              </a:ext>
            </a:extLst>
          </p:cNvPr>
          <p:cNvSpPr>
            <a:spLocks noGrp="1"/>
          </p:cNvSpPr>
          <p:nvPr/>
        </p:nvSpPr>
        <p:spPr>
          <a:xfrm>
            <a:off x="6267450" y="3486150"/>
            <a:ext cx="1123950" cy="723900"/>
          </a:xfrm>
          <a:prstGeom prst="roundRect">
            <a:avLst>
              <a:gd name="adj" fmla="val 13158"/>
            </a:avLst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434F02-6093-46A8-9E62-9DEA1D4371DE}"/>
              </a:ext>
            </a:extLst>
          </p:cNvPr>
          <p:cNvSpPr>
            <a:spLocks noGrp="1"/>
          </p:cNvSpPr>
          <p:nvPr/>
        </p:nvSpPr>
        <p:spPr>
          <a:xfrm>
            <a:off x="6324600" y="3533775"/>
            <a:ext cx="10096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80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defRPr>
            </a:pPr>
            <a:r>
              <a:rPr sz="1800" b="1" i="0">
                <a:solidFill>
                  <a:srgbClr val="172554"/>
                </a:solidFill>
                <a:latin typeface="Nirmala UI"/>
                <a:ea typeface="Nirmala UI"/>
                <a:cs typeface="Nirmala UI"/>
              </a:rPr>
              <a:t>सूर्य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35B532-03B2-4F9E-AFB7-B5D8E8F06865}"/>
              </a:ext>
            </a:extLst>
          </p:cNvPr>
          <p:cNvSpPr>
            <a:spLocks noGrp="1"/>
          </p:cNvSpPr>
          <p:nvPr/>
        </p:nvSpPr>
        <p:spPr>
          <a:xfrm>
            <a:off x="7505700" y="3505200"/>
            <a:ext cx="26860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65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65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सूरज, दिनकर, दिवाकर, रवि, भानु, भास्कर, प्रभाकर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A4D007E-7268-4A85-978C-0C8D3A30E79A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298B7C2-8D2F-4541-BAFE-CDBE773471C4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C4CC303-6F0A-4AEB-AFC0-216D55EB16C2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BAD3283-D1FA-CBFE-6007-8F2EABE93677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7A8E324-05F8-DEB0-555C-6372153976CA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75E6EA1-DD78-AF11-E2B1-AC139C34D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1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F1CED9-882C-4026-8738-274A9706505C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BE185D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60687D-CF33-43DE-9F14-44497AFCAB1E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05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E9D7E8-C679-4800-AD81-F15DCC62FCEA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कुछ प्रचलित समानार्थी शब्द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41F66DA-0E2A-4606-9FFB-254A88940CCF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51DBEAD-E401-4EB1-8A9C-859325841A2D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925C69-F1EC-44D6-94C5-996028BD4345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अंधकार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8CA5D87-8B12-44A5-B275-66F23149C26F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अँधेरा, तम, तमस, तिमिर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505D5AF-36FD-48D8-BD8E-C6304F31AFB8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3702871-D784-4B2E-A6DD-CA235257C2D9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50D13F-51EE-4B3B-AD24-53BA1F6D841D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अहंकार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8A6520-D0A0-4F63-92B8-F356D64B2E70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दंभ, अभिमान, घमंड, दर्प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3AA904D-9D6F-46AA-A33F-5FA8086E4ED6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95F78B1-81E3-495F-98A5-F4308F7E1C89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A85ACF-5E33-4DF6-9FB1-14F25EA5338A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अच्छा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A64B06A-05F1-45B4-80A6-770096A3520A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बढ़िया, सुंदर, शुभ, उचित, शोभनीय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3825B0E-C6D8-48C2-8C92-3EBA4968902E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8238F2-4580-4BBA-88D9-9387A2EFC8A1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8F485D7-7528-451B-83A6-6CC71D9B88FF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अजय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5C2CFF-FBD2-4771-9AAC-F4B2EE1AABCD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अजेय, अपराजेय, अजित, अपराजित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D4594AA-771E-45FC-BEBB-A4E93D96ACC2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810B7D5-8382-4338-8EEF-2915E9656FE0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9E21C88-D412-49F3-B599-740760F390AC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अतिथि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D048AD5-DA34-4A29-85A7-C1AAFB1CF6D8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पाहुना, मेहमान, अभ्यागत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92D9650-4A99-4A9C-B1A9-F1B1ED917E3F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E8C8539-7172-4611-ACBF-B2C146B3ECD1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30895EC-EA91-4EA0-83EC-28C00F95CB4D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अनुचर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A896925-087B-4569-BE2F-2C9D1B4CA22A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सेवक, दास, भृत्य, नौकर, परिचारक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F1D4B34-7A35-4425-87F0-95C2A763E381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C8B5F5B-117D-4927-B2E3-A8370CCB545F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D6C46D5-91C4-486A-A240-8EAD9AA54444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अनुपम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658FA9F-F13F-43B1-A99F-C2A9823939D7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 fontScale="94151"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अपूर्व, अद्वितीय, अनोखा, विरल, निराला, अनूठा, अभूतपूर्व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1C3E249-6E3E-4D7C-8ED2-FC360977A949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AADFC35-E6ED-4619-8275-862E512BD925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F1F0503-1F20-489C-B056-A7A0E17B7610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अन्य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885C6DB-66F5-4062-B859-E19DA0F79B12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दूसरा, और, पृथक, भिन्न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43A3304-458D-4178-92A0-C82F19104AE6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B5D2FB90-8EB0-4841-AB6A-38D89A9A4ABC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5BB3626-537F-4C48-A8D5-9ED83796F5E2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अन्न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AF3E021-2BCC-4343-AFCA-08F0D729D828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शस्य, धान्य, अनाज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8737CE7-D687-48B0-944D-22251620B13C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B2FC5013-BB5E-4EA1-8E15-29EF5623B691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5EEB0CB-593F-4412-9BB0-4AC36637654D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अमृत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25AF01D-626B-42E1-84E4-9995EFD2988F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अमिय, सुधा, पीयूष, सोम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6F0BF5BC-38CF-4DC0-A4A2-B32694EE3F45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EC0309A6-C540-4404-AEFA-98233B8E43A2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6259201-9803-4485-A7BA-0875B1AA579C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अरण्य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9AED651-D889-47B5-94A5-39617151DFBA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वन, जंगल, कांतार, विपिन, कानन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17CA2CE6-38E2-4C6D-B4F5-F6B82F70A9AD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ECFCCB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0C544862-FF1E-440E-A689-CE2E596E06EF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CE7F3"/>
          </a:solidFill>
          <a:ln w="9525">
            <a:solidFill>
              <a:srgbClr val="BE185D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8AA2831-C487-43A6-9FE9-4E1C4D58A32F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1A2E05"/>
                </a:solidFill>
                <a:latin typeface="Nirmala UI"/>
                <a:ea typeface="Nirmala UI"/>
                <a:cs typeface="Nirmala UI"/>
              </a:rPr>
              <a:t>सुगंधि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1ABCA84-0BB4-49E9-AF1A-47EF80D157C3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सुवास, सौरभ, महक, खुशबू, सुरभि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37129FF-1170-4C43-BC30-FC558C37CED1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9B9F54D1-9471-40E7-AADB-0E0F10955723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73D9AA-79A6-4FEE-ACBA-E812166542B0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9AE6E1C6-09B9-4D63-FE79-E3A8D04015D2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5DF7D058-1DD3-6224-BFF9-0E2BC9EF6255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66267477-0A67-B23D-6ADE-DD2FEEC7E2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10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F29870-374B-49BD-A4EC-860E95B93FA2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0D9488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124047-EA81-4D2B-904D-8CB9134C8E70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06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29F1C3-DD5F-4D44-A17E-EBB555668DAF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प्रचलित शब्द: सिंह से गंगा तक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21C3206-00E5-4512-ACA2-8599CBE8EBC1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10820400" cy="593725"/>
          </a:xfrm>
          <a:prstGeom prst="roundRect">
            <a:avLst>
              <a:gd name="adj" fmla="val 19251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8A3F4C4-DAC2-4CB7-ABAA-7FF9F71F0555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41325"/>
          </a:xfrm>
          <a:prstGeom prst="roundRect">
            <a:avLst>
              <a:gd name="adj" fmla="val 21583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783292-821F-4CAB-A88D-4A095AEA7E0F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365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7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7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सिंह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E37874-8C04-4D5D-ACEA-865853D8600E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9391650" cy="441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75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75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मृगराज, मृगेंद्र, मृगपति, हरि, शेर, पंचमुख, केसरी, वनराज, व्याघ्र, पंचानन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6877925-AC8C-4F02-8BE3-FCBF09117C9B}"/>
              </a:ext>
            </a:extLst>
          </p:cNvPr>
          <p:cNvSpPr>
            <a:spLocks noGrp="1"/>
          </p:cNvSpPr>
          <p:nvPr/>
        </p:nvSpPr>
        <p:spPr>
          <a:xfrm>
            <a:off x="685800" y="2174875"/>
            <a:ext cx="10820400" cy="593725"/>
          </a:xfrm>
          <a:prstGeom prst="roundRect">
            <a:avLst>
              <a:gd name="adj" fmla="val 19251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06D6CDE-666D-43F1-ACC3-B1C38481DB62}"/>
              </a:ext>
            </a:extLst>
          </p:cNvPr>
          <p:cNvSpPr>
            <a:spLocks noGrp="1"/>
          </p:cNvSpPr>
          <p:nvPr/>
        </p:nvSpPr>
        <p:spPr>
          <a:xfrm>
            <a:off x="762000" y="2251075"/>
            <a:ext cx="1123950" cy="441325"/>
          </a:xfrm>
          <a:prstGeom prst="roundRect">
            <a:avLst>
              <a:gd name="adj" fmla="val 21583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605BFC-76D8-4E70-B40E-EB3B2EC392EF}"/>
              </a:ext>
            </a:extLst>
          </p:cNvPr>
          <p:cNvSpPr>
            <a:spLocks noGrp="1"/>
          </p:cNvSpPr>
          <p:nvPr/>
        </p:nvSpPr>
        <p:spPr>
          <a:xfrm>
            <a:off x="819150" y="2298700"/>
            <a:ext cx="1009650" cy="365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7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7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सूरज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B9F07F-E4EA-41DF-9C21-53996B5A5A80}"/>
              </a:ext>
            </a:extLst>
          </p:cNvPr>
          <p:cNvSpPr>
            <a:spLocks noGrp="1"/>
          </p:cNvSpPr>
          <p:nvPr/>
        </p:nvSpPr>
        <p:spPr>
          <a:xfrm>
            <a:off x="2000250" y="2270125"/>
            <a:ext cx="9391650" cy="441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75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75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सूर्य, दिनकर, दिवाकर, प्रभाकर, भानु, सविता, आदित्य, रवि, दिनेश, भास्कर, मार्तंड, पतंग, अर्क, तरणि, अंशुमाली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DF468CA-0524-4CF1-B255-B0ED1ECD692A}"/>
              </a:ext>
            </a:extLst>
          </p:cNvPr>
          <p:cNvSpPr>
            <a:spLocks noGrp="1"/>
          </p:cNvSpPr>
          <p:nvPr/>
        </p:nvSpPr>
        <p:spPr>
          <a:xfrm>
            <a:off x="685800" y="2901950"/>
            <a:ext cx="10820400" cy="593725"/>
          </a:xfrm>
          <a:prstGeom prst="roundRect">
            <a:avLst>
              <a:gd name="adj" fmla="val 19251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1669DAD-D619-4254-9D32-4AB23F98EA7E}"/>
              </a:ext>
            </a:extLst>
          </p:cNvPr>
          <p:cNvSpPr>
            <a:spLocks noGrp="1"/>
          </p:cNvSpPr>
          <p:nvPr/>
        </p:nvSpPr>
        <p:spPr>
          <a:xfrm>
            <a:off x="762000" y="2978150"/>
            <a:ext cx="1123950" cy="441325"/>
          </a:xfrm>
          <a:prstGeom prst="roundRect">
            <a:avLst>
              <a:gd name="adj" fmla="val 21583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1ADD949-368F-4668-B85E-A730107C7F6C}"/>
              </a:ext>
            </a:extLst>
          </p:cNvPr>
          <p:cNvSpPr>
            <a:spLocks noGrp="1"/>
          </p:cNvSpPr>
          <p:nvPr/>
        </p:nvSpPr>
        <p:spPr>
          <a:xfrm>
            <a:off x="819150" y="3025775"/>
            <a:ext cx="1009650" cy="365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7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7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सेना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3F0EB0B-DA7D-4562-96C1-4DA572FCAAD3}"/>
              </a:ext>
            </a:extLst>
          </p:cNvPr>
          <p:cNvSpPr>
            <a:spLocks noGrp="1"/>
          </p:cNvSpPr>
          <p:nvPr/>
        </p:nvSpPr>
        <p:spPr>
          <a:xfrm>
            <a:off x="2000250" y="2997200"/>
            <a:ext cx="9391650" cy="441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75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75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चमू, अनी, दल, कटक, फौज, वाहिनी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25C0C0-7E15-4FEB-AE63-4471C4A3EA8A}"/>
              </a:ext>
            </a:extLst>
          </p:cNvPr>
          <p:cNvSpPr>
            <a:spLocks noGrp="1"/>
          </p:cNvSpPr>
          <p:nvPr/>
        </p:nvSpPr>
        <p:spPr>
          <a:xfrm>
            <a:off x="685800" y="3629025"/>
            <a:ext cx="10820400" cy="593725"/>
          </a:xfrm>
          <a:prstGeom prst="roundRect">
            <a:avLst>
              <a:gd name="adj" fmla="val 19251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CFE0DB7-6343-4AFA-8386-CABC6E2B018A}"/>
              </a:ext>
            </a:extLst>
          </p:cNvPr>
          <p:cNvSpPr>
            <a:spLocks noGrp="1"/>
          </p:cNvSpPr>
          <p:nvPr/>
        </p:nvSpPr>
        <p:spPr>
          <a:xfrm>
            <a:off x="762000" y="3705225"/>
            <a:ext cx="1123950" cy="441325"/>
          </a:xfrm>
          <a:prstGeom prst="roundRect">
            <a:avLst>
              <a:gd name="adj" fmla="val 21583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7E5E95E-6480-4BD1-808A-ACF903B26D48}"/>
              </a:ext>
            </a:extLst>
          </p:cNvPr>
          <p:cNvSpPr>
            <a:spLocks noGrp="1"/>
          </p:cNvSpPr>
          <p:nvPr/>
        </p:nvSpPr>
        <p:spPr>
          <a:xfrm>
            <a:off x="819150" y="3752850"/>
            <a:ext cx="1009650" cy="365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7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7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सोना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8738A05-E768-40AC-B88B-FD93C81B4790}"/>
              </a:ext>
            </a:extLst>
          </p:cNvPr>
          <p:cNvSpPr>
            <a:spLocks noGrp="1"/>
          </p:cNvSpPr>
          <p:nvPr/>
        </p:nvSpPr>
        <p:spPr>
          <a:xfrm>
            <a:off x="2000250" y="3724275"/>
            <a:ext cx="9391650" cy="441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75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75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स्वर्ण, कंचन, हिरण्य, हेम, सुवर्ण, कनक, हाटक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7476C5A-1050-426E-809D-4A43B5470DB3}"/>
              </a:ext>
            </a:extLst>
          </p:cNvPr>
          <p:cNvSpPr>
            <a:spLocks noGrp="1"/>
          </p:cNvSpPr>
          <p:nvPr/>
        </p:nvSpPr>
        <p:spPr>
          <a:xfrm>
            <a:off x="685800" y="4356100"/>
            <a:ext cx="10820400" cy="593725"/>
          </a:xfrm>
          <a:prstGeom prst="roundRect">
            <a:avLst>
              <a:gd name="adj" fmla="val 19251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7D3EE21-75E0-4EED-9053-33C58CB0DE41}"/>
              </a:ext>
            </a:extLst>
          </p:cNvPr>
          <p:cNvSpPr>
            <a:spLocks noGrp="1"/>
          </p:cNvSpPr>
          <p:nvPr/>
        </p:nvSpPr>
        <p:spPr>
          <a:xfrm>
            <a:off x="762000" y="4432300"/>
            <a:ext cx="1123950" cy="441325"/>
          </a:xfrm>
          <a:prstGeom prst="roundRect">
            <a:avLst>
              <a:gd name="adj" fmla="val 21583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4A2EC1C-0F08-45CD-B03C-7B923489A981}"/>
              </a:ext>
            </a:extLst>
          </p:cNvPr>
          <p:cNvSpPr>
            <a:spLocks noGrp="1"/>
          </p:cNvSpPr>
          <p:nvPr/>
        </p:nvSpPr>
        <p:spPr>
          <a:xfrm>
            <a:off x="819150" y="4479925"/>
            <a:ext cx="1009650" cy="365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7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7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स्तन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E31CA2B-3FFD-40FA-A4FE-53A0D110C699}"/>
              </a:ext>
            </a:extLst>
          </p:cNvPr>
          <p:cNvSpPr>
            <a:spLocks noGrp="1"/>
          </p:cNvSpPr>
          <p:nvPr/>
        </p:nvSpPr>
        <p:spPr>
          <a:xfrm>
            <a:off x="2000250" y="4451350"/>
            <a:ext cx="9391650" cy="441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75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75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पयोधर, उरोज, थन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4081B7E-2B43-43F5-9CB5-BBDC897614DE}"/>
              </a:ext>
            </a:extLst>
          </p:cNvPr>
          <p:cNvSpPr>
            <a:spLocks noGrp="1"/>
          </p:cNvSpPr>
          <p:nvPr/>
        </p:nvSpPr>
        <p:spPr>
          <a:xfrm>
            <a:off x="685800" y="5083175"/>
            <a:ext cx="10820400" cy="593725"/>
          </a:xfrm>
          <a:prstGeom prst="roundRect">
            <a:avLst>
              <a:gd name="adj" fmla="val 19251"/>
            </a:avLst>
          </a:prstGeom>
          <a:solidFill>
            <a:srgbClr val="F3E8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E09E763-AFDB-423D-B2F0-BE64DFD96ABF}"/>
              </a:ext>
            </a:extLst>
          </p:cNvPr>
          <p:cNvSpPr>
            <a:spLocks noGrp="1"/>
          </p:cNvSpPr>
          <p:nvPr/>
        </p:nvSpPr>
        <p:spPr>
          <a:xfrm>
            <a:off x="762000" y="5159375"/>
            <a:ext cx="1123950" cy="441325"/>
          </a:xfrm>
          <a:prstGeom prst="roundRect">
            <a:avLst>
              <a:gd name="adj" fmla="val 21583"/>
            </a:avLst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313D3AA-5C42-4628-A44D-5C03554A1696}"/>
              </a:ext>
            </a:extLst>
          </p:cNvPr>
          <p:cNvSpPr>
            <a:spLocks noGrp="1"/>
          </p:cNvSpPr>
          <p:nvPr/>
        </p:nvSpPr>
        <p:spPr>
          <a:xfrm>
            <a:off x="819150" y="5207000"/>
            <a:ext cx="1009650" cy="365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7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defRPr>
            </a:pPr>
            <a:r>
              <a:rPr sz="1725" b="1" i="0">
                <a:solidFill>
                  <a:srgbClr val="3B0764"/>
                </a:solidFill>
                <a:latin typeface="Nirmala UI"/>
                <a:ea typeface="Nirmala UI"/>
                <a:cs typeface="Nirmala UI"/>
              </a:rPr>
              <a:t>गंगा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7F124C-ABE5-4F52-BE0C-DB4088CEC896}"/>
              </a:ext>
            </a:extLst>
          </p:cNvPr>
          <p:cNvSpPr>
            <a:spLocks noGrp="1"/>
          </p:cNvSpPr>
          <p:nvPr/>
        </p:nvSpPr>
        <p:spPr>
          <a:xfrm>
            <a:off x="2000250" y="5178425"/>
            <a:ext cx="9391650" cy="441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75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75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सुरसरि, सुरसरिता, जाह्नवी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77DBA14-B645-43D5-B706-323B662B8322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ACB2A73-A8F8-49FD-BF10-A5294153FCBA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75E6DA8-6F35-41AC-9A18-3796984F3642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D9D0535-E920-22D4-F560-8A661BB2A07E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F6EDFF2-962D-1DEB-CB13-29A5229F0336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D290034C-C0CD-A758-6A49-0BFDCA490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17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51CDF4-B65B-42C8-90D5-0EBAE4DD2F9E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0F766E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A0ECFD-7B1C-45E4-B34F-3C29295B4F17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07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757B49-5F28-4A27-83A7-EBB1D414ACD7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पाठ्यपुस्तक ‘गंगा’ में प्रयुक्त शब्द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2BAD70-FD5C-4B66-8097-77E641C0058F}"/>
              </a:ext>
            </a:extLst>
          </p:cNvPr>
          <p:cNvSpPr>
            <a:spLocks noGrp="1"/>
          </p:cNvSpPr>
          <p:nvPr/>
        </p:nvSpPr>
        <p:spPr>
          <a:xfrm>
            <a:off x="723900" y="1066800"/>
            <a:ext cx="838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500" b="1" i="0">
                <a:solidFill>
                  <a:srgbClr val="EA580C"/>
                </a:solidFill>
                <a:latin typeface="Nirmala UI"/>
                <a:ea typeface="Nirmala UI"/>
                <a:cs typeface="Nirmala UI"/>
              </a:defRPr>
            </a:pPr>
            <a:r>
              <a:rPr sz="1500" b="1" i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गद्य खंड और काव्य खंड से चुने गए समानार्थी शब्द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EE4BF3E-3935-40B7-B7CB-F7C5E7E11F6B}"/>
              </a:ext>
            </a:extLst>
          </p:cNvPr>
          <p:cNvSpPr>
            <a:spLocks noGrp="1"/>
          </p:cNvSpPr>
          <p:nvPr/>
        </p:nvSpPr>
        <p:spPr>
          <a:xfrm>
            <a:off x="876300" y="1638300"/>
            <a:ext cx="3302000" cy="3714750"/>
          </a:xfrm>
          <a:prstGeom prst="roundRect">
            <a:avLst>
              <a:gd name="adj" fmla="val 5192"/>
            </a:avLst>
          </a:prstGeom>
          <a:solidFill>
            <a:srgbClr val="FFFFFF"/>
          </a:solidFill>
          <a:ln w="19050">
            <a:solidFill>
              <a:srgbClr val="EA580C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8F6F78-3588-41AF-9965-EC14A8749989}"/>
              </a:ext>
            </a:extLst>
          </p:cNvPr>
          <p:cNvSpPr>
            <a:spLocks noGrp="1"/>
          </p:cNvSpPr>
          <p:nvPr/>
        </p:nvSpPr>
        <p:spPr>
          <a:xfrm>
            <a:off x="1104900" y="1885950"/>
            <a:ext cx="2844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7737"/>
          </a:bodyPr>
          <a:lstStyle/>
          <a:p>
            <a:pPr algn="ctr">
              <a:lnSpc>
                <a:spcPct val="108000"/>
              </a:lnSpc>
              <a:buNone/>
              <a:defRPr sz="2250" b="1" i="0">
                <a:solidFill>
                  <a:srgbClr val="EA580C"/>
                </a:solidFill>
                <a:latin typeface="Nirmala UI"/>
                <a:ea typeface="Nirmala UI"/>
                <a:cs typeface="Nirmala UI"/>
              </a:defRPr>
            </a:pPr>
            <a:r>
              <a:rPr sz="2250" b="1" i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गद्य खंड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734C5C-9E2C-4EAA-B59C-3AF705D71874}"/>
              </a:ext>
            </a:extLst>
          </p:cNvPr>
          <p:cNvSpPr>
            <a:spLocks noGrp="1"/>
          </p:cNvSpPr>
          <p:nvPr/>
        </p:nvSpPr>
        <p:spPr>
          <a:xfrm>
            <a:off x="1162050" y="2514600"/>
            <a:ext cx="273050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12000"/>
              </a:lnSpc>
              <a:buNone/>
              <a:def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दो बैलों की कथा</a:t>
            </a:r>
          </a:p>
          <a:p>
            <a:pPr algn="ctr">
              <a:lnSpc>
                <a:spcPct val="112000"/>
              </a:lnSpc>
              <a:buNone/>
              <a:def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क्या लिखूँ?</a:t>
            </a:r>
          </a:p>
          <a:p>
            <a:pPr algn="ctr">
              <a:lnSpc>
                <a:spcPct val="112000"/>
              </a:lnSpc>
              <a:buNone/>
              <a:def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संवादहीन</a:t>
            </a:r>
          </a:p>
          <a:p>
            <a:pPr algn="ctr">
              <a:lnSpc>
                <a:spcPct val="112000"/>
              </a:lnSpc>
              <a:buNone/>
              <a:def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ऐसी बातें भी होती हैं</a:t>
            </a:r>
          </a:p>
          <a:p>
            <a:pPr algn="ctr">
              <a:lnSpc>
                <a:spcPct val="112000"/>
              </a:lnSpc>
              <a:buNone/>
              <a:def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आखिरी चट्टान तक</a:t>
            </a:r>
          </a:p>
          <a:p>
            <a:pPr algn="ctr">
              <a:lnSpc>
                <a:spcPct val="112000"/>
              </a:lnSpc>
              <a:buNone/>
              <a:def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रीढ़ की हड्डी</a:t>
            </a:r>
          </a:p>
          <a:p>
            <a:pPr algn="ctr">
              <a:lnSpc>
                <a:spcPct val="112000"/>
              </a:lnSpc>
              <a:buNone/>
              <a:def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मैं और मेरा देश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72682A4-4B53-4AA0-80C3-F345C2AC2540}"/>
              </a:ext>
            </a:extLst>
          </p:cNvPr>
          <p:cNvSpPr>
            <a:spLocks noGrp="1"/>
          </p:cNvSpPr>
          <p:nvPr/>
        </p:nvSpPr>
        <p:spPr>
          <a:xfrm>
            <a:off x="4445000" y="1638300"/>
            <a:ext cx="3302000" cy="3714750"/>
          </a:xfrm>
          <a:prstGeom prst="roundRect">
            <a:avLst>
              <a:gd name="adj" fmla="val 5192"/>
            </a:avLst>
          </a:prstGeom>
          <a:solidFill>
            <a:srgbClr val="FFEDD5"/>
          </a:solidFill>
          <a:ln w="19050">
            <a:solidFill>
              <a:srgbClr val="0F766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BB64D8-E85D-4F41-BFCE-07E5F3F404AF}"/>
              </a:ext>
            </a:extLst>
          </p:cNvPr>
          <p:cNvSpPr>
            <a:spLocks noGrp="1"/>
          </p:cNvSpPr>
          <p:nvPr/>
        </p:nvSpPr>
        <p:spPr>
          <a:xfrm>
            <a:off x="4673600" y="1885950"/>
            <a:ext cx="2844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7737"/>
          </a:bodyPr>
          <a:lstStyle/>
          <a:p>
            <a:pPr algn="ctr">
              <a:lnSpc>
                <a:spcPct val="108000"/>
              </a:lnSpc>
              <a:buNone/>
              <a:defRPr sz="2250" b="1" i="0">
                <a:solidFill>
                  <a:srgbClr val="EA580C"/>
                </a:solidFill>
                <a:latin typeface="Nirmala UI"/>
                <a:ea typeface="Nirmala UI"/>
                <a:cs typeface="Nirmala UI"/>
              </a:defRPr>
            </a:pPr>
            <a:r>
              <a:rPr sz="2250" b="1" i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वीरता व जीवन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61FE22-AC53-4087-9932-53EE051AC1BE}"/>
              </a:ext>
            </a:extLst>
          </p:cNvPr>
          <p:cNvSpPr>
            <a:spLocks noGrp="1"/>
          </p:cNvSpPr>
          <p:nvPr/>
        </p:nvSpPr>
        <p:spPr>
          <a:xfrm>
            <a:off x="4730750" y="2514600"/>
            <a:ext cx="273050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12000"/>
              </a:lnSpc>
              <a:buNone/>
              <a:def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निर्मल जीत सिंह सेखों</a:t>
            </a:r>
          </a:p>
          <a:p>
            <a:pPr algn="ctr">
              <a:lnSpc>
                <a:spcPct val="112000"/>
              </a:lnSpc>
              <a:buNone/>
              <a:def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देश, साहस, स्वतंत्रता, संकल्प और विश्वास से जुड़े शब्द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B0A9A7E-F25D-41D3-B431-8EF601B04167}"/>
              </a:ext>
            </a:extLst>
          </p:cNvPr>
          <p:cNvSpPr>
            <a:spLocks noGrp="1"/>
          </p:cNvSpPr>
          <p:nvPr/>
        </p:nvSpPr>
        <p:spPr>
          <a:xfrm>
            <a:off x="8013700" y="1638300"/>
            <a:ext cx="3302000" cy="3714750"/>
          </a:xfrm>
          <a:prstGeom prst="roundRect">
            <a:avLst>
              <a:gd name="adj" fmla="val 5192"/>
            </a:avLst>
          </a:prstGeom>
          <a:solidFill>
            <a:srgbClr val="FFFFFF"/>
          </a:solidFill>
          <a:ln w="19050">
            <a:solidFill>
              <a:srgbClr val="EA580C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0C75993-E863-4036-841F-ADA176C13650}"/>
              </a:ext>
            </a:extLst>
          </p:cNvPr>
          <p:cNvSpPr>
            <a:spLocks noGrp="1"/>
          </p:cNvSpPr>
          <p:nvPr/>
        </p:nvSpPr>
        <p:spPr>
          <a:xfrm>
            <a:off x="8242300" y="1885950"/>
            <a:ext cx="2844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 fontScale="97737"/>
          </a:bodyPr>
          <a:lstStyle/>
          <a:p>
            <a:pPr algn="ctr">
              <a:lnSpc>
                <a:spcPct val="108000"/>
              </a:lnSpc>
              <a:buNone/>
              <a:defRPr sz="2250" b="1" i="0">
                <a:solidFill>
                  <a:srgbClr val="EA580C"/>
                </a:solidFill>
                <a:latin typeface="Nirmala UI"/>
                <a:ea typeface="Nirmala UI"/>
                <a:cs typeface="Nirmala UI"/>
              </a:defRPr>
            </a:pPr>
            <a:r>
              <a:rPr sz="2250" b="1" i="0">
                <a:solidFill>
                  <a:srgbClr val="EA580C"/>
                </a:solidFill>
                <a:latin typeface="Nirmala UI"/>
                <a:ea typeface="Nirmala UI"/>
                <a:cs typeface="Nirmala UI"/>
              </a:rPr>
              <a:t>काव्य खंड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11161FB-5308-46D6-AC0D-B5100BC24C98}"/>
              </a:ext>
            </a:extLst>
          </p:cNvPr>
          <p:cNvSpPr>
            <a:spLocks noGrp="1"/>
          </p:cNvSpPr>
          <p:nvPr/>
        </p:nvSpPr>
        <p:spPr>
          <a:xfrm>
            <a:off x="8299450" y="2514600"/>
            <a:ext cx="273050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12000"/>
              </a:lnSpc>
              <a:buNone/>
              <a:def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पद</a:t>
            </a:r>
          </a:p>
          <a:p>
            <a:pPr algn="ctr">
              <a:lnSpc>
                <a:spcPct val="112000"/>
              </a:lnSpc>
              <a:buNone/>
              <a:def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राम-लक्ष्मण परशुराम संवाद</a:t>
            </a:r>
          </a:p>
          <a:p>
            <a:pPr algn="ctr">
              <a:lnSpc>
                <a:spcPct val="112000"/>
              </a:lnSpc>
              <a:buNone/>
              <a:def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भारती, जय, विजय करे!</a:t>
            </a:r>
          </a:p>
          <a:p>
            <a:pPr algn="ctr">
              <a:lnSpc>
                <a:spcPct val="112000"/>
              </a:lnSpc>
              <a:buNone/>
              <a:def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झाँसी की रानी</a:t>
            </a:r>
          </a:p>
          <a:p>
            <a:pPr algn="ctr">
              <a:lnSpc>
                <a:spcPct val="112000"/>
              </a:lnSpc>
              <a:buNone/>
              <a:def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defRPr>
            </a:pPr>
            <a:r>
              <a:rPr sz="1725" b="0" i="0">
                <a:solidFill>
                  <a:srgbClr val="431407"/>
                </a:solidFill>
                <a:latin typeface="Nirmala UI"/>
                <a:ea typeface="Nirmala UI"/>
                <a:cs typeface="Nirmala UI"/>
              </a:rPr>
              <a:t>घर की याद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0C6CE9-541F-4218-A88A-5B3C334D634A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FA39DB0-CC1D-4824-B6B9-E3B8E4C638EC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9C9FF6E-9B59-4A7A-83EF-02C1FC03D008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442EC38-8C5D-02BE-3F24-789D1ED136D2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4571501-784E-CB89-9D07-C2EDF8E4F233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F3E4936-8759-6A52-AADC-6CE20B05FB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697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D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D517B1-5E34-4D05-B1AD-8EFF3CF94234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C2410C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E9EDD0-AE54-4860-9FEF-A4E8DF62090D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08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12A8E7-EAB3-4EA0-8998-59903EB7CC1B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गद्य खंड: दो बैलों की कथा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415C80-927C-49E2-819C-CF746CE3D6AA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37F7F3C-E8F3-49E3-85A5-988D1213A80E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0AD130-8856-41C6-B56A-A05DD8DD0A91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गंगा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470AD7-ED99-46BD-AD15-B50B923AB27F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सुरसरि, सुरसरिता, जाह्नवी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04F5BBC-75A3-418C-8262-46170A07D560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D9923C6-C52E-41B0-846D-475B198B53BE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60E8F4-95C7-4B79-A6F0-739AB24092FF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बैल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A3BFC0-6D6F-49FE-9B4E-6FFEFA44C2AF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वृषभ, बुलद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9B62A9E-8824-4906-B71E-B4CA4810F299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A9E3B86-4258-4E67-9AF7-7B7184AC997B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3C356C7-BABE-4C31-BE19-DFE6F6B9E2F9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कथा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D8B0AD1-70B3-4414-BF3E-E9F0016DA50C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कहानी, प्रसंग, घटना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0786DC-EAEC-41D9-9DF8-19AE54D4FA23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1A99D6F-BE82-455D-A15E-5039DE1BA581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0B1656B-2291-477A-82C1-0366BA65680F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बुद्धिहीन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552E9AA-5C18-4E24-B70A-8E8731C75D3D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बेवकूफ, मूर्ख, मतिमंद, बुद्धू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F9DFD4C-4410-49B4-B992-DA120F725EB9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24C328A-7963-46D3-A3DE-48BA399BD01D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2B2A013-7413-43C1-B938-06E81E2A40D4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आदमी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B1AC6D5-749B-4A15-8E9F-E22B6190739B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मनुष्य, नर, व्यक्ति, इंसान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8D7413B-CFAC-48A8-AE98-3B64EC846C98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405F6C2-7674-4802-9D5C-E25547619786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120AA0D-7C95-4F27-815E-79A9B1CA6A0D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सीधापन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7F3E982-BAAA-447F-8570-4C5183EC93BF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सरलता, सादगी, भोलापन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0444A6C-9CF6-4697-8299-4467B2EBD547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6E3036B-10F6-43F6-B877-09AFE10E3EE4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CC944A9-9419-4AD1-AB80-8186A9F8BABB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निरापद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56405E8-EA24-4307-BEEE-AA3B809D4662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सुरक्षित, निर्विघ्न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3370001-F13A-46BF-A611-EAE29B0FEC14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EC62E05-51F6-4BFE-BB2B-0687ED1A3E1B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4603BBB-8549-4233-8518-CBA4D114F5CA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सहिष्णुता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86D6361-F190-45FF-AC3A-3BF17404A845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सहनशीलता, क्षमाशीलता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7459E4C-482B-40AE-B827-B513B198380F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D7B51DF-EDF4-429E-942A-ED6EB7D72BF5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D1BD161-8672-48CA-A29B-9F3C0C6E3889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निश्चय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87DE85D-0CEA-4C2D-9F72-FA180D547DD8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संकल्प, इरादा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4ECD2763-0762-4D66-884C-00224A39E61C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B43959B8-67DA-46F6-977F-05454C5F8C84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1A17ABF-9E77-4722-BF13-9F869BC699BB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गाय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C6B351D-6146-4317-866E-3C672578215F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धेनु, गौ, सुरभि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BCAC219-32C2-43C1-850E-14F42F8C2701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B5A8C58-5C65-4C3F-A642-74C35DCA206A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A3B5517-5949-4532-ABAD-27D8674048FB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चौकस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40D81C9-A878-4266-99E1-5FFDB500DD0A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सावधान, चौकन्ना, सचेत, सजग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4F02233-B91C-464C-9B6A-916699AE6DC1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CCFBF1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07F36885-EADB-4DC4-937E-4967750A45A5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FFEDD5"/>
          </a:solidFill>
          <a:ln w="9525">
            <a:solidFill>
              <a:srgbClr val="C2410C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7621145-1248-4D3C-8DB8-511C159DDEF0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042F2E"/>
                </a:solidFill>
                <a:latin typeface="Nirmala UI"/>
                <a:ea typeface="Nirmala UI"/>
                <a:cs typeface="Nirmala UI"/>
              </a:rPr>
              <a:t>अनायास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94B29FD-F185-4150-A399-B73705F16FBF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अचानक, सहसा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84553B0-8BD5-4756-B57C-BDFC27ED4D61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86D77478-C7EF-40AF-8F68-CC6165F5B24B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2B4D6CC-5ACD-4C88-9989-62A81D1677F0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38017BA9-9F73-061A-6454-7AA51DF17148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E301206-7CC3-A0E5-6BC9-71FA52937885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2FAC4B65-BB89-736B-B6CB-E3E2C8427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83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D0C35-D883-4F7E-AC44-3D9C05516ABC}"/>
              </a:ext>
            </a:extLst>
          </p:cNvPr>
          <p:cNvSpPr>
            <a:spLocks noGrp="1"/>
          </p:cNvSpPr>
          <p:nvPr/>
        </p:nvSpPr>
        <p:spPr>
          <a:xfrm>
            <a:off x="0" y="6724650"/>
            <a:ext cx="12192000" cy="133350"/>
          </a:xfrm>
          <a:prstGeom prst="rect">
            <a:avLst/>
          </a:prstGeom>
          <a:solidFill>
            <a:srgbClr val="2563EB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23D532-AFDA-4E67-9F27-8A789B994FDB}"/>
              </a:ext>
            </a:extLst>
          </p:cNvPr>
          <p:cNvSpPr>
            <a:spLocks noGrp="1"/>
          </p:cNvSpPr>
          <p:nvPr/>
        </p:nvSpPr>
        <p:spPr>
          <a:xfrm>
            <a:off x="9334500" y="619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r">
              <a:lnSpc>
                <a:spcPct val="108000"/>
              </a:lnSpc>
              <a:buNone/>
              <a:def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defRPr>
            </a:pPr>
            <a:r>
              <a:rPr sz="1125" b="1" i="0">
                <a:solidFill>
                  <a:srgbClr val="475569"/>
                </a:solidFill>
                <a:latin typeface="Nirmala UI"/>
                <a:ea typeface="Nirmala UI"/>
                <a:cs typeface="Nirmala UI"/>
              </a:rPr>
              <a:t>समानार्थी शब्द | 09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D52AC9-6362-4930-9131-10BD4D6F4261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9334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3225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दो बैलों की कथा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66E354A-0D0B-4E31-A645-553DDEA3A451}"/>
              </a:ext>
            </a:extLst>
          </p:cNvPr>
          <p:cNvSpPr>
            <a:spLocks noGrp="1"/>
          </p:cNvSpPr>
          <p:nvPr/>
        </p:nvSpPr>
        <p:spPr>
          <a:xfrm>
            <a:off x="685800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E3F38A7-FFCE-4E52-96CA-D131EE5D385E}"/>
              </a:ext>
            </a:extLst>
          </p:cNvPr>
          <p:cNvSpPr>
            <a:spLocks noGrp="1"/>
          </p:cNvSpPr>
          <p:nvPr/>
        </p:nvSpPr>
        <p:spPr>
          <a:xfrm>
            <a:off x="762000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565437-8792-4DCC-8D08-816B867926EC}"/>
              </a:ext>
            </a:extLst>
          </p:cNvPr>
          <p:cNvSpPr>
            <a:spLocks noGrp="1"/>
          </p:cNvSpPr>
          <p:nvPr/>
        </p:nvSpPr>
        <p:spPr>
          <a:xfrm>
            <a:off x="819150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सिंहनी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192C5D-ACC7-401E-BE7B-76E33576530A}"/>
              </a:ext>
            </a:extLst>
          </p:cNvPr>
          <p:cNvSpPr>
            <a:spLocks noGrp="1"/>
          </p:cNvSpPr>
          <p:nvPr/>
        </p:nvSpPr>
        <p:spPr>
          <a:xfrm>
            <a:off x="2000250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शेरनी, बाघिन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B213091-F982-4918-A284-8B94685460A9}"/>
              </a:ext>
            </a:extLst>
          </p:cNvPr>
          <p:cNvSpPr>
            <a:spLocks noGrp="1"/>
          </p:cNvSpPr>
          <p:nvPr/>
        </p:nvSpPr>
        <p:spPr>
          <a:xfrm>
            <a:off x="6219825" y="14478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2881FCA-327A-4679-B4BC-6061BF640A18}"/>
              </a:ext>
            </a:extLst>
          </p:cNvPr>
          <p:cNvSpPr>
            <a:spLocks noGrp="1"/>
          </p:cNvSpPr>
          <p:nvPr/>
        </p:nvSpPr>
        <p:spPr>
          <a:xfrm>
            <a:off x="6296025" y="15240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567393-558C-4DBD-A8EF-DC9C0CF0BB79}"/>
              </a:ext>
            </a:extLst>
          </p:cNvPr>
          <p:cNvSpPr>
            <a:spLocks noGrp="1"/>
          </p:cNvSpPr>
          <p:nvPr/>
        </p:nvSpPr>
        <p:spPr>
          <a:xfrm>
            <a:off x="6353175" y="15716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कुत्ता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506FA3-B0D6-41C9-8921-D4B051E51FC4}"/>
              </a:ext>
            </a:extLst>
          </p:cNvPr>
          <p:cNvSpPr>
            <a:spLocks noGrp="1"/>
          </p:cNvSpPr>
          <p:nvPr/>
        </p:nvSpPr>
        <p:spPr>
          <a:xfrm>
            <a:off x="7534275" y="15430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कुक्कुर, श्वान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F6E8269-7007-4075-A922-974B9CA60303}"/>
              </a:ext>
            </a:extLst>
          </p:cNvPr>
          <p:cNvSpPr>
            <a:spLocks noGrp="1"/>
          </p:cNvSpPr>
          <p:nvPr/>
        </p:nvSpPr>
        <p:spPr>
          <a:xfrm>
            <a:off x="685800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A9811B9-55D8-421E-AB2C-8CF1ECF00FF3}"/>
              </a:ext>
            </a:extLst>
          </p:cNvPr>
          <p:cNvSpPr>
            <a:spLocks noGrp="1"/>
          </p:cNvSpPr>
          <p:nvPr/>
        </p:nvSpPr>
        <p:spPr>
          <a:xfrm>
            <a:off x="762000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3717979-B6CB-4B57-8E9F-E0B93B06EF31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क्रोध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8E252A4-D7F7-436D-9BFD-19B724E33B57}"/>
              </a:ext>
            </a:extLst>
          </p:cNvPr>
          <p:cNvSpPr>
            <a:spLocks noGrp="1"/>
          </p:cNvSpPr>
          <p:nvPr/>
        </p:nvSpPr>
        <p:spPr>
          <a:xfrm>
            <a:off x="2000250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गुस्सा, अमर्ष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D7EA656-CE30-4E28-BA43-473DF0793470}"/>
              </a:ext>
            </a:extLst>
          </p:cNvPr>
          <p:cNvSpPr>
            <a:spLocks noGrp="1"/>
          </p:cNvSpPr>
          <p:nvPr/>
        </p:nvSpPr>
        <p:spPr>
          <a:xfrm>
            <a:off x="6219825" y="22193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406BC2F-9385-467E-8C03-1C8323094915}"/>
              </a:ext>
            </a:extLst>
          </p:cNvPr>
          <p:cNvSpPr>
            <a:spLocks noGrp="1"/>
          </p:cNvSpPr>
          <p:nvPr/>
        </p:nvSpPr>
        <p:spPr>
          <a:xfrm>
            <a:off x="6296025" y="22955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C1EF752-610F-45E2-A721-559F3D5DEC20}"/>
              </a:ext>
            </a:extLst>
          </p:cNvPr>
          <p:cNvSpPr>
            <a:spLocks noGrp="1"/>
          </p:cNvSpPr>
          <p:nvPr/>
        </p:nvSpPr>
        <p:spPr>
          <a:xfrm>
            <a:off x="6353175" y="23431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खराब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1D91048-87C7-4E85-9BE5-33A1827565FE}"/>
              </a:ext>
            </a:extLst>
          </p:cNvPr>
          <p:cNvSpPr>
            <a:spLocks noGrp="1"/>
          </p:cNvSpPr>
          <p:nvPr/>
        </p:nvSpPr>
        <p:spPr>
          <a:xfrm>
            <a:off x="7534275" y="23145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बुरा, गंदा, स्तरहीन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BE6073D-8E4D-4717-819B-76F35F0BFC75}"/>
              </a:ext>
            </a:extLst>
          </p:cNvPr>
          <p:cNvSpPr>
            <a:spLocks noGrp="1"/>
          </p:cNvSpPr>
          <p:nvPr/>
        </p:nvSpPr>
        <p:spPr>
          <a:xfrm>
            <a:off x="685800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4974269-2870-46D9-B185-EA3EECDDA577}"/>
              </a:ext>
            </a:extLst>
          </p:cNvPr>
          <p:cNvSpPr>
            <a:spLocks noGrp="1"/>
          </p:cNvSpPr>
          <p:nvPr/>
        </p:nvSpPr>
        <p:spPr>
          <a:xfrm>
            <a:off x="762000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5A3321A-7817-4554-A2A8-420A7301E33A}"/>
              </a:ext>
            </a:extLst>
          </p:cNvPr>
          <p:cNvSpPr>
            <a:spLocks noGrp="1"/>
          </p:cNvSpPr>
          <p:nvPr/>
        </p:nvSpPr>
        <p:spPr>
          <a:xfrm>
            <a:off x="819150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असंतोष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3841955-D167-439E-8450-871A28DB128C}"/>
              </a:ext>
            </a:extLst>
          </p:cNvPr>
          <p:cNvSpPr>
            <a:spLocks noGrp="1"/>
          </p:cNvSpPr>
          <p:nvPr/>
        </p:nvSpPr>
        <p:spPr>
          <a:xfrm>
            <a:off x="2000250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अतृप्ति, नाखुशी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8CADEF-CA37-4A1B-87CA-A4EAEA3E9E09}"/>
              </a:ext>
            </a:extLst>
          </p:cNvPr>
          <p:cNvSpPr>
            <a:spLocks noGrp="1"/>
          </p:cNvSpPr>
          <p:nvPr/>
        </p:nvSpPr>
        <p:spPr>
          <a:xfrm>
            <a:off x="6219825" y="299085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C08CF1C-250A-404D-80C5-D5263B26BFAC}"/>
              </a:ext>
            </a:extLst>
          </p:cNvPr>
          <p:cNvSpPr>
            <a:spLocks noGrp="1"/>
          </p:cNvSpPr>
          <p:nvPr/>
        </p:nvSpPr>
        <p:spPr>
          <a:xfrm>
            <a:off x="6296025" y="306705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441B797-DEBD-4DAC-95DA-A5A1D5978949}"/>
              </a:ext>
            </a:extLst>
          </p:cNvPr>
          <p:cNvSpPr>
            <a:spLocks noGrp="1"/>
          </p:cNvSpPr>
          <p:nvPr/>
        </p:nvSpPr>
        <p:spPr>
          <a:xfrm>
            <a:off x="6353175" y="311467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खुश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C3EDF05-303A-4F5A-B1A0-7BA7AEDE2AAE}"/>
              </a:ext>
            </a:extLst>
          </p:cNvPr>
          <p:cNvSpPr>
            <a:spLocks noGrp="1"/>
          </p:cNvSpPr>
          <p:nvPr/>
        </p:nvSpPr>
        <p:spPr>
          <a:xfrm>
            <a:off x="7534275" y="308610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प्रसन्न, हर्षित, आनंदित, आह्लादित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8D029C1-E63F-49F6-970A-57651F7C5994}"/>
              </a:ext>
            </a:extLst>
          </p:cNvPr>
          <p:cNvSpPr>
            <a:spLocks noGrp="1"/>
          </p:cNvSpPr>
          <p:nvPr/>
        </p:nvSpPr>
        <p:spPr>
          <a:xfrm>
            <a:off x="685800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5B2A785-C64A-4BD1-A416-D7098D30A26B}"/>
              </a:ext>
            </a:extLst>
          </p:cNvPr>
          <p:cNvSpPr>
            <a:spLocks noGrp="1"/>
          </p:cNvSpPr>
          <p:nvPr/>
        </p:nvSpPr>
        <p:spPr>
          <a:xfrm>
            <a:off x="762000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58C3B8F-5D1A-4A95-B08C-B858F4068CA7}"/>
              </a:ext>
            </a:extLst>
          </p:cNvPr>
          <p:cNvSpPr>
            <a:spLocks noGrp="1"/>
          </p:cNvSpPr>
          <p:nvPr/>
        </p:nvSpPr>
        <p:spPr>
          <a:xfrm>
            <a:off x="819150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चेहरा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66BC5E1-003D-42CD-BA38-267DD21C84C4}"/>
              </a:ext>
            </a:extLst>
          </p:cNvPr>
          <p:cNvSpPr>
            <a:spLocks noGrp="1"/>
          </p:cNvSpPr>
          <p:nvPr/>
        </p:nvSpPr>
        <p:spPr>
          <a:xfrm>
            <a:off x="2000250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मुख, आनन, मुँह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1E229F9-CF11-4ED4-9D06-B1F54BAD69EA}"/>
              </a:ext>
            </a:extLst>
          </p:cNvPr>
          <p:cNvSpPr>
            <a:spLocks noGrp="1"/>
          </p:cNvSpPr>
          <p:nvPr/>
        </p:nvSpPr>
        <p:spPr>
          <a:xfrm>
            <a:off x="6219825" y="376237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F69F463-46F4-49BB-8798-1B2A356F3655}"/>
              </a:ext>
            </a:extLst>
          </p:cNvPr>
          <p:cNvSpPr>
            <a:spLocks noGrp="1"/>
          </p:cNvSpPr>
          <p:nvPr/>
        </p:nvSpPr>
        <p:spPr>
          <a:xfrm>
            <a:off x="6296025" y="383857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C7F90FD-EF31-41DB-8460-20B2E4FCB1F4}"/>
              </a:ext>
            </a:extLst>
          </p:cNvPr>
          <p:cNvSpPr>
            <a:spLocks noGrp="1"/>
          </p:cNvSpPr>
          <p:nvPr/>
        </p:nvSpPr>
        <p:spPr>
          <a:xfrm>
            <a:off x="6353175" y="388620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विषाद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E46A26E-73FD-4F6D-BBFE-295ED98DC04A}"/>
              </a:ext>
            </a:extLst>
          </p:cNvPr>
          <p:cNvSpPr>
            <a:spLocks noGrp="1"/>
          </p:cNvSpPr>
          <p:nvPr/>
        </p:nvSpPr>
        <p:spPr>
          <a:xfrm>
            <a:off x="7534275" y="385762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दुख, क्लेश, परिताप, उदासी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24C5D84-46F0-4117-A930-6DC2F42471C7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F44BDC3-1B1D-4060-BC24-A6D82839369C}"/>
              </a:ext>
            </a:extLst>
          </p:cNvPr>
          <p:cNvSpPr>
            <a:spLocks noGrp="1"/>
          </p:cNvSpPr>
          <p:nvPr/>
        </p:nvSpPr>
        <p:spPr>
          <a:xfrm>
            <a:off x="762000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C3FF4E2-BABC-4818-9340-68D6C31D02F4}"/>
              </a:ext>
            </a:extLst>
          </p:cNvPr>
          <p:cNvSpPr>
            <a:spLocks noGrp="1"/>
          </p:cNvSpPr>
          <p:nvPr/>
        </p:nvSpPr>
        <p:spPr>
          <a:xfrm>
            <a:off x="819150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दुख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FD4FF02-F6A3-446E-BDF1-3CF2ED23B5D2}"/>
              </a:ext>
            </a:extLst>
          </p:cNvPr>
          <p:cNvSpPr>
            <a:spLocks noGrp="1"/>
          </p:cNvSpPr>
          <p:nvPr/>
        </p:nvSpPr>
        <p:spPr>
          <a:xfrm>
            <a:off x="2000250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व्याधि, कष्ट, वेदना, पीड़ा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8651BC8F-67E9-4F84-A3E7-65309A827909}"/>
              </a:ext>
            </a:extLst>
          </p:cNvPr>
          <p:cNvSpPr>
            <a:spLocks noGrp="1"/>
          </p:cNvSpPr>
          <p:nvPr/>
        </p:nvSpPr>
        <p:spPr>
          <a:xfrm>
            <a:off x="6219825" y="4533900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528C3B1-7CD4-4628-AF15-E53C36CCD04D}"/>
              </a:ext>
            </a:extLst>
          </p:cNvPr>
          <p:cNvSpPr>
            <a:spLocks noGrp="1"/>
          </p:cNvSpPr>
          <p:nvPr/>
        </p:nvSpPr>
        <p:spPr>
          <a:xfrm>
            <a:off x="6296025" y="4610100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00C5722-6CF8-49E7-9462-94FC9D01C40A}"/>
              </a:ext>
            </a:extLst>
          </p:cNvPr>
          <p:cNvSpPr>
            <a:spLocks noGrp="1"/>
          </p:cNvSpPr>
          <p:nvPr/>
        </p:nvSpPr>
        <p:spPr>
          <a:xfrm>
            <a:off x="6353175" y="4657725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सुख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67F1C80-DE31-4162-8E5C-3C9FF745A28A}"/>
              </a:ext>
            </a:extLst>
          </p:cNvPr>
          <p:cNvSpPr>
            <a:spLocks noGrp="1"/>
          </p:cNvSpPr>
          <p:nvPr/>
        </p:nvSpPr>
        <p:spPr>
          <a:xfrm>
            <a:off x="7534275" y="4629150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आनंद, प्रसन्नता, खुशी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211FE69-9A7B-4920-B50E-A83A019BC60E}"/>
              </a:ext>
            </a:extLst>
          </p:cNvPr>
          <p:cNvSpPr>
            <a:spLocks noGrp="1"/>
          </p:cNvSpPr>
          <p:nvPr/>
        </p:nvSpPr>
        <p:spPr>
          <a:xfrm>
            <a:off x="685800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D61E36D-4914-46A1-965E-6AE8CD3062E9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526453D-AFD5-4D1D-B77D-65EAD4650B84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हानि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78737CF-BFBA-4C23-9A11-8D41EEB7ADE2}"/>
              </a:ext>
            </a:extLst>
          </p:cNvPr>
          <p:cNvSpPr>
            <a:spLocks noGrp="1"/>
          </p:cNvSpPr>
          <p:nvPr/>
        </p:nvSpPr>
        <p:spPr>
          <a:xfrm>
            <a:off x="2000250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नुकसान, ह्रास, पतन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B2681C1-553F-4CDD-A189-851685BBEA9D}"/>
              </a:ext>
            </a:extLst>
          </p:cNvPr>
          <p:cNvSpPr>
            <a:spLocks noGrp="1"/>
          </p:cNvSpPr>
          <p:nvPr/>
        </p:nvSpPr>
        <p:spPr>
          <a:xfrm>
            <a:off x="6219825" y="5305425"/>
            <a:ext cx="5286375" cy="638175"/>
          </a:xfrm>
          <a:prstGeom prst="roundRect">
            <a:avLst>
              <a:gd name="adj" fmla="val 17910"/>
            </a:avLst>
          </a:prstGeom>
          <a:solidFill>
            <a:srgbClr val="FCE7F3"/>
          </a:solidFill>
          <a:ln w="9525">
            <a:solidFill>
              <a:srgbClr val="E2E8F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D4546A46-9FB6-467A-B3F4-9D2D9CB55965}"/>
              </a:ext>
            </a:extLst>
          </p:cNvPr>
          <p:cNvSpPr>
            <a:spLocks noGrp="1"/>
          </p:cNvSpPr>
          <p:nvPr/>
        </p:nvSpPr>
        <p:spPr>
          <a:xfrm>
            <a:off x="6296025" y="5381625"/>
            <a:ext cx="1123950" cy="485775"/>
          </a:xfrm>
          <a:prstGeom prst="roundRect">
            <a:avLst>
              <a:gd name="adj" fmla="val 19608"/>
            </a:avLst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2C5D2BA-F050-4911-81E9-0CDE58F7F465}"/>
              </a:ext>
            </a:extLst>
          </p:cNvPr>
          <p:cNvSpPr>
            <a:spLocks noGrp="1"/>
          </p:cNvSpPr>
          <p:nvPr/>
        </p:nvSpPr>
        <p:spPr>
          <a:xfrm>
            <a:off x="6353175" y="5429250"/>
            <a:ext cx="10096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defRPr>
            </a:pPr>
            <a:r>
              <a:rPr sz="1650" b="1" i="0">
                <a:solidFill>
                  <a:srgbClr val="500724"/>
                </a:solidFill>
                <a:latin typeface="Nirmala UI"/>
                <a:ea typeface="Nirmala UI"/>
                <a:cs typeface="Nirmala UI"/>
              </a:rPr>
              <a:t>दशा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97F14AD-B9BB-4E6E-8F7B-1C3E49165CCA}"/>
              </a:ext>
            </a:extLst>
          </p:cNvPr>
          <p:cNvSpPr>
            <a:spLocks noGrp="1"/>
          </p:cNvSpPr>
          <p:nvPr/>
        </p:nvSpPr>
        <p:spPr>
          <a:xfrm>
            <a:off x="7534275" y="5400675"/>
            <a:ext cx="3857625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defRPr>
            </a:pPr>
            <a:r>
              <a:rPr sz="1500" b="0" i="0">
                <a:solidFill>
                  <a:srgbClr val="1F2937"/>
                </a:solidFill>
                <a:latin typeface="Nirmala UI"/>
                <a:ea typeface="Nirmala UI"/>
                <a:cs typeface="Nirmala UI"/>
              </a:rPr>
              <a:t>स्थिति, परिस्थिति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7F1EFAC-ADA2-47A9-A2A2-699AD00B1EBF}"/>
              </a:ext>
            </a:extLst>
          </p:cNvPr>
          <p:cNvSpPr>
            <a:spLocks noGrp="1"/>
          </p:cNvSpPr>
          <p:nvPr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rgbClr val="13213A"/>
          </a:solidFill>
          <a:ln w="0">
            <a:noFill/>
            <a:prstDash val="solid"/>
          </a:ln>
        </p:spPr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721C8A29-A3E5-47D6-8839-AEEC4D2B8865}"/>
              </a:ext>
            </a:extLst>
          </p:cNvPr>
          <p:cNvSpPr>
            <a:spLocks noGrp="1"/>
          </p:cNvSpPr>
          <p:nvPr/>
        </p:nvSpPr>
        <p:spPr>
          <a:xfrm>
            <a:off x="685800" y="6457950"/>
            <a:ext cx="3143250" cy="266700"/>
          </a:xfrm>
          <a:prstGeom prst="roundRect">
            <a:avLst>
              <a:gd name="adj" fmla="val 42857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6B22346-8B7B-4C1B-95D2-634BAB4EA770}"/>
              </a:ext>
            </a:extLst>
          </p:cNvPr>
          <p:cNvSpPr>
            <a:spLocks noGrp="1"/>
          </p:cNvSpPr>
          <p:nvPr/>
        </p:nvSpPr>
        <p:spPr>
          <a:xfrm>
            <a:off x="876300" y="6515100"/>
            <a:ext cx="2476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38100" tIns="19050" rIns="38100" bIns="19050" anchor="t">
            <a:normAutofit fontScale="84660" lnSpcReduction="20000"/>
          </a:bodyPr>
          <a:lstStyle/>
          <a:p>
            <a:pPr algn="l">
              <a:lnSpc>
                <a:spcPct val="108000"/>
              </a:lnSpc>
              <a:buNone/>
              <a:def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defRPr>
            </a:pPr>
            <a:r>
              <a:rPr sz="900" b="1" i="0">
                <a:solidFill>
                  <a:srgbClr val="075B74"/>
                </a:solidFill>
                <a:latin typeface="Nirmala UI"/>
                <a:ea typeface="Nirmala UI"/>
                <a:cs typeface="Nirmala UI"/>
              </a:rPr>
              <a:t>EduGyaan | Learn Clearly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F466E03B-1E3D-BC10-AB5B-E66660675638}"/>
              </a:ext>
            </a:extLst>
          </p:cNvPr>
          <p:cNvSpPr>
            <a:spLocks noGrp="1"/>
          </p:cNvSpPr>
          <p:nvPr/>
        </p:nvSpPr>
        <p:spPr>
          <a:xfrm>
            <a:off x="10601325" y="171450"/>
            <a:ext cx="685800" cy="6858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1EB5FDA-3515-ACAF-8D39-45E8DA035780}"/>
              </a:ext>
            </a:extLst>
          </p:cNvPr>
          <p:cNvSpPr>
            <a:spLocks noGrp="1"/>
          </p:cNvSpPr>
          <p:nvPr/>
        </p:nvSpPr>
        <p:spPr>
          <a:xfrm>
            <a:off x="9553575" y="168275"/>
            <a:ext cx="2524125" cy="704850"/>
          </a:xfrm>
          <a:prstGeom prst="roundRect">
            <a:avLst>
              <a:gd name="adj" fmla="val 24324"/>
            </a:avLst>
          </a:prstGeom>
          <a:solidFill>
            <a:srgbClr val="FFFFFF"/>
          </a:solidFill>
          <a:ln w="9525">
            <a:solidFill>
              <a:srgbClr val="B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9AFDBDAE-2D03-85DF-6BC2-639CEA4FFB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77387" y="197612"/>
            <a:ext cx="2500313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493087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2129</Words>
  <Application>Microsoft Office PowerPoint</Application>
  <DocSecurity>0</DocSecurity>
  <PresentationFormat>Widescreen</PresentationFormat>
  <Paragraphs>591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Aparajita</vt:lpstr>
      <vt:lpstr>Calibri</vt:lpstr>
      <vt:lpstr>Nirmala UI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Redax Yadav</cp:lastModifiedBy>
  <cp:revision>28</cp:revision>
  <dcterms:created xsi:type="dcterms:W3CDTF">2026-06-25T09:25:52Z</dcterms:created>
  <dcterms:modified xsi:type="dcterms:W3CDTF">2026-06-25T11:21:52Z</dcterms:modified>
</cp:coreProperties>
</file>